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264" r:id="rId3"/>
    <p:sldId id="267" r:id="rId4"/>
    <p:sldId id="268" r:id="rId5"/>
    <p:sldId id="269" r:id="rId6"/>
    <p:sldId id="270" r:id="rId7"/>
    <p:sldId id="290" r:id="rId8"/>
    <p:sldId id="271" r:id="rId9"/>
    <p:sldId id="272" r:id="rId10"/>
    <p:sldId id="273" r:id="rId11"/>
    <p:sldId id="266" r:id="rId12"/>
    <p:sldId id="260" r:id="rId13"/>
    <p:sldId id="277" r:id="rId14"/>
    <p:sldId id="278" r:id="rId15"/>
    <p:sldId id="279" r:id="rId16"/>
    <p:sldId id="280" r:id="rId17"/>
    <p:sldId id="281" r:id="rId18"/>
    <p:sldId id="282" r:id="rId19"/>
    <p:sldId id="283" r:id="rId20"/>
    <p:sldId id="284" r:id="rId21"/>
    <p:sldId id="285" r:id="rId22"/>
    <p:sldId id="286" r:id="rId23"/>
    <p:sldId id="287" r:id="rId24"/>
    <p:sldId id="289" r:id="rId25"/>
    <p:sldId id="28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81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219910-399F-437A-9688-F4F4A7FDB216}" type="datetimeFigureOut">
              <a:rPr lang="en-US" smtClean="0"/>
              <a:pPr/>
              <a:t>2/17/2011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8A5513-61DE-4578-8B26-226959DB118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83137D-A143-4E8A-BA0C-9610057CA94C}" type="slidenum">
              <a:rPr lang="en-US"/>
              <a:pPr/>
              <a:t>12</a:t>
            </a:fld>
            <a:endParaRPr lang="en-US"/>
          </a:p>
        </p:txBody>
      </p:sp>
      <p:sp>
        <p:nvSpPr>
          <p:cNvPr id="574466" name="Rectangle 2"/>
          <p:cNvSpPr>
            <a:spLocks noGrp="1" noRot="1" noChangeAspect="1" noChangeArrowheads="1" noTextEdit="1"/>
          </p:cNvSpPr>
          <p:nvPr>
            <p:ph type="sldImg"/>
          </p:nvPr>
        </p:nvSpPr>
        <p:spPr>
          <a:ln/>
        </p:spPr>
      </p:sp>
      <p:sp>
        <p:nvSpPr>
          <p:cNvPr id="574467" name="Rectangle 3"/>
          <p:cNvSpPr>
            <a:spLocks noGrp="1" noChangeArrowheads="1"/>
          </p:cNvSpPr>
          <p:nvPr>
            <p:ph type="body" idx="1"/>
          </p:nvPr>
        </p:nvSpPr>
        <p:spPr/>
        <p:txBody>
          <a:bodyPr/>
          <a:lstStyle/>
          <a:p>
            <a:pPr>
              <a:spcBef>
                <a:spcPct val="50000"/>
              </a:spcBef>
            </a:pPr>
            <a:r>
              <a:rPr lang="en-US" dirty="0"/>
              <a:t>Standard Precautions is an outgrowth of Universal Precautions.  Universal Precautions was first recommended in 1987 to prevent the transmission of </a:t>
            </a:r>
            <a:r>
              <a:rPr lang="en-US" dirty="0" err="1"/>
              <a:t>bloodborne</a:t>
            </a:r>
            <a:r>
              <a:rPr lang="en-US" dirty="0"/>
              <a:t> pathogens to healthcare personnel.  In 1996, the application of the concept was expanded and renamed “Standard Precautions.”  Standard Precautions is intended to prevent the transmission of common infectious agents to healthcare personnel, patients and visitors in any healthcare setting.  During care for any patient, one should assume that an infectious agent could be present in the patient’s blood or body fluids, including all secretions and excretions except tears and sweat.  Therefore appropriate precautions, including use of PPE, must be taken.   Whether PPE is needed, and if so, which type, is determined by the type of clinical interaction with the patient and the degree of blood and body fluid contact that can be reasonably anticipated and by whether the patient has been placed on isolation precautions such as Contact or Droplet Precautions or Airborne Infection Isolation.</a:t>
            </a:r>
          </a:p>
          <a:p>
            <a:pPr>
              <a:spcBef>
                <a:spcPct val="50000"/>
              </a:spcBef>
            </a:pP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EA96EA-E662-4D01-9FAF-573204CAA09E}" type="slidenum">
              <a:rPr lang="en-US"/>
              <a:pPr/>
              <a:t>16</a:t>
            </a:fld>
            <a:endParaRPr lang="en-US"/>
          </a:p>
        </p:txBody>
      </p:sp>
      <p:sp>
        <p:nvSpPr>
          <p:cNvPr id="509954" name="Rectangle 2"/>
          <p:cNvSpPr>
            <a:spLocks noGrp="1" noRot="1" noChangeAspect="1" noChangeArrowheads="1" noTextEdit="1"/>
          </p:cNvSpPr>
          <p:nvPr>
            <p:ph type="sldImg"/>
          </p:nvPr>
        </p:nvSpPr>
        <p:spPr>
          <a:ln/>
        </p:spPr>
      </p:sp>
      <p:sp>
        <p:nvSpPr>
          <p:cNvPr id="509955" name="Rectangle 3"/>
          <p:cNvSpPr>
            <a:spLocks noGrp="1" noChangeArrowheads="1"/>
          </p:cNvSpPr>
          <p:nvPr>
            <p:ph type="body" idx="1"/>
          </p:nvPr>
        </p:nvSpPr>
        <p:spPr/>
        <p:txBody>
          <a:bodyPr/>
          <a:lstStyle/>
          <a:p>
            <a:pPr>
              <a:spcBef>
                <a:spcPct val="50000"/>
              </a:spcBef>
            </a:pPr>
            <a:r>
              <a:rPr lang="en-US" dirty="0"/>
              <a:t>All of the PPE listed here prevent contact with the infectious agent, or body fluid that may contain the infectious agent, by creating a barrier between the worker and the infectious material.  Gloves, protect the hands, gowns or aprons protect the skin and/or clothing, masks and respirators protect the mouth and nose, goggles protect the eyes, and face shields protect the entire face.</a:t>
            </a:r>
          </a:p>
          <a:p>
            <a:pPr>
              <a:spcBef>
                <a:spcPct val="50000"/>
              </a:spcBef>
            </a:pPr>
            <a:r>
              <a:rPr lang="en-US" dirty="0"/>
              <a:t>The respirator, has been designed to also protect the respiratory tract from airborne transmission of infectious agents.  We’ll discuss this in more detail later.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37045C-14FD-4578-9503-AD07CCFC7302}" type="slidenum">
              <a:rPr lang="en-US"/>
              <a:pPr/>
              <a:t>17</a:t>
            </a:fld>
            <a:endParaRPr lang="en-US"/>
          </a:p>
        </p:txBody>
      </p:sp>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pPr>
              <a:spcBef>
                <a:spcPct val="50000"/>
              </a:spcBef>
            </a:pPr>
            <a:r>
              <a:rPr lang="en-US" dirty="0"/>
              <a:t>In some instances, healthcare personnel are required to wear PPE in addition to that recommended for Standard Precautions.  The three Expanded Precaution categories (formerly called Transmission-Based Precautions) where this applies are Contact and Droplet Precautions and Airborne Infection Isolation.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C0B99B0-912D-4FA1-B022-372F494B5111}" type="datetimeFigureOut">
              <a:rPr lang="en-US" smtClean="0"/>
              <a:pPr/>
              <a:t>2/17/2011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B356994-4AB0-4E90-AAE1-E8F4B23CB7B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0B99B0-912D-4FA1-B022-372F494B5111}" type="datetimeFigureOut">
              <a:rPr lang="en-US" smtClean="0"/>
              <a:pPr/>
              <a:t>2/17/2011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56994-4AB0-4E90-AAE1-E8F4B23CB7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0B99B0-912D-4FA1-B022-372F494B5111}" type="datetimeFigureOut">
              <a:rPr lang="en-US" smtClean="0"/>
              <a:pPr/>
              <a:t>2/17/2011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56994-4AB0-4E90-AAE1-E8F4B23CB7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0B99B0-912D-4FA1-B022-372F494B5111}" type="datetimeFigureOut">
              <a:rPr lang="en-US" smtClean="0"/>
              <a:pPr/>
              <a:t>2/17/2011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56994-4AB0-4E90-AAE1-E8F4B23CB7B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C0B99B0-912D-4FA1-B022-372F494B5111}" type="datetimeFigureOut">
              <a:rPr lang="en-US" smtClean="0"/>
              <a:pPr/>
              <a:t>2/17/2011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56994-4AB0-4E90-AAE1-E8F4B23CB7B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C0B99B0-912D-4FA1-B022-372F494B5111}" type="datetimeFigureOut">
              <a:rPr lang="en-US" smtClean="0"/>
              <a:pPr/>
              <a:t>2/17/2011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356994-4AB0-4E90-AAE1-E8F4B23CB7B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C0B99B0-912D-4FA1-B022-372F494B5111}" type="datetimeFigureOut">
              <a:rPr lang="en-US" smtClean="0"/>
              <a:pPr/>
              <a:t>2/17/2011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356994-4AB0-4E90-AAE1-E8F4B23CB7B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C0B99B0-912D-4FA1-B022-372F494B5111}" type="datetimeFigureOut">
              <a:rPr lang="en-US" smtClean="0"/>
              <a:pPr/>
              <a:t>2/17/2011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356994-4AB0-4E90-AAE1-E8F4B23CB7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B99B0-912D-4FA1-B022-372F494B5111}" type="datetimeFigureOut">
              <a:rPr lang="en-US" smtClean="0"/>
              <a:pPr/>
              <a:t>2/17/2011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356994-4AB0-4E90-AAE1-E8F4B23CB7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C0B99B0-912D-4FA1-B022-372F494B5111}" type="datetimeFigureOut">
              <a:rPr lang="en-US" smtClean="0"/>
              <a:pPr/>
              <a:t>2/17/2011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356994-4AB0-4E90-AAE1-E8F4B23CB7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C0B99B0-912D-4FA1-B022-372F494B5111}" type="datetimeFigureOut">
              <a:rPr lang="en-US" smtClean="0"/>
              <a:pPr/>
              <a:t>2/17/2011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B356994-4AB0-4E90-AAE1-E8F4B23CB7B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C0B99B0-912D-4FA1-B022-372F494B5111}" type="datetimeFigureOut">
              <a:rPr lang="en-US" smtClean="0"/>
              <a:pPr/>
              <a:t>2/17/2011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B356994-4AB0-4E90-AAE1-E8F4B23CB7B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Standard and Expanded Precautions</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Infection Prevention Control Unit</a:t>
            </a:r>
          </a:p>
          <a:p>
            <a:r>
              <a:rPr lang="en-US" dirty="0" smtClean="0"/>
              <a:t>Infection Control Committee</a:t>
            </a:r>
          </a:p>
          <a:p>
            <a:r>
              <a:rPr lang="en-US" dirty="0" smtClean="0"/>
              <a:t>Total Quality </a:t>
            </a:r>
            <a:r>
              <a:rPr lang="en-US" dirty="0" smtClean="0"/>
              <a:t>Service</a:t>
            </a:r>
          </a:p>
          <a:p>
            <a:r>
              <a:rPr lang="en-US" dirty="0" smtClean="0"/>
              <a:t>Makati Medical Center</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228600" y="533399"/>
          <a:ext cx="8686801" cy="6019800"/>
        </p:xfrm>
        <a:graphic>
          <a:graphicData uri="http://schemas.openxmlformats.org/drawingml/2006/table">
            <a:tbl>
              <a:tblPr/>
              <a:tblGrid>
                <a:gridCol w="2718128"/>
                <a:gridCol w="1681316"/>
                <a:gridCol w="1204944"/>
                <a:gridCol w="1569228"/>
                <a:gridCol w="1513185"/>
              </a:tblGrid>
              <a:tr h="586344">
                <a:tc gridSpan="5">
                  <a:txBody>
                    <a:bodyPr/>
                    <a:lstStyle/>
                    <a:p>
                      <a:pPr algn="ctr" fontAlgn="b"/>
                      <a:r>
                        <a:rPr lang="en-US" sz="2400" b="1" i="0" u="none" strike="noStrike" dirty="0" smtClean="0">
                          <a:solidFill>
                            <a:schemeClr val="tx1"/>
                          </a:solidFill>
                          <a:latin typeface="Calibri"/>
                        </a:rPr>
                        <a:t>Rates</a:t>
                      </a:r>
                      <a:r>
                        <a:rPr lang="en-US" sz="2400" b="1" i="0" u="none" strike="noStrike" baseline="0" dirty="0" smtClean="0">
                          <a:solidFill>
                            <a:schemeClr val="tx1"/>
                          </a:solidFill>
                          <a:latin typeface="Calibri"/>
                        </a:rPr>
                        <a:t> of MDROs per quarter of 2010 (</a:t>
                      </a:r>
                      <a:r>
                        <a:rPr lang="en-US" sz="2400" b="1" i="0" u="none" strike="noStrike" dirty="0" smtClean="0">
                          <a:solidFill>
                            <a:schemeClr val="tx1"/>
                          </a:solidFill>
                          <a:latin typeface="Calibri"/>
                        </a:rPr>
                        <a:t>Repeat </a:t>
                      </a:r>
                      <a:r>
                        <a:rPr lang="en-US" sz="2400" b="1" i="0" u="none" strike="noStrike" dirty="0">
                          <a:solidFill>
                            <a:schemeClr val="tx1"/>
                          </a:solidFill>
                          <a:latin typeface="Calibri"/>
                        </a:rPr>
                        <a:t>Isolates </a:t>
                      </a:r>
                      <a:r>
                        <a:rPr lang="en-US" sz="2400" b="1" i="0" u="none" strike="noStrike" dirty="0" smtClean="0">
                          <a:solidFill>
                            <a:schemeClr val="tx1"/>
                          </a:solidFill>
                          <a:latin typeface="Calibri"/>
                        </a:rPr>
                        <a:t>Removed)</a:t>
                      </a:r>
                      <a:endParaRPr lang="en-US" sz="2400" b="1"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25434">
                <a:tc>
                  <a:txBody>
                    <a:bodyPr/>
                    <a:lstStyle/>
                    <a:p>
                      <a:pPr algn="l" fontAlgn="b"/>
                      <a:r>
                        <a:rPr lang="en-US" sz="2000" b="0" i="0" u="none" strike="noStrike" dirty="0">
                          <a:solidFill>
                            <a:schemeClr val="tx1"/>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chemeClr val="tx1"/>
                          </a:solidFill>
                          <a:latin typeface="Calibri"/>
                        </a:rPr>
                        <a:t>1st Quarter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chemeClr val="tx1"/>
                          </a:solidFill>
                          <a:latin typeface="Calibri"/>
                        </a:rPr>
                        <a:t>2nd Quarter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chemeClr val="tx1"/>
                          </a:solidFill>
                          <a:latin typeface="Calibri"/>
                        </a:rPr>
                        <a:t>3rd Quarter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chemeClr val="tx1"/>
                          </a:solidFill>
                          <a:latin typeface="Calibri"/>
                        </a:rPr>
                        <a:t>4th Quarter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25434">
                <a:tc>
                  <a:txBody>
                    <a:bodyPr/>
                    <a:lstStyle/>
                    <a:p>
                      <a:pPr algn="l" fontAlgn="b"/>
                      <a:r>
                        <a:rPr lang="en-US" sz="2000" b="0" i="0" u="none" strike="noStrike" dirty="0" err="1">
                          <a:solidFill>
                            <a:schemeClr val="tx1"/>
                          </a:solidFill>
                          <a:latin typeface="Calibri"/>
                        </a:rPr>
                        <a:t>Klebsiella</a:t>
                      </a:r>
                      <a:r>
                        <a:rPr lang="en-US" sz="2000" b="0" i="0" u="none" strike="noStrike" dirty="0">
                          <a:solidFill>
                            <a:schemeClr val="tx1"/>
                          </a:solidFill>
                          <a:latin typeface="Calibri"/>
                        </a:rPr>
                        <a:t> </a:t>
                      </a:r>
                      <a:r>
                        <a:rPr lang="en-US" sz="2000" b="0" i="0" u="none" strike="noStrike" dirty="0" err="1">
                          <a:solidFill>
                            <a:schemeClr val="tx1"/>
                          </a:solidFill>
                          <a:latin typeface="Calibri"/>
                        </a:rPr>
                        <a:t>pneumoniae</a:t>
                      </a:r>
                      <a:r>
                        <a:rPr lang="en-US" sz="2000" b="0" i="0" u="none" strike="noStrike" dirty="0">
                          <a:solidFill>
                            <a:schemeClr val="tx1"/>
                          </a:solidFill>
                          <a:latin typeface="Calibri"/>
                        </a:rPr>
                        <a:t> ESBL+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28.13%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29.73%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42.37%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56.90%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6344">
                <a:tc>
                  <a:txBody>
                    <a:bodyPr/>
                    <a:lstStyle/>
                    <a:p>
                      <a:pPr algn="l" fontAlgn="b"/>
                      <a:r>
                        <a:rPr lang="en-US" sz="2000" b="0" i="0" u="none" strike="noStrike">
                          <a:solidFill>
                            <a:schemeClr val="tx1"/>
                          </a:solidFill>
                          <a:latin typeface="Calibri"/>
                        </a:rPr>
                        <a:t>Escherichia coli ESBL+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4.23%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9.93%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11.24%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9.32%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6344">
                <a:tc>
                  <a:txBody>
                    <a:bodyPr/>
                    <a:lstStyle/>
                    <a:p>
                      <a:pPr algn="l" fontAlgn="b"/>
                      <a:r>
                        <a:rPr lang="en-US" sz="2000" b="0" i="0" u="none" strike="noStrike">
                          <a:solidFill>
                            <a:schemeClr val="tx1"/>
                          </a:solidFill>
                          <a:latin typeface="Calibri"/>
                        </a:rPr>
                        <a:t>MRSA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51.43%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40.54%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53.70%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47.5%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6344">
                <a:tc>
                  <a:txBody>
                    <a:bodyPr/>
                    <a:lstStyle/>
                    <a:p>
                      <a:pPr algn="l" fontAlgn="b"/>
                      <a:r>
                        <a:rPr lang="en-US" sz="2000" b="0" i="0" u="none" strike="noStrike">
                          <a:solidFill>
                            <a:schemeClr val="tx1"/>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25434">
                <a:tc>
                  <a:txBody>
                    <a:bodyPr/>
                    <a:lstStyle/>
                    <a:p>
                      <a:pPr algn="l" fontAlgn="b"/>
                      <a:r>
                        <a:rPr lang="en-US" sz="2000" b="0" i="0" u="none" strike="noStrike">
                          <a:solidFill>
                            <a:schemeClr val="tx1"/>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chemeClr val="tx1"/>
                          </a:solidFill>
                          <a:latin typeface="Calibri"/>
                        </a:rPr>
                        <a:t>1st Quarter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chemeClr val="tx1"/>
                          </a:solidFill>
                          <a:latin typeface="Calibri"/>
                        </a:rPr>
                        <a:t>2nd Quarter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chemeClr val="tx1"/>
                          </a:solidFill>
                          <a:latin typeface="Calibri"/>
                        </a:rPr>
                        <a:t>3rd Quarter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chemeClr val="tx1"/>
                          </a:solidFill>
                          <a:latin typeface="Calibri"/>
                        </a:rPr>
                        <a:t>4th Quarter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25434">
                <a:tc>
                  <a:txBody>
                    <a:bodyPr/>
                    <a:lstStyle/>
                    <a:p>
                      <a:pPr algn="l" fontAlgn="b"/>
                      <a:r>
                        <a:rPr lang="en-US" sz="2000" b="0" i="0" u="none" strike="noStrike">
                          <a:solidFill>
                            <a:schemeClr val="tx1"/>
                          </a:solidFill>
                          <a:latin typeface="Calibri"/>
                        </a:rPr>
                        <a:t>Klebsiella pneumoniae ESBL+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18/64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11/37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25/59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chemeClr val="tx1"/>
                          </a:solidFill>
                          <a:latin typeface="Calibri"/>
                        </a:rPr>
                        <a:t>33/58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6344">
                <a:tc>
                  <a:txBody>
                    <a:bodyPr/>
                    <a:lstStyle/>
                    <a:p>
                      <a:pPr algn="l" fontAlgn="b"/>
                      <a:r>
                        <a:rPr lang="en-US" sz="2000" b="0" i="0" u="none" strike="noStrike">
                          <a:solidFill>
                            <a:schemeClr val="tx1"/>
                          </a:solidFill>
                          <a:latin typeface="Calibri"/>
                        </a:rPr>
                        <a:t>Escherichia coli ESBL+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6/142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15/151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20/178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chemeClr val="tx1"/>
                          </a:solidFill>
                          <a:latin typeface="Calibri"/>
                        </a:rPr>
                        <a:t>15/161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6344">
                <a:tc>
                  <a:txBody>
                    <a:bodyPr/>
                    <a:lstStyle/>
                    <a:p>
                      <a:pPr algn="l" fontAlgn="b"/>
                      <a:r>
                        <a:rPr lang="en-US" sz="2000" b="0" i="0" u="none" strike="noStrike" dirty="0">
                          <a:solidFill>
                            <a:schemeClr val="tx1"/>
                          </a:solidFill>
                          <a:latin typeface="Calibri"/>
                        </a:rPr>
                        <a:t>MRSA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18/35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15/37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chemeClr val="tx1"/>
                          </a:solidFill>
                          <a:latin typeface="Calibri"/>
                        </a:rPr>
                        <a:t>29/54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chemeClr val="tx1"/>
                          </a:solidFill>
                          <a:latin typeface="Calibri"/>
                        </a:rPr>
                        <a:t>19/40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r>
              <a:rPr lang="en-US" sz="4000" dirty="0" smtClean="0"/>
              <a:t>Infectious agents in the health care setting are usually  transmitted via hands of the health care worker </a:t>
            </a:r>
          </a:p>
          <a:p>
            <a:endParaRPr lang="en-US" sz="4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2" name="Rectangle 2"/>
          <p:cNvSpPr>
            <a:spLocks noGrp="1" noChangeArrowheads="1"/>
          </p:cNvSpPr>
          <p:nvPr>
            <p:ph type="title"/>
          </p:nvPr>
        </p:nvSpPr>
        <p:spPr bwMode="auto">
          <a:xfrm>
            <a:off x="455789" y="731838"/>
            <a:ext cx="8229600" cy="1143000"/>
          </a:xfrm>
          <a:noFill/>
          <a:ln>
            <a:miter lim="800000"/>
            <a:headEnd/>
            <a:tailEnd/>
          </a:ln>
        </p:spPr>
        <p:txBody>
          <a:bodyPr vert="horz" wrap="square" lIns="91440" tIns="45720" rIns="91440" bIns="45720" numCol="1" anchor="ctr" anchorCtr="0" compatLnSpc="1">
            <a:prstTxWarp prst="textNoShape">
              <a:avLst/>
            </a:prstTxWarp>
          </a:bodyPr>
          <a:lstStyle/>
          <a:p>
            <a:pPr>
              <a:lnSpc>
                <a:spcPct val="95000"/>
              </a:lnSpc>
            </a:pPr>
            <a:r>
              <a:rPr lang="en-US">
                <a:solidFill>
                  <a:srgbClr val="FFFF99"/>
                </a:solidFill>
              </a:rPr>
              <a:t>Standard Precautions</a:t>
            </a:r>
          </a:p>
        </p:txBody>
      </p:sp>
      <p:sp>
        <p:nvSpPr>
          <p:cNvPr id="573443" name="Rectangle 3"/>
          <p:cNvSpPr>
            <a:spLocks noChangeArrowheads="1"/>
          </p:cNvSpPr>
          <p:nvPr/>
        </p:nvSpPr>
        <p:spPr bwMode="auto">
          <a:xfrm>
            <a:off x="684389" y="2030414"/>
            <a:ext cx="7772400" cy="4103687"/>
          </a:xfrm>
          <a:prstGeom prst="rect">
            <a:avLst/>
          </a:prstGeom>
          <a:noFill/>
          <a:ln w="9525">
            <a:noFill/>
            <a:miter lim="800000"/>
            <a:headEnd/>
            <a:tailEnd/>
          </a:ln>
        </p:spPr>
        <p:txBody>
          <a:bodyPr/>
          <a:lstStyle/>
          <a:p>
            <a:pPr marL="342900" indent="-342900" algn="l">
              <a:lnSpc>
                <a:spcPct val="100000"/>
              </a:lnSpc>
              <a:spcBef>
                <a:spcPct val="25000"/>
              </a:spcBef>
              <a:buClr>
                <a:srgbClr val="FFFF99"/>
              </a:buClr>
              <a:buFontTx/>
              <a:buChar char="•"/>
            </a:pPr>
            <a:r>
              <a:rPr lang="en-US" sz="2800" dirty="0"/>
              <a:t>Previously called Universal </a:t>
            </a:r>
            <a:r>
              <a:rPr lang="en-US" sz="2800" dirty="0" smtClean="0"/>
              <a:t>Precautions</a:t>
            </a:r>
          </a:p>
          <a:p>
            <a:pPr marL="342900" indent="-342900" algn="l">
              <a:lnSpc>
                <a:spcPct val="100000"/>
              </a:lnSpc>
              <a:spcBef>
                <a:spcPct val="25000"/>
              </a:spcBef>
              <a:buClr>
                <a:srgbClr val="FFFF99"/>
              </a:buClr>
              <a:buFontTx/>
              <a:buChar char="•"/>
            </a:pPr>
            <a:r>
              <a:rPr lang="en-US" sz="2800" dirty="0" smtClean="0"/>
              <a:t>Intended to prevent transmission of common infectious agents to HCW, patients and visitors in the health care setting</a:t>
            </a:r>
            <a:endParaRPr lang="en-US" sz="2800" dirty="0"/>
          </a:p>
          <a:p>
            <a:pPr marL="342900" indent="-342900" algn="l">
              <a:lnSpc>
                <a:spcPct val="100000"/>
              </a:lnSpc>
              <a:spcBef>
                <a:spcPct val="25000"/>
              </a:spcBef>
              <a:buClr>
                <a:srgbClr val="FFFF99"/>
              </a:buClr>
              <a:buFontTx/>
              <a:buChar char="•"/>
            </a:pPr>
            <a:r>
              <a:rPr lang="en-US" sz="2800" dirty="0"/>
              <a:t>Assumes blood and body fluid of ANY patient could be infectious</a:t>
            </a:r>
          </a:p>
          <a:p>
            <a:pPr marL="342900" indent="-342900" algn="l">
              <a:lnSpc>
                <a:spcPct val="100000"/>
              </a:lnSpc>
              <a:spcBef>
                <a:spcPct val="25000"/>
              </a:spcBef>
              <a:buClr>
                <a:srgbClr val="FFFF99"/>
              </a:buClr>
              <a:buFontTx/>
              <a:buChar char="•"/>
            </a:pPr>
            <a:r>
              <a:rPr lang="en-US" sz="2800" dirty="0"/>
              <a:t>Recommends </a:t>
            </a:r>
            <a:r>
              <a:rPr lang="en-US" sz="2800" dirty="0" smtClean="0"/>
              <a:t>Personal Protective Equipment (PPE) </a:t>
            </a:r>
            <a:r>
              <a:rPr lang="en-US" sz="2800" dirty="0"/>
              <a:t>and other infection control practices to prevent transmission </a:t>
            </a:r>
            <a:r>
              <a:rPr lang="en-US" sz="2800" dirty="0" smtClean="0"/>
              <a:t>of infectious agents</a:t>
            </a:r>
            <a:endParaRPr lang="en-US" sz="2800" dirty="0"/>
          </a:p>
        </p:txBody>
      </p:sp>
      <p:sp>
        <p:nvSpPr>
          <p:cNvPr id="573445" name="Text Box 5"/>
          <p:cNvSpPr txBox="1">
            <a:spLocks noChangeArrowheads="1"/>
          </p:cNvSpPr>
          <p:nvPr/>
        </p:nvSpPr>
        <p:spPr bwMode="auto">
          <a:xfrm>
            <a:off x="155223" y="6292851"/>
            <a:ext cx="3009157" cy="369332"/>
          </a:xfrm>
          <a:prstGeom prst="rect">
            <a:avLst/>
          </a:prstGeom>
          <a:noFill/>
          <a:ln w="9525">
            <a:noFill/>
            <a:miter lim="800000"/>
            <a:headEnd/>
            <a:tailEnd/>
          </a:ln>
          <a:effectLst/>
        </p:spPr>
        <p:txBody>
          <a:bodyPr wrap="none">
            <a:spAutoFit/>
          </a:bodyPr>
          <a:lstStyle/>
          <a:p>
            <a:pPr algn="l" eaLnBrk="1" hangingPunct="1">
              <a:lnSpc>
                <a:spcPct val="100000"/>
              </a:lnSpc>
            </a:pPr>
            <a:r>
              <a:rPr lang="en-US" sz="1800" b="1">
                <a:solidFill>
                  <a:srgbClr val="CCFFFF"/>
                </a:solidFill>
                <a:latin typeface="Arial Narrow" pitchFamily="34" charset="0"/>
              </a:rPr>
              <a:t>PPE Use in Healthcare Settings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 HYGIENE</a:t>
            </a:r>
            <a:endParaRPr lang="en-US" dirty="0"/>
          </a:p>
        </p:txBody>
      </p:sp>
      <p:sp>
        <p:nvSpPr>
          <p:cNvPr id="3" name="Content Placeholder 2"/>
          <p:cNvSpPr>
            <a:spLocks noGrp="1"/>
          </p:cNvSpPr>
          <p:nvPr>
            <p:ph idx="1"/>
          </p:nvPr>
        </p:nvSpPr>
        <p:spPr/>
        <p:txBody>
          <a:bodyPr>
            <a:normAutofit/>
          </a:bodyPr>
          <a:lstStyle/>
          <a:p>
            <a:pPr>
              <a:buNone/>
            </a:pPr>
            <a:endParaRPr lang="en-US" sz="3200" dirty="0" smtClean="0"/>
          </a:p>
          <a:p>
            <a:r>
              <a:rPr lang="en-US" sz="3200" dirty="0" smtClean="0"/>
              <a:t>“the single most important practice to reduce the transmission of infectious agents in health care settings.” (CDC Atlanta, USA)</a:t>
            </a:r>
          </a:p>
          <a:p>
            <a:r>
              <a:rPr lang="en-US" sz="3200" dirty="0" smtClean="0"/>
              <a:t>Important component of standard precautions</a:t>
            </a:r>
          </a:p>
          <a:p>
            <a:endParaRPr lang="en-US"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My five moments </a:t>
            </a:r>
            <a:r>
              <a:rPr lang="en-US" sz="4000" dirty="0" smtClean="0"/>
              <a:t>for hand </a:t>
            </a:r>
            <a:r>
              <a:rPr lang="en-US" sz="4000" dirty="0"/>
              <a:t>hygiene</a:t>
            </a:r>
          </a:p>
        </p:txBody>
      </p:sp>
      <p:sp>
        <p:nvSpPr>
          <p:cNvPr id="3" name="Content Placeholder 2"/>
          <p:cNvSpPr>
            <a:spLocks noGrp="1"/>
          </p:cNvSpPr>
          <p:nvPr>
            <p:ph idx="1"/>
          </p:nvPr>
        </p:nvSpPr>
        <p:spPr>
          <a:xfrm>
            <a:off x="457200" y="1905000"/>
            <a:ext cx="8229600" cy="4221163"/>
          </a:xfrm>
        </p:spPr>
        <p:txBody>
          <a:bodyPr>
            <a:normAutofit/>
          </a:bodyPr>
          <a:lstStyle/>
          <a:p>
            <a:pPr marL="514350" indent="-514350">
              <a:buAutoNum type="arabicPeriod"/>
            </a:pPr>
            <a:r>
              <a:rPr lang="en-US" sz="3200" b="1" dirty="0" smtClean="0"/>
              <a:t>Before </a:t>
            </a:r>
            <a:r>
              <a:rPr lang="en-US" sz="3200" b="1" dirty="0"/>
              <a:t>touching a </a:t>
            </a:r>
            <a:r>
              <a:rPr lang="en-US" sz="3200" b="1" dirty="0" smtClean="0"/>
              <a:t>patient</a:t>
            </a:r>
          </a:p>
          <a:p>
            <a:pPr marL="514350" indent="-514350">
              <a:buAutoNum type="arabicPeriod"/>
            </a:pPr>
            <a:r>
              <a:rPr lang="en-US" sz="3200" b="1" dirty="0" smtClean="0"/>
              <a:t>Before </a:t>
            </a:r>
            <a:r>
              <a:rPr lang="en-US" sz="3200" b="1" dirty="0"/>
              <a:t>a clean/aseptic </a:t>
            </a:r>
            <a:r>
              <a:rPr lang="en-US" sz="3200" b="1" dirty="0" smtClean="0"/>
              <a:t>procedure</a:t>
            </a:r>
          </a:p>
          <a:p>
            <a:pPr marL="514350" indent="-514350">
              <a:buAutoNum type="arabicPeriod"/>
            </a:pPr>
            <a:r>
              <a:rPr lang="en-US" sz="3200" b="1" dirty="0"/>
              <a:t>After body fluid exposure </a:t>
            </a:r>
            <a:r>
              <a:rPr lang="en-US" sz="3200" b="1" dirty="0" smtClean="0"/>
              <a:t>risk</a:t>
            </a:r>
          </a:p>
          <a:p>
            <a:pPr marL="514350" indent="-514350">
              <a:buAutoNum type="arabicPeriod"/>
            </a:pPr>
            <a:r>
              <a:rPr lang="en-US" sz="3200" b="1" dirty="0"/>
              <a:t>After touching a </a:t>
            </a:r>
            <a:r>
              <a:rPr lang="en-US" sz="3200" b="1" dirty="0" smtClean="0"/>
              <a:t>patient</a:t>
            </a:r>
          </a:p>
          <a:p>
            <a:pPr marL="514350" indent="-514350">
              <a:buAutoNum type="arabicPeriod"/>
            </a:pPr>
            <a:r>
              <a:rPr lang="en-US" sz="3200" b="1" dirty="0"/>
              <a:t>After touching patient surroundings</a:t>
            </a:r>
            <a:endParaRPr lang="en-US" sz="3200" b="1" dirty="0" smtClean="0"/>
          </a:p>
          <a:p>
            <a:endParaRPr lang="en-US"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 hand hygiene technique</a:t>
            </a:r>
            <a:endParaRPr lang="en-US" dirty="0"/>
          </a:p>
        </p:txBody>
      </p:sp>
      <p:sp>
        <p:nvSpPr>
          <p:cNvPr id="3" name="Content Placeholder 2"/>
          <p:cNvSpPr>
            <a:spLocks noGrp="1"/>
          </p:cNvSpPr>
          <p:nvPr>
            <p:ph idx="1"/>
          </p:nvPr>
        </p:nvSpPr>
        <p:spPr/>
        <p:txBody>
          <a:bodyPr>
            <a:normAutofit/>
          </a:bodyPr>
          <a:lstStyle/>
          <a:p>
            <a:r>
              <a:rPr lang="en-US" sz="2800" dirty="0" smtClean="0"/>
              <a:t>Wash visibly soiled hands with soap and water</a:t>
            </a:r>
          </a:p>
          <a:p>
            <a:r>
              <a:rPr lang="en-US" sz="2800" dirty="0" smtClean="0"/>
              <a:t>Use the right amount of soap or </a:t>
            </a:r>
            <a:r>
              <a:rPr lang="en-US" sz="2800" dirty="0" smtClean="0"/>
              <a:t>hand gel </a:t>
            </a:r>
            <a:r>
              <a:rPr lang="en-US" sz="2800" dirty="0" smtClean="0"/>
              <a:t>- 3 ml should be sufficient</a:t>
            </a:r>
          </a:p>
          <a:p>
            <a:r>
              <a:rPr lang="en-US" sz="2800" dirty="0" smtClean="0"/>
              <a:t>Observe adequate duration for hand hygiene – around 20 to 30 seconds is sufficient</a:t>
            </a:r>
          </a:p>
          <a:p>
            <a:r>
              <a:rPr lang="en-US" sz="2800" dirty="0" smtClean="0"/>
              <a:t>Dry hands after hand hygiene</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bwMode="auto">
          <a:xfrm>
            <a:off x="778934" y="222251"/>
            <a:ext cx="7584723" cy="1535113"/>
          </a:xfrm>
          <a:noFill/>
          <a:ln>
            <a:miter lim="800000"/>
            <a:headEnd/>
            <a:tailEnd/>
          </a:ln>
        </p:spPr>
        <p:txBody>
          <a:bodyPr vert="horz" wrap="square" lIns="91440" tIns="45720" rIns="91440" bIns="45720" numCol="1" anchor="ctr" anchorCtr="0" compatLnSpc="1">
            <a:prstTxWarp prst="textNoShape">
              <a:avLst/>
            </a:prstTxWarp>
            <a:normAutofit fontScale="90000"/>
          </a:bodyPr>
          <a:lstStyle/>
          <a:p>
            <a:pPr>
              <a:lnSpc>
                <a:spcPct val="95000"/>
              </a:lnSpc>
            </a:pPr>
            <a:r>
              <a:rPr lang="en-US" dirty="0" smtClean="0">
                <a:solidFill>
                  <a:srgbClr val="FFFF99"/>
                </a:solidFill>
              </a:rPr>
              <a:t>PPE </a:t>
            </a:r>
            <a:r>
              <a:rPr lang="en-US" dirty="0">
                <a:solidFill>
                  <a:srgbClr val="FFFF99"/>
                </a:solidFill>
              </a:rPr>
              <a:t>u</a:t>
            </a:r>
            <a:r>
              <a:rPr lang="en-US" dirty="0" smtClean="0">
                <a:solidFill>
                  <a:srgbClr val="FFFF99"/>
                </a:solidFill>
              </a:rPr>
              <a:t>sed </a:t>
            </a:r>
            <a:r>
              <a:rPr lang="en-US" dirty="0">
                <a:solidFill>
                  <a:srgbClr val="FFFF99"/>
                </a:solidFill>
              </a:rPr>
              <a:t>in Healthcare Settings</a:t>
            </a:r>
            <a:endParaRPr lang="en-US" u="sng" dirty="0">
              <a:solidFill>
                <a:srgbClr val="FFFF99"/>
              </a:solidFill>
            </a:endParaRPr>
          </a:p>
        </p:txBody>
      </p:sp>
      <p:sp>
        <p:nvSpPr>
          <p:cNvPr id="508931" name="Rectangle 3"/>
          <p:cNvSpPr>
            <a:spLocks noChangeArrowheads="1"/>
          </p:cNvSpPr>
          <p:nvPr/>
        </p:nvSpPr>
        <p:spPr bwMode="auto">
          <a:xfrm>
            <a:off x="111478" y="2019300"/>
            <a:ext cx="8918222" cy="4103688"/>
          </a:xfrm>
          <a:prstGeom prst="rect">
            <a:avLst/>
          </a:prstGeom>
          <a:noFill/>
          <a:ln w="9525">
            <a:noFill/>
            <a:miter lim="800000"/>
            <a:headEnd/>
            <a:tailEnd/>
          </a:ln>
        </p:spPr>
        <p:txBody>
          <a:bodyPr/>
          <a:lstStyle/>
          <a:p>
            <a:pPr marL="338138" indent="-338138" algn="l">
              <a:lnSpc>
                <a:spcPct val="100000"/>
              </a:lnSpc>
              <a:spcBef>
                <a:spcPct val="20000"/>
              </a:spcBef>
              <a:buClr>
                <a:srgbClr val="FFFF99"/>
              </a:buClr>
              <a:buFontTx/>
              <a:buChar char="•"/>
            </a:pPr>
            <a:r>
              <a:rPr lang="en-US" sz="3200" dirty="0">
                <a:solidFill>
                  <a:srgbClr val="FFFF00"/>
                </a:solidFill>
              </a:rPr>
              <a:t>Gloves</a:t>
            </a:r>
            <a:r>
              <a:rPr lang="en-US" sz="3200" dirty="0"/>
              <a:t> – protect hands</a:t>
            </a:r>
          </a:p>
          <a:p>
            <a:pPr marL="338138" indent="-338138" algn="l">
              <a:lnSpc>
                <a:spcPct val="100000"/>
              </a:lnSpc>
              <a:spcBef>
                <a:spcPct val="20000"/>
              </a:spcBef>
              <a:buClr>
                <a:srgbClr val="FFFF99"/>
              </a:buClr>
              <a:buFontTx/>
              <a:buChar char="•"/>
            </a:pPr>
            <a:r>
              <a:rPr lang="en-US" sz="3200" dirty="0">
                <a:solidFill>
                  <a:srgbClr val="FFFF00"/>
                </a:solidFill>
              </a:rPr>
              <a:t>Gowns/aprons </a:t>
            </a:r>
            <a:r>
              <a:rPr lang="en-US" sz="3200" dirty="0"/>
              <a:t>– protect skin and/or clothing </a:t>
            </a:r>
          </a:p>
          <a:p>
            <a:pPr marL="338138" indent="-338138" algn="l">
              <a:lnSpc>
                <a:spcPct val="100000"/>
              </a:lnSpc>
              <a:spcBef>
                <a:spcPct val="20000"/>
              </a:spcBef>
              <a:buClr>
                <a:srgbClr val="FFFF99"/>
              </a:buClr>
              <a:buFontTx/>
              <a:buChar char="•"/>
            </a:pPr>
            <a:r>
              <a:rPr lang="en-US" sz="3200" dirty="0">
                <a:solidFill>
                  <a:srgbClr val="FFFF00"/>
                </a:solidFill>
              </a:rPr>
              <a:t>Masks and respirators</a:t>
            </a:r>
            <a:r>
              <a:rPr lang="en-US" sz="3200" dirty="0"/>
              <a:t>– protect mouth/nose </a:t>
            </a:r>
          </a:p>
          <a:p>
            <a:pPr marL="742950" lvl="1" indent="-285750" algn="l">
              <a:lnSpc>
                <a:spcPct val="100000"/>
              </a:lnSpc>
              <a:spcBef>
                <a:spcPct val="20000"/>
              </a:spcBef>
              <a:buClr>
                <a:srgbClr val="FFFF99"/>
              </a:buClr>
              <a:buFontTx/>
              <a:buChar char="–"/>
            </a:pPr>
            <a:r>
              <a:rPr lang="en-US" sz="2800" dirty="0"/>
              <a:t>Respirators – protect respiratory tract from airborne infectious agents</a:t>
            </a:r>
          </a:p>
          <a:p>
            <a:pPr marL="338138" indent="-338138" algn="l">
              <a:lnSpc>
                <a:spcPct val="100000"/>
              </a:lnSpc>
              <a:spcBef>
                <a:spcPct val="20000"/>
              </a:spcBef>
              <a:buClr>
                <a:srgbClr val="FFFF99"/>
              </a:buClr>
              <a:buFontTx/>
              <a:buChar char="•"/>
            </a:pPr>
            <a:r>
              <a:rPr lang="en-US" sz="3200" dirty="0">
                <a:solidFill>
                  <a:srgbClr val="FFFF00"/>
                </a:solidFill>
              </a:rPr>
              <a:t>Goggles</a:t>
            </a:r>
            <a:r>
              <a:rPr lang="en-US" sz="3200" dirty="0"/>
              <a:t> – protect eyes</a:t>
            </a:r>
          </a:p>
          <a:p>
            <a:pPr marL="338138" indent="-338138" algn="l">
              <a:lnSpc>
                <a:spcPct val="100000"/>
              </a:lnSpc>
              <a:spcBef>
                <a:spcPct val="20000"/>
              </a:spcBef>
              <a:buClr>
                <a:srgbClr val="FFFF99"/>
              </a:buClr>
              <a:buFontTx/>
              <a:buChar char="•"/>
            </a:pPr>
            <a:r>
              <a:rPr lang="en-US" sz="3200" dirty="0">
                <a:solidFill>
                  <a:srgbClr val="FFFF00"/>
                </a:solidFill>
              </a:rPr>
              <a:t>Face shields </a:t>
            </a:r>
            <a:r>
              <a:rPr lang="en-US" sz="3200" dirty="0"/>
              <a:t>– protect face, mouth, nose, and eyes</a:t>
            </a:r>
          </a:p>
        </p:txBody>
      </p:sp>
      <p:sp>
        <p:nvSpPr>
          <p:cNvPr id="508933" name="Text Box 5"/>
          <p:cNvSpPr txBox="1">
            <a:spLocks noChangeArrowheads="1"/>
          </p:cNvSpPr>
          <p:nvPr/>
        </p:nvSpPr>
        <p:spPr bwMode="auto">
          <a:xfrm>
            <a:off x="155223" y="6292851"/>
            <a:ext cx="3009157" cy="369332"/>
          </a:xfrm>
          <a:prstGeom prst="rect">
            <a:avLst/>
          </a:prstGeom>
          <a:noFill/>
          <a:ln w="9525">
            <a:noFill/>
            <a:miter lim="800000"/>
            <a:headEnd/>
            <a:tailEnd/>
          </a:ln>
          <a:effectLst/>
        </p:spPr>
        <p:txBody>
          <a:bodyPr wrap="none">
            <a:spAutoFit/>
          </a:bodyPr>
          <a:lstStyle/>
          <a:p>
            <a:pPr algn="l" eaLnBrk="1" hangingPunct="1">
              <a:lnSpc>
                <a:spcPct val="100000"/>
              </a:lnSpc>
            </a:pPr>
            <a:r>
              <a:rPr lang="en-US" sz="1800" b="1">
                <a:solidFill>
                  <a:srgbClr val="CCFFFF"/>
                </a:solidFill>
                <a:latin typeface="Arial Narrow" pitchFamily="34" charset="0"/>
              </a:rPr>
              <a:t>PPE Use in Healthcare Settings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p:cNvSpPr>
            <a:spLocks noGrp="1" noChangeArrowheads="1"/>
          </p:cNvSpPr>
          <p:nvPr>
            <p:ph type="title"/>
          </p:nvPr>
        </p:nvSpPr>
        <p:spPr bwMode="auto">
          <a:xfrm>
            <a:off x="455789" y="1160463"/>
            <a:ext cx="8229600" cy="1143000"/>
          </a:xfrm>
          <a:noFill/>
          <a:ln>
            <a:miter lim="800000"/>
            <a:headEnd/>
            <a:tailEnd/>
          </a:ln>
        </p:spPr>
        <p:txBody>
          <a:bodyPr vert="horz" wrap="square" lIns="91440" tIns="45720" rIns="91440" bIns="45720" numCol="1" anchor="ctr" anchorCtr="0" compatLnSpc="1">
            <a:prstTxWarp prst="textNoShape">
              <a:avLst/>
            </a:prstTxWarp>
            <a:normAutofit/>
          </a:bodyPr>
          <a:lstStyle/>
          <a:p>
            <a:pPr>
              <a:lnSpc>
                <a:spcPct val="95000"/>
              </a:lnSpc>
            </a:pPr>
            <a:r>
              <a:rPr lang="en-US" dirty="0" smtClean="0">
                <a:solidFill>
                  <a:srgbClr val="FFFF99"/>
                </a:solidFill>
              </a:rPr>
              <a:t>Expanded </a:t>
            </a:r>
            <a:r>
              <a:rPr lang="en-US" dirty="0">
                <a:solidFill>
                  <a:srgbClr val="FFFF99"/>
                </a:solidFill>
              </a:rPr>
              <a:t>Precautions</a:t>
            </a:r>
          </a:p>
        </p:txBody>
      </p:sp>
      <p:sp>
        <p:nvSpPr>
          <p:cNvPr id="583683" name="Rectangle 3"/>
          <p:cNvSpPr>
            <a:spLocks noChangeArrowheads="1"/>
          </p:cNvSpPr>
          <p:nvPr/>
        </p:nvSpPr>
        <p:spPr bwMode="auto">
          <a:xfrm>
            <a:off x="671689" y="2352675"/>
            <a:ext cx="7797800" cy="4103688"/>
          </a:xfrm>
          <a:prstGeom prst="rect">
            <a:avLst/>
          </a:prstGeom>
          <a:noFill/>
          <a:ln w="9525">
            <a:noFill/>
            <a:miter lim="800000"/>
            <a:headEnd/>
            <a:tailEnd/>
          </a:ln>
        </p:spPr>
        <p:txBody>
          <a:bodyPr/>
          <a:lstStyle/>
          <a:p>
            <a:pPr marL="801688" lvl="1" indent="-344488" algn="l">
              <a:lnSpc>
                <a:spcPct val="100000"/>
              </a:lnSpc>
              <a:spcBef>
                <a:spcPct val="30000"/>
              </a:spcBef>
              <a:buClr>
                <a:srgbClr val="FFFF99"/>
              </a:buClr>
              <a:buFontTx/>
              <a:buChar char="–"/>
            </a:pPr>
            <a:r>
              <a:rPr lang="en-US" sz="2800" dirty="0" smtClean="0"/>
              <a:t>Contact </a:t>
            </a:r>
            <a:r>
              <a:rPr lang="en-US" sz="2800" dirty="0"/>
              <a:t>Precautions</a:t>
            </a:r>
          </a:p>
          <a:p>
            <a:pPr marL="801688" lvl="1" indent="-344488" algn="l">
              <a:lnSpc>
                <a:spcPct val="100000"/>
              </a:lnSpc>
              <a:spcBef>
                <a:spcPct val="30000"/>
              </a:spcBef>
              <a:buClr>
                <a:srgbClr val="FFFF99"/>
              </a:buClr>
              <a:buFontTx/>
              <a:buChar char="–"/>
            </a:pPr>
            <a:r>
              <a:rPr lang="en-US" sz="2800" dirty="0"/>
              <a:t>Droplet Precautions</a:t>
            </a:r>
          </a:p>
          <a:p>
            <a:pPr marL="801688" lvl="1" indent="-344488" algn="l">
              <a:lnSpc>
                <a:spcPct val="100000"/>
              </a:lnSpc>
              <a:spcBef>
                <a:spcPct val="30000"/>
              </a:spcBef>
              <a:buClr>
                <a:srgbClr val="FFFF99"/>
              </a:buClr>
              <a:buFontTx/>
              <a:buChar char="–"/>
            </a:pPr>
            <a:r>
              <a:rPr lang="en-US" sz="2800" dirty="0"/>
              <a:t>Airborne Infection Isolation</a:t>
            </a:r>
          </a:p>
        </p:txBody>
      </p:sp>
      <p:sp>
        <p:nvSpPr>
          <p:cNvPr id="583685" name="Text Box 5"/>
          <p:cNvSpPr txBox="1">
            <a:spLocks noChangeArrowheads="1"/>
          </p:cNvSpPr>
          <p:nvPr/>
        </p:nvSpPr>
        <p:spPr bwMode="auto">
          <a:xfrm>
            <a:off x="155223" y="6292851"/>
            <a:ext cx="3009157" cy="369332"/>
          </a:xfrm>
          <a:prstGeom prst="rect">
            <a:avLst/>
          </a:prstGeom>
          <a:noFill/>
          <a:ln w="9525">
            <a:noFill/>
            <a:miter lim="800000"/>
            <a:headEnd/>
            <a:tailEnd/>
          </a:ln>
          <a:effectLst/>
        </p:spPr>
        <p:txBody>
          <a:bodyPr wrap="none">
            <a:spAutoFit/>
          </a:bodyPr>
          <a:lstStyle/>
          <a:p>
            <a:pPr algn="l" eaLnBrk="1" hangingPunct="1">
              <a:lnSpc>
                <a:spcPct val="100000"/>
              </a:lnSpc>
            </a:pPr>
            <a:r>
              <a:rPr lang="en-US" sz="1800" b="1">
                <a:solidFill>
                  <a:srgbClr val="CCFFFF"/>
                </a:solidFill>
                <a:latin typeface="Arial Narrow" pitchFamily="34" charset="0"/>
              </a:rPr>
              <a:t>PPE Use in Healthcare Settings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Airborne transmission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Reduce the transmission of diseases spread by the airborne route</a:t>
            </a:r>
          </a:p>
          <a:p>
            <a:r>
              <a:rPr lang="en-US" dirty="0" smtClean="0"/>
              <a:t>Droplet </a:t>
            </a:r>
            <a:r>
              <a:rPr lang="en-US" u="sng" dirty="0" smtClean="0"/>
              <a:t>nuclei</a:t>
            </a:r>
            <a:r>
              <a:rPr lang="en-US" dirty="0" smtClean="0"/>
              <a:t>  (&lt; 5 microns)</a:t>
            </a:r>
          </a:p>
          <a:p>
            <a:pPr lvl="1"/>
            <a:r>
              <a:rPr lang="en-US" dirty="0" smtClean="0"/>
              <a:t>evaporated droplets</a:t>
            </a:r>
          </a:p>
          <a:p>
            <a:pPr lvl="1"/>
            <a:r>
              <a:rPr lang="en-US" dirty="0" smtClean="0"/>
              <a:t>remain suspended in the air for some time</a:t>
            </a:r>
          </a:p>
          <a:p>
            <a:pPr lvl="1"/>
            <a:r>
              <a:rPr lang="en-US" dirty="0" smtClean="0"/>
              <a:t>bound on dust particles</a:t>
            </a:r>
          </a:p>
          <a:p>
            <a:r>
              <a:rPr lang="en-US" dirty="0" smtClean="0"/>
              <a:t>Diseases which spread by this mode include:</a:t>
            </a:r>
          </a:p>
          <a:p>
            <a:pPr lvl="1"/>
            <a:r>
              <a:rPr lang="en-US" b="1" dirty="0" smtClean="0"/>
              <a:t>Open/active pulmonary tuberculosis (TB)</a:t>
            </a:r>
            <a:endParaRPr lang="en-US" dirty="0" smtClean="0"/>
          </a:p>
          <a:p>
            <a:pPr lvl="1"/>
            <a:r>
              <a:rPr lang="en-US" b="1" dirty="0" smtClean="0"/>
              <a:t>Measles</a:t>
            </a:r>
            <a:endParaRPr lang="en-US" dirty="0" smtClean="0"/>
          </a:p>
          <a:p>
            <a:pPr lvl="1"/>
            <a:r>
              <a:rPr lang="en-US" b="1" dirty="0" smtClean="0"/>
              <a:t>Chicken pox</a:t>
            </a:r>
            <a:endParaRPr lang="en-US" dirty="0" smtClean="0"/>
          </a:p>
          <a:p>
            <a:pPr lvl="1"/>
            <a:r>
              <a:rPr lang="en-US" dirty="0" smtClean="0"/>
              <a:t>pulmonary plague</a:t>
            </a:r>
          </a:p>
          <a:p>
            <a:pPr lvl="1"/>
            <a:r>
              <a:rPr lang="en-US" dirty="0" smtClean="0"/>
              <a:t>hemorrhagic fever with pneumonia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Airborne precautions :</a:t>
            </a:r>
            <a:endParaRPr lang="en-US" dirty="0"/>
          </a:p>
        </p:txBody>
      </p:sp>
      <p:sp>
        <p:nvSpPr>
          <p:cNvPr id="3" name="Content Placeholder 2"/>
          <p:cNvSpPr>
            <a:spLocks noGrp="1"/>
          </p:cNvSpPr>
          <p:nvPr>
            <p:ph idx="1"/>
          </p:nvPr>
        </p:nvSpPr>
        <p:spPr/>
        <p:txBody>
          <a:bodyPr>
            <a:normAutofit/>
          </a:bodyPr>
          <a:lstStyle/>
          <a:p>
            <a:r>
              <a:rPr lang="en-US" dirty="0" smtClean="0"/>
              <a:t>Implement standard precautions</a:t>
            </a:r>
          </a:p>
          <a:p>
            <a:r>
              <a:rPr lang="en-US" dirty="0" smtClean="0"/>
              <a:t>Negative Pressure Room (</a:t>
            </a:r>
            <a:r>
              <a:rPr lang="en-US" dirty="0" err="1" smtClean="0"/>
              <a:t>Airbone</a:t>
            </a:r>
            <a:r>
              <a:rPr lang="en-US" dirty="0" smtClean="0"/>
              <a:t> Infection Isolation Room</a:t>
            </a:r>
          </a:p>
          <a:p>
            <a:r>
              <a:rPr lang="en-US" dirty="0" smtClean="0"/>
              <a:t>Wear N95 respirators</a:t>
            </a:r>
          </a:p>
          <a:p>
            <a:pPr lvl="1"/>
            <a:r>
              <a:rPr lang="en-US" dirty="0" smtClean="0"/>
              <a:t>special, high filtration, </a:t>
            </a:r>
            <a:r>
              <a:rPr lang="pt-BR" dirty="0" smtClean="0"/>
              <a:t>particulate respirator</a:t>
            </a:r>
          </a:p>
          <a:p>
            <a:r>
              <a:rPr lang="en-US" dirty="0" smtClean="0"/>
              <a:t>Limit the movement and transport of the patient from the room for essential purposes only.</a:t>
            </a:r>
          </a:p>
          <a:p>
            <a:pPr lvl="1"/>
            <a:r>
              <a:rPr lang="en-US" dirty="0" smtClean="0"/>
              <a:t>If transport is necessary, minimize dispersal of droplet nuclei by masking the patient with a surgical mask.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Number of reported cases of </a:t>
            </a:r>
            <a:r>
              <a:rPr lang="en-US" sz="3200" dirty="0" err="1" smtClean="0"/>
              <a:t>nosocomial</a:t>
            </a:r>
            <a:r>
              <a:rPr lang="en-US" sz="3200" dirty="0" smtClean="0"/>
              <a:t> infections per month </a:t>
            </a:r>
            <a:r>
              <a:rPr lang="en-US" sz="3200" dirty="0" smtClean="0"/>
              <a:t>(April </a:t>
            </a:r>
            <a:r>
              <a:rPr lang="en-US" sz="3200" dirty="0" smtClean="0"/>
              <a:t>to November </a:t>
            </a:r>
            <a:r>
              <a:rPr lang="en-US" sz="3200" dirty="0" smtClean="0"/>
              <a:t>2010)</a:t>
            </a:r>
            <a:endParaRPr lang="en-US" sz="3200" dirty="0"/>
          </a:p>
        </p:txBody>
      </p:sp>
      <p:pic>
        <p:nvPicPr>
          <p:cNvPr id="5122" name="Picture 2"/>
          <p:cNvPicPr>
            <a:picLocks noGrp="1" noChangeAspect="1" noChangeArrowheads="1"/>
          </p:cNvPicPr>
          <p:nvPr>
            <p:ph idx="1"/>
          </p:nvPr>
        </p:nvPicPr>
        <p:blipFill>
          <a:blip r:embed="rId2"/>
          <a:srcRect/>
          <a:stretch>
            <a:fillRect/>
          </a:stretch>
        </p:blipFill>
        <p:spPr bwMode="auto">
          <a:xfrm>
            <a:off x="381000" y="1969385"/>
            <a:ext cx="7863840" cy="443141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Droplet transmission</a:t>
            </a:r>
            <a:endParaRPr lang="en-US" dirty="0"/>
          </a:p>
        </p:txBody>
      </p:sp>
      <p:sp>
        <p:nvSpPr>
          <p:cNvPr id="3" name="Content Placeholder 2"/>
          <p:cNvSpPr>
            <a:spLocks noGrp="1"/>
          </p:cNvSpPr>
          <p:nvPr>
            <p:ph idx="1"/>
          </p:nvPr>
        </p:nvSpPr>
        <p:spPr>
          <a:xfrm>
            <a:off x="457200" y="1798637"/>
            <a:ext cx="8229600" cy="4678363"/>
          </a:xfrm>
        </p:spPr>
        <p:txBody>
          <a:bodyPr>
            <a:noAutofit/>
          </a:bodyPr>
          <a:lstStyle/>
          <a:p>
            <a:r>
              <a:rPr lang="en-US" sz="2400" dirty="0" smtClean="0"/>
              <a:t>Occurs </a:t>
            </a:r>
            <a:r>
              <a:rPr lang="en-US" sz="2400" dirty="0"/>
              <a:t>when there is adequate contact between the </a:t>
            </a:r>
            <a:r>
              <a:rPr lang="en-US" sz="2400" b="1" u="sng" dirty="0" smtClean="0"/>
              <a:t>mucous membranes</a:t>
            </a:r>
            <a:r>
              <a:rPr lang="en-US" sz="2400" dirty="0" smtClean="0"/>
              <a:t> of the </a:t>
            </a:r>
            <a:r>
              <a:rPr lang="en-US" sz="2400" dirty="0"/>
              <a:t>nose and mouth or conjunctivae of a susceptible person and large </a:t>
            </a:r>
            <a:r>
              <a:rPr lang="en-US" sz="2400" dirty="0" smtClean="0"/>
              <a:t>particle droplets </a:t>
            </a:r>
            <a:r>
              <a:rPr lang="en-US" sz="2400" dirty="0"/>
              <a:t>(&gt; 5 microns</a:t>
            </a:r>
            <a:r>
              <a:rPr lang="en-US" sz="2400" dirty="0" smtClean="0"/>
              <a:t>).</a:t>
            </a:r>
          </a:p>
          <a:p>
            <a:r>
              <a:rPr lang="en-US" sz="2400" dirty="0" smtClean="0"/>
              <a:t>Droplets </a:t>
            </a:r>
            <a:r>
              <a:rPr lang="en-US" sz="2400" dirty="0"/>
              <a:t>generated </a:t>
            </a:r>
            <a:r>
              <a:rPr lang="en-US" sz="2400" dirty="0" smtClean="0"/>
              <a:t>during </a:t>
            </a:r>
            <a:r>
              <a:rPr lang="en-US" sz="2400" b="1" u="sng" dirty="0"/>
              <a:t>coughing</a:t>
            </a:r>
            <a:r>
              <a:rPr lang="en-US" sz="2400" dirty="0"/>
              <a:t>, </a:t>
            </a:r>
            <a:r>
              <a:rPr lang="en-US" sz="2400" b="1" u="sng" dirty="0" smtClean="0"/>
              <a:t>sneezing</a:t>
            </a:r>
            <a:r>
              <a:rPr lang="en-US" sz="2400" dirty="0" smtClean="0"/>
              <a:t>, </a:t>
            </a:r>
            <a:r>
              <a:rPr lang="en-US" sz="2400" b="1" u="sng" dirty="0" smtClean="0"/>
              <a:t>talking</a:t>
            </a:r>
            <a:r>
              <a:rPr lang="en-US" sz="2400" dirty="0" smtClean="0"/>
              <a:t> or </a:t>
            </a:r>
            <a:r>
              <a:rPr lang="en-US" sz="2400" dirty="0"/>
              <a:t>when </a:t>
            </a:r>
            <a:r>
              <a:rPr lang="en-US" sz="2400" dirty="0" smtClean="0"/>
              <a:t>HCW perform </a:t>
            </a:r>
            <a:r>
              <a:rPr lang="en-US" sz="2400" b="1" u="sng" dirty="0"/>
              <a:t>tracheal suctioning</a:t>
            </a:r>
            <a:r>
              <a:rPr lang="en-US" sz="2400" dirty="0" smtClean="0"/>
              <a:t>.</a:t>
            </a:r>
            <a:endParaRPr lang="en-US" sz="2400" dirty="0"/>
          </a:p>
          <a:p>
            <a:r>
              <a:rPr lang="en-US" sz="2400" dirty="0" smtClean="0"/>
              <a:t>Infections transmitted by this route include </a:t>
            </a:r>
            <a:r>
              <a:rPr lang="en-US" sz="2400" b="1" u="sng" dirty="0" smtClean="0"/>
              <a:t>pneumonias</a:t>
            </a:r>
            <a:r>
              <a:rPr lang="en-US" sz="2400" dirty="0" smtClean="0"/>
              <a:t>, </a:t>
            </a:r>
            <a:r>
              <a:rPr lang="en-US" sz="2400" b="1" u="sng" dirty="0" err="1" smtClean="0"/>
              <a:t>pertussis</a:t>
            </a:r>
            <a:r>
              <a:rPr lang="en-US" sz="2400" dirty="0" smtClean="0"/>
              <a:t>, </a:t>
            </a:r>
            <a:r>
              <a:rPr lang="en-US" sz="2400" b="1" u="sng" dirty="0" smtClean="0"/>
              <a:t>diphtheria</a:t>
            </a:r>
            <a:r>
              <a:rPr lang="en-US" sz="2400" dirty="0" smtClean="0"/>
              <a:t>, </a:t>
            </a:r>
            <a:r>
              <a:rPr lang="en-US" sz="2400" b="1" u="sng" dirty="0" smtClean="0"/>
              <a:t>influenza type B</a:t>
            </a:r>
            <a:r>
              <a:rPr lang="en-US" sz="2400" dirty="0" smtClean="0"/>
              <a:t>, </a:t>
            </a:r>
            <a:r>
              <a:rPr lang="en-US" sz="2400" b="1" u="sng" dirty="0" smtClean="0"/>
              <a:t>mumps</a:t>
            </a:r>
            <a:r>
              <a:rPr lang="en-US" sz="2400" dirty="0" smtClean="0"/>
              <a:t>, and </a:t>
            </a:r>
            <a:r>
              <a:rPr lang="en-US" sz="2400" b="1" u="sng" dirty="0" smtClean="0"/>
              <a:t>meningitis</a:t>
            </a:r>
            <a:r>
              <a:rPr lang="en-US" sz="2400" dirty="0" smtClean="0"/>
              <a:t>.</a:t>
            </a:r>
          </a:p>
          <a:p>
            <a:endParaRPr lang="en-US" sz="240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Droplet precautions:</a:t>
            </a:r>
            <a:endParaRPr lang="en-US" sz="4800" dirty="0"/>
          </a:p>
        </p:txBody>
      </p:sp>
      <p:sp>
        <p:nvSpPr>
          <p:cNvPr id="3" name="Content Placeholder 2"/>
          <p:cNvSpPr>
            <a:spLocks noGrp="1"/>
          </p:cNvSpPr>
          <p:nvPr>
            <p:ph idx="1"/>
          </p:nvPr>
        </p:nvSpPr>
        <p:spPr/>
        <p:txBody>
          <a:bodyPr>
            <a:noAutofit/>
          </a:bodyPr>
          <a:lstStyle/>
          <a:p>
            <a:r>
              <a:rPr lang="en-US" sz="2800" dirty="0" smtClean="0"/>
              <a:t>Implement </a:t>
            </a:r>
            <a:r>
              <a:rPr lang="en-US" sz="2800" dirty="0"/>
              <a:t>standard </a:t>
            </a:r>
            <a:r>
              <a:rPr lang="en-US" sz="2800" dirty="0" smtClean="0"/>
              <a:t>precautions!</a:t>
            </a:r>
            <a:endParaRPr lang="en-US" sz="2800" dirty="0"/>
          </a:p>
          <a:p>
            <a:r>
              <a:rPr lang="en-US" sz="2800" dirty="0" smtClean="0"/>
              <a:t>Place </a:t>
            </a:r>
            <a:r>
              <a:rPr lang="en-US" sz="2800" dirty="0"/>
              <a:t>patient in a </a:t>
            </a:r>
            <a:r>
              <a:rPr lang="en-US" sz="2800" u="sng" dirty="0"/>
              <a:t>single room</a:t>
            </a:r>
            <a:r>
              <a:rPr lang="en-US" sz="2800" dirty="0"/>
              <a:t> (or in a room with another </a:t>
            </a:r>
            <a:r>
              <a:rPr lang="en-US" sz="2800" dirty="0" smtClean="0"/>
              <a:t>patient infected </a:t>
            </a:r>
            <a:r>
              <a:rPr lang="en-US" sz="2800" dirty="0"/>
              <a:t>by the same pathogen</a:t>
            </a:r>
            <a:r>
              <a:rPr lang="en-US" sz="2800" dirty="0" smtClean="0"/>
              <a:t>).</a:t>
            </a:r>
          </a:p>
          <a:p>
            <a:r>
              <a:rPr lang="en-US" sz="2800" dirty="0" smtClean="0"/>
              <a:t>Wear </a:t>
            </a:r>
            <a:r>
              <a:rPr lang="en-US" sz="2800" dirty="0"/>
              <a:t>a </a:t>
            </a:r>
            <a:r>
              <a:rPr lang="en-US" sz="2800" u="sng" dirty="0"/>
              <a:t>surgical mask</a:t>
            </a:r>
            <a:r>
              <a:rPr lang="en-US" sz="2800" dirty="0"/>
              <a:t> when working within 1-2 meters of the patient.</a:t>
            </a:r>
          </a:p>
          <a:p>
            <a:r>
              <a:rPr lang="en-US" sz="2800" dirty="0" smtClean="0"/>
              <a:t>Place </a:t>
            </a:r>
            <a:r>
              <a:rPr lang="en-US" sz="2800" dirty="0"/>
              <a:t>a </a:t>
            </a:r>
            <a:r>
              <a:rPr lang="en-US" sz="2800" u="sng" dirty="0"/>
              <a:t>surgical mask</a:t>
            </a:r>
            <a:r>
              <a:rPr lang="en-US" sz="2800" dirty="0"/>
              <a:t> on the patient if transport is necessary.</a:t>
            </a:r>
          </a:p>
          <a:p>
            <a:r>
              <a:rPr lang="en-US" sz="2800" u="sng" dirty="0" smtClean="0"/>
              <a:t>Special </a:t>
            </a:r>
            <a:r>
              <a:rPr lang="en-US" sz="2800" u="sng" dirty="0"/>
              <a:t>air handling and ventilation are not required to prevent </a:t>
            </a:r>
            <a:r>
              <a:rPr lang="en-US" sz="2800" u="sng" dirty="0" smtClean="0"/>
              <a:t>droplet transmission </a:t>
            </a:r>
            <a:r>
              <a:rPr lang="en-US" sz="2800" u="sng" dirty="0"/>
              <a:t>of infection.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Contact transmission</a:t>
            </a:r>
            <a:endParaRPr lang="en-US" dirty="0"/>
          </a:p>
        </p:txBody>
      </p:sp>
      <p:sp>
        <p:nvSpPr>
          <p:cNvPr id="3" name="Content Placeholder 2"/>
          <p:cNvSpPr>
            <a:spLocks noGrp="1"/>
          </p:cNvSpPr>
          <p:nvPr>
            <p:ph idx="1"/>
          </p:nvPr>
        </p:nvSpPr>
        <p:spPr/>
        <p:txBody>
          <a:bodyPr>
            <a:normAutofit/>
          </a:bodyPr>
          <a:lstStyle/>
          <a:p>
            <a:r>
              <a:rPr lang="en-US" dirty="0" smtClean="0"/>
              <a:t>Occurs when there is physical contact between an infected person and a susceptible person, and the physical transfer of microorganisms</a:t>
            </a:r>
          </a:p>
          <a:p>
            <a:r>
              <a:rPr lang="en-US" dirty="0" smtClean="0"/>
              <a:t>Susceptible person is infected from contact with a contaminated surface</a:t>
            </a:r>
          </a:p>
          <a:p>
            <a:r>
              <a:rPr lang="en-US" dirty="0" smtClean="0"/>
              <a:t>Diseases </a:t>
            </a:r>
            <a:r>
              <a:rPr lang="en-US" dirty="0"/>
              <a:t>which are transmitted by this route include colonization or </a:t>
            </a:r>
            <a:r>
              <a:rPr lang="en-US" dirty="0" smtClean="0"/>
              <a:t>infection with:</a:t>
            </a:r>
          </a:p>
          <a:p>
            <a:pPr lvl="1"/>
            <a:r>
              <a:rPr lang="en-US" b="1" u="sng" dirty="0" smtClean="0"/>
              <a:t>Multiple </a:t>
            </a:r>
            <a:r>
              <a:rPr lang="en-US" b="1" u="sng" dirty="0"/>
              <a:t>antibiotic resistant </a:t>
            </a:r>
            <a:r>
              <a:rPr lang="en-US" b="1" u="sng" dirty="0" smtClean="0"/>
              <a:t>organisms</a:t>
            </a:r>
            <a:endParaRPr lang="en-US" dirty="0" smtClean="0"/>
          </a:p>
          <a:p>
            <a:pPr lvl="1"/>
            <a:r>
              <a:rPr lang="en-US" b="1" u="sng" dirty="0" smtClean="0"/>
              <a:t>Enteric </a:t>
            </a:r>
            <a:r>
              <a:rPr lang="en-US" b="1" u="sng" dirty="0"/>
              <a:t>infections</a:t>
            </a:r>
            <a:r>
              <a:rPr lang="en-US" dirty="0"/>
              <a:t> </a:t>
            </a:r>
            <a:r>
              <a:rPr lang="en-US" dirty="0" smtClean="0"/>
              <a:t>and</a:t>
            </a:r>
          </a:p>
          <a:p>
            <a:pPr lvl="1"/>
            <a:r>
              <a:rPr lang="en-US" b="1" u="sng" dirty="0" smtClean="0"/>
              <a:t>Skin infections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Contact precautions to be taken:</a:t>
            </a:r>
            <a:endParaRPr lang="en-US" dirty="0"/>
          </a:p>
        </p:txBody>
      </p:sp>
      <p:sp>
        <p:nvSpPr>
          <p:cNvPr id="3" name="Content Placeholder 2"/>
          <p:cNvSpPr>
            <a:spLocks noGrp="1"/>
          </p:cNvSpPr>
          <p:nvPr>
            <p:ph idx="1"/>
          </p:nvPr>
        </p:nvSpPr>
        <p:spPr/>
        <p:txBody>
          <a:bodyPr>
            <a:noAutofit/>
          </a:bodyPr>
          <a:lstStyle/>
          <a:p>
            <a:r>
              <a:rPr lang="en-US" sz="2800" dirty="0" smtClean="0"/>
              <a:t>Implement standard precautions!</a:t>
            </a:r>
          </a:p>
          <a:p>
            <a:r>
              <a:rPr lang="en-US" sz="2800" dirty="0" smtClean="0"/>
              <a:t>Place patient in a single room (or in a room with another patient infected by the same pathogen).</a:t>
            </a:r>
          </a:p>
          <a:p>
            <a:r>
              <a:rPr lang="en-US" sz="2800" dirty="0" smtClean="0"/>
              <a:t>Wear clean, non-sterile gloves (and gown) when entering the room.</a:t>
            </a:r>
          </a:p>
          <a:p>
            <a:r>
              <a:rPr lang="en-US" sz="2800" dirty="0" smtClean="0"/>
              <a:t>Limit the movement and transport of the patient from the room;</a:t>
            </a:r>
          </a:p>
          <a:p>
            <a:pPr lvl="1"/>
            <a:r>
              <a:rPr lang="en-US" sz="2400" dirty="0" smtClean="0"/>
              <a:t>Patients should be moved for essential purposes only</a:t>
            </a:r>
          </a:p>
          <a:p>
            <a:pPr lvl="1"/>
            <a:r>
              <a:rPr lang="en-US" sz="2400" dirty="0" smtClean="0"/>
              <a:t>If transportation is required, use precautions to minimize the risk of transmission.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 HYGIENE</a:t>
            </a:r>
            <a:endParaRPr lang="en-US" dirty="0"/>
          </a:p>
        </p:txBody>
      </p:sp>
      <p:sp>
        <p:nvSpPr>
          <p:cNvPr id="3" name="Content Placeholder 2"/>
          <p:cNvSpPr>
            <a:spLocks noGrp="1"/>
          </p:cNvSpPr>
          <p:nvPr>
            <p:ph idx="1"/>
          </p:nvPr>
        </p:nvSpPr>
        <p:spPr/>
        <p:txBody>
          <a:bodyPr>
            <a:normAutofit/>
          </a:bodyPr>
          <a:lstStyle/>
          <a:p>
            <a:pPr>
              <a:buNone/>
            </a:pPr>
            <a:endParaRPr lang="en-US" sz="3200" dirty="0" smtClean="0"/>
          </a:p>
          <a:p>
            <a:r>
              <a:rPr lang="en-US" sz="3200" dirty="0" smtClean="0"/>
              <a:t>“the single most important practice to reduce the transmission of infectious agents in health care settings.” (CDC Atlanta, USA)</a:t>
            </a:r>
          </a:p>
          <a:p>
            <a:r>
              <a:rPr lang="en-US" sz="3200" dirty="0" smtClean="0"/>
              <a:t>Important component of standard precautions</a:t>
            </a:r>
          </a:p>
          <a:p>
            <a:endParaRPr lang="en-US" sz="3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a:t>
            </a:r>
            <a:endParaRPr lang="en-US" dirty="0"/>
          </a:p>
        </p:txBody>
      </p:sp>
      <p:sp>
        <p:nvSpPr>
          <p:cNvPr id="3" name="Content Placeholder 2"/>
          <p:cNvSpPr>
            <a:spLocks noGrp="1"/>
          </p:cNvSpPr>
          <p:nvPr>
            <p:ph idx="1"/>
          </p:nvPr>
        </p:nvSpPr>
        <p:spPr/>
        <p:txBody>
          <a:bodyPr/>
          <a:lstStyle/>
          <a:p>
            <a:r>
              <a:rPr lang="en-US" dirty="0" smtClean="0"/>
              <a:t>For any questions on infection control please contact any member of the Infection Control Committee or the Infection Prevention Control Unit</a:t>
            </a:r>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Overall infection rates (April to November 2010) in Critical Areas</a:t>
            </a:r>
            <a:endParaRPr lang="en-US" dirty="0"/>
          </a:p>
        </p:txBody>
      </p:sp>
      <p:sp>
        <p:nvSpPr>
          <p:cNvPr id="4" name="Content Placeholder 3"/>
          <p:cNvSpPr>
            <a:spLocks noGrp="1"/>
          </p:cNvSpPr>
          <p:nvPr>
            <p:ph idx="1"/>
          </p:nvPr>
        </p:nvSpPr>
        <p:spPr/>
        <p:txBody>
          <a:bodyPr>
            <a:normAutofit/>
          </a:bodyPr>
          <a:lstStyle/>
          <a:p>
            <a:r>
              <a:rPr lang="en-US" sz="2800" dirty="0" smtClean="0"/>
              <a:t>MMC rates </a:t>
            </a:r>
            <a:r>
              <a:rPr lang="en-US" sz="2800" dirty="0" smtClean="0"/>
              <a:t>for  </a:t>
            </a:r>
            <a:r>
              <a:rPr lang="en-US" sz="2800" dirty="0" smtClean="0"/>
              <a:t>ventilator associated pneumonia, central line associated blood stream infection, and catheter related urinary tract infection are higher than  rates of 90% of hospitals reporting to the National Healthcare Safety Network (NHSN) in 2009</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14282" y="274638"/>
            <a:ext cx="8929718" cy="1143000"/>
          </a:xfrm>
        </p:spPr>
        <p:txBody>
          <a:bodyPr/>
          <a:lstStyle/>
          <a:p>
            <a:r>
              <a:rPr lang="fr-FR" sz="3200" b="1" dirty="0" smtClean="0">
                <a:solidFill>
                  <a:schemeClr val="tx1"/>
                </a:solidFill>
              </a:rPr>
              <a:t>Hand </a:t>
            </a:r>
            <a:r>
              <a:rPr lang="fr-FR" sz="3200" b="1" dirty="0" err="1" smtClean="0">
                <a:solidFill>
                  <a:schemeClr val="tx1"/>
                </a:solidFill>
              </a:rPr>
              <a:t>Hygiene</a:t>
            </a:r>
            <a:r>
              <a:rPr lang="fr-FR" sz="3200" b="1" dirty="0" smtClean="0">
                <a:solidFill>
                  <a:schemeClr val="tx1"/>
                </a:solidFill>
              </a:rPr>
              <a:t> </a:t>
            </a:r>
            <a:r>
              <a:rPr lang="fr-FR" sz="3200" b="1" dirty="0" err="1" smtClean="0">
                <a:solidFill>
                  <a:schemeClr val="tx1"/>
                </a:solidFill>
              </a:rPr>
              <a:t>Compliance</a:t>
            </a:r>
            <a:r>
              <a:rPr lang="fr-FR" sz="3200" b="1" dirty="0" smtClean="0">
                <a:solidFill>
                  <a:schemeClr val="tx1"/>
                </a:solidFill>
              </a:rPr>
              <a:t> 2010</a:t>
            </a:r>
            <a:endParaRPr lang="fr-FR" sz="3200" b="1" dirty="0">
              <a:solidFill>
                <a:schemeClr val="tx1"/>
              </a:solidFill>
            </a:endParaRPr>
          </a:p>
        </p:txBody>
      </p:sp>
      <p:sp>
        <p:nvSpPr>
          <p:cNvPr id="4099" name="Rectangle 3"/>
          <p:cNvSpPr>
            <a:spLocks noGrp="1" noChangeArrowheads="1"/>
          </p:cNvSpPr>
          <p:nvPr>
            <p:ph type="body" idx="1"/>
          </p:nvPr>
        </p:nvSpPr>
        <p:spPr>
          <a:xfrm>
            <a:off x="457200" y="1844675"/>
            <a:ext cx="8229600" cy="3384550"/>
          </a:xfrm>
        </p:spPr>
        <p:txBody>
          <a:bodyPr/>
          <a:lstStyle/>
          <a:p>
            <a:endParaRPr lang="fr-FR" dirty="0"/>
          </a:p>
          <a:p>
            <a:endParaRPr lang="fr-FR" dirty="0"/>
          </a:p>
        </p:txBody>
      </p:sp>
      <p:graphicFrame>
        <p:nvGraphicFramePr>
          <p:cNvPr id="5" name="Table 4"/>
          <p:cNvGraphicFramePr>
            <a:graphicFrameLocks noGrp="1"/>
          </p:cNvGraphicFramePr>
          <p:nvPr/>
        </p:nvGraphicFramePr>
        <p:xfrm>
          <a:off x="395536" y="1556792"/>
          <a:ext cx="8291264" cy="4691607"/>
        </p:xfrm>
        <a:graphic>
          <a:graphicData uri="http://schemas.openxmlformats.org/drawingml/2006/table">
            <a:tbl>
              <a:tblPr firstRow="1" bandRow="1">
                <a:tableStyleId>{5DA37D80-6434-44D0-A028-1B22A696006F}</a:tableStyleId>
              </a:tblPr>
              <a:tblGrid>
                <a:gridCol w="2648598"/>
                <a:gridCol w="1381877"/>
                <a:gridCol w="1381877"/>
                <a:gridCol w="1497035"/>
                <a:gridCol w="1381877"/>
              </a:tblGrid>
              <a:tr h="1123925">
                <a:tc>
                  <a:txBody>
                    <a:bodyPr/>
                    <a:lstStyle/>
                    <a:p>
                      <a:pPr algn="ctr"/>
                      <a:endParaRPr lang="en-US" sz="2000" dirty="0" smtClean="0"/>
                    </a:p>
                    <a:p>
                      <a:pPr algn="ctr"/>
                      <a:r>
                        <a:rPr lang="en-US" sz="2000" dirty="0" smtClean="0"/>
                        <a:t>UNIT</a:t>
                      </a:r>
                      <a:endParaRPr lang="en-US" sz="2000" dirty="0"/>
                    </a:p>
                  </a:txBody>
                  <a:tcPr/>
                </a:tc>
                <a:tc>
                  <a:txBody>
                    <a:bodyPr/>
                    <a:lstStyle/>
                    <a:p>
                      <a:pPr algn="ctr"/>
                      <a:endParaRPr lang="en-US" sz="2000" dirty="0" smtClean="0"/>
                    </a:p>
                    <a:p>
                      <a:pPr algn="ctr"/>
                      <a:r>
                        <a:rPr lang="en-US" sz="2000" dirty="0" smtClean="0"/>
                        <a:t>MAY</a:t>
                      </a:r>
                      <a:endParaRPr lang="en-US" sz="2000" dirty="0"/>
                    </a:p>
                  </a:txBody>
                  <a:tcPr/>
                </a:tc>
                <a:tc>
                  <a:txBody>
                    <a:bodyPr/>
                    <a:lstStyle/>
                    <a:p>
                      <a:pPr algn="ctr"/>
                      <a:endParaRPr lang="en-US" sz="2000" dirty="0" smtClean="0"/>
                    </a:p>
                    <a:p>
                      <a:pPr algn="ctr"/>
                      <a:r>
                        <a:rPr lang="en-US" sz="2000" dirty="0" smtClean="0"/>
                        <a:t>JUN </a:t>
                      </a:r>
                      <a:endParaRPr lang="en-US" sz="2000" dirty="0"/>
                    </a:p>
                  </a:txBody>
                  <a:tcPr/>
                </a:tc>
                <a:tc>
                  <a:txBody>
                    <a:bodyPr/>
                    <a:lstStyle/>
                    <a:p>
                      <a:pPr algn="ctr"/>
                      <a:endParaRPr lang="en-US" sz="2000" dirty="0" smtClean="0"/>
                    </a:p>
                    <a:p>
                      <a:pPr algn="ctr"/>
                      <a:r>
                        <a:rPr lang="en-US" sz="2000" dirty="0" smtClean="0"/>
                        <a:t>AUG</a:t>
                      </a:r>
                      <a:endParaRPr lang="en-US" sz="2000" dirty="0"/>
                    </a:p>
                  </a:txBody>
                  <a:tcPr/>
                </a:tc>
                <a:tc>
                  <a:txBody>
                    <a:bodyPr/>
                    <a:lstStyle/>
                    <a:p>
                      <a:pPr algn="ctr"/>
                      <a:endParaRPr lang="en-US" sz="2000" dirty="0" smtClean="0"/>
                    </a:p>
                    <a:p>
                      <a:pPr algn="ctr"/>
                      <a:r>
                        <a:rPr lang="en-US" sz="2000" dirty="0" smtClean="0"/>
                        <a:t>NOV</a:t>
                      </a:r>
                      <a:endParaRPr lang="en-US" sz="2000" dirty="0"/>
                    </a:p>
                  </a:txBody>
                  <a:tcPr/>
                </a:tc>
              </a:tr>
              <a:tr h="512482">
                <a:tc>
                  <a:txBody>
                    <a:bodyPr/>
                    <a:lstStyle/>
                    <a:p>
                      <a:pPr algn="ctr"/>
                      <a:r>
                        <a:rPr lang="en-US" sz="2000" b="1" dirty="0" smtClean="0"/>
                        <a:t>MICU</a:t>
                      </a:r>
                      <a:endParaRPr lang="en-US" sz="2000" b="1" dirty="0"/>
                    </a:p>
                  </a:txBody>
                  <a:tcPr/>
                </a:tc>
                <a:tc>
                  <a:txBody>
                    <a:bodyPr/>
                    <a:lstStyle/>
                    <a:p>
                      <a:pPr algn="ctr"/>
                      <a:r>
                        <a:rPr lang="en-US" sz="2000" b="1" dirty="0" smtClean="0"/>
                        <a:t>29%</a:t>
                      </a:r>
                      <a:endParaRPr lang="en-US" sz="2000" b="1" dirty="0"/>
                    </a:p>
                  </a:txBody>
                  <a:tcPr/>
                </a:tc>
                <a:tc>
                  <a:txBody>
                    <a:bodyPr/>
                    <a:lstStyle/>
                    <a:p>
                      <a:pPr algn="ctr"/>
                      <a:r>
                        <a:rPr lang="en-US" sz="2000" b="1" dirty="0" smtClean="0"/>
                        <a:t>36%</a:t>
                      </a:r>
                      <a:endParaRPr lang="en-US" sz="2000" b="1" dirty="0"/>
                    </a:p>
                  </a:txBody>
                  <a:tcPr/>
                </a:tc>
                <a:tc>
                  <a:txBody>
                    <a:bodyPr/>
                    <a:lstStyle/>
                    <a:p>
                      <a:pPr algn="ctr"/>
                      <a:r>
                        <a:rPr lang="en-US" sz="2000" b="1" dirty="0" smtClean="0"/>
                        <a:t>29%</a:t>
                      </a:r>
                      <a:endParaRPr lang="en-US" sz="2000" b="1" dirty="0"/>
                    </a:p>
                  </a:txBody>
                  <a:tcPr/>
                </a:tc>
                <a:tc>
                  <a:txBody>
                    <a:bodyPr/>
                    <a:lstStyle/>
                    <a:p>
                      <a:pPr algn="ctr"/>
                      <a:r>
                        <a:rPr lang="en-US" sz="2000" b="1" dirty="0" smtClean="0"/>
                        <a:t>53%</a:t>
                      </a:r>
                      <a:endParaRPr lang="en-US" sz="2000" b="1" dirty="0"/>
                    </a:p>
                  </a:txBody>
                  <a:tcPr/>
                </a:tc>
              </a:tr>
              <a:tr h="827202">
                <a:tc>
                  <a:txBody>
                    <a:bodyPr/>
                    <a:lstStyle/>
                    <a:p>
                      <a:pPr algn="ctr"/>
                      <a:r>
                        <a:rPr lang="en-US" sz="2000" b="1" dirty="0" smtClean="0"/>
                        <a:t>SICU/</a:t>
                      </a:r>
                    </a:p>
                    <a:p>
                      <a:pPr algn="ctr"/>
                      <a:r>
                        <a:rPr lang="en-US" sz="2000" b="1" dirty="0" smtClean="0"/>
                        <a:t>NICU</a:t>
                      </a:r>
                      <a:endParaRPr lang="en-US" sz="2000" b="1" dirty="0"/>
                    </a:p>
                  </a:txBody>
                  <a:tcPr/>
                </a:tc>
                <a:tc>
                  <a:txBody>
                    <a:bodyPr/>
                    <a:lstStyle/>
                    <a:p>
                      <a:pPr algn="ctr"/>
                      <a:r>
                        <a:rPr lang="en-US" sz="2000" b="1" dirty="0" smtClean="0"/>
                        <a:t>33%</a:t>
                      </a:r>
                      <a:endParaRPr lang="en-US" sz="2000" b="1" dirty="0"/>
                    </a:p>
                  </a:txBody>
                  <a:tcPr/>
                </a:tc>
                <a:tc>
                  <a:txBody>
                    <a:bodyPr/>
                    <a:lstStyle/>
                    <a:p>
                      <a:pPr algn="ctr"/>
                      <a:r>
                        <a:rPr lang="en-US" sz="2000" b="1" dirty="0" smtClean="0"/>
                        <a:t>36%</a:t>
                      </a:r>
                      <a:endParaRPr lang="en-US" sz="2000" b="1" dirty="0"/>
                    </a:p>
                  </a:txBody>
                  <a:tcPr/>
                </a:tc>
                <a:tc>
                  <a:txBody>
                    <a:bodyPr/>
                    <a:lstStyle/>
                    <a:p>
                      <a:pPr algn="ctr"/>
                      <a:r>
                        <a:rPr lang="en-US" sz="2000" b="1" dirty="0" smtClean="0"/>
                        <a:t>14%</a:t>
                      </a:r>
                      <a:endParaRPr lang="en-US" sz="2000" b="1" dirty="0"/>
                    </a:p>
                  </a:txBody>
                  <a:tcPr/>
                </a:tc>
                <a:tc>
                  <a:txBody>
                    <a:bodyPr/>
                    <a:lstStyle/>
                    <a:p>
                      <a:pPr algn="ctr"/>
                      <a:r>
                        <a:rPr lang="en-US" sz="2000" b="1" dirty="0" smtClean="0"/>
                        <a:t>7%</a:t>
                      </a:r>
                      <a:endParaRPr lang="en-US" sz="2000" b="1" dirty="0"/>
                    </a:p>
                  </a:txBody>
                  <a:tcPr/>
                </a:tc>
              </a:tr>
              <a:tr h="742666">
                <a:tc>
                  <a:txBody>
                    <a:bodyPr/>
                    <a:lstStyle/>
                    <a:p>
                      <a:pPr algn="ctr"/>
                      <a:r>
                        <a:rPr lang="en-US" sz="2000" b="1" dirty="0" smtClean="0"/>
                        <a:t>PICU</a:t>
                      </a:r>
                      <a:endParaRPr lang="en-US" sz="2000" b="1" dirty="0"/>
                    </a:p>
                  </a:txBody>
                  <a:tcPr/>
                </a:tc>
                <a:tc>
                  <a:txBody>
                    <a:bodyPr/>
                    <a:lstStyle/>
                    <a:p>
                      <a:pPr algn="ctr"/>
                      <a:r>
                        <a:rPr lang="en-US" sz="2000" b="1" dirty="0" smtClean="0"/>
                        <a:t>-</a:t>
                      </a:r>
                      <a:endParaRPr lang="en-US" sz="2000" b="1" dirty="0"/>
                    </a:p>
                  </a:txBody>
                  <a:tcPr/>
                </a:tc>
                <a:tc>
                  <a:txBody>
                    <a:bodyPr/>
                    <a:lstStyle/>
                    <a:p>
                      <a:pPr algn="ctr"/>
                      <a:r>
                        <a:rPr lang="en-US" sz="2000" b="1" dirty="0" smtClean="0"/>
                        <a:t>-</a:t>
                      </a:r>
                      <a:endParaRPr lang="en-US" sz="2000" b="1" dirty="0"/>
                    </a:p>
                  </a:txBody>
                  <a:tcPr/>
                </a:tc>
                <a:tc>
                  <a:txBody>
                    <a:bodyPr/>
                    <a:lstStyle/>
                    <a:p>
                      <a:pPr algn="ctr"/>
                      <a:r>
                        <a:rPr lang="en-US" sz="2000" b="1" dirty="0" smtClean="0"/>
                        <a:t>100%</a:t>
                      </a:r>
                      <a:endParaRPr lang="en-US" sz="2000" b="1" dirty="0"/>
                    </a:p>
                  </a:txBody>
                  <a:tcPr/>
                </a:tc>
                <a:tc>
                  <a:txBody>
                    <a:bodyPr/>
                    <a:lstStyle/>
                    <a:p>
                      <a:pPr algn="ctr"/>
                      <a:r>
                        <a:rPr lang="en-US" sz="2000" b="1" dirty="0" smtClean="0"/>
                        <a:t>-</a:t>
                      </a:r>
                      <a:endParaRPr lang="en-US" sz="2000" b="1" dirty="0"/>
                    </a:p>
                  </a:txBody>
                  <a:tcPr/>
                </a:tc>
              </a:tr>
              <a:tr h="742666">
                <a:tc>
                  <a:txBody>
                    <a:bodyPr/>
                    <a:lstStyle/>
                    <a:p>
                      <a:pPr algn="ctr"/>
                      <a:r>
                        <a:rPr lang="en-US" sz="2000" b="1" dirty="0" smtClean="0"/>
                        <a:t>NEONATAL</a:t>
                      </a:r>
                      <a:r>
                        <a:rPr lang="en-US" sz="2000" b="1" baseline="0" dirty="0" smtClean="0"/>
                        <a:t> ICU</a:t>
                      </a:r>
                      <a:endParaRPr lang="en-US" sz="2000" b="1" dirty="0"/>
                    </a:p>
                  </a:txBody>
                  <a:tcPr/>
                </a:tc>
                <a:tc>
                  <a:txBody>
                    <a:bodyPr/>
                    <a:lstStyle/>
                    <a:p>
                      <a:pPr algn="ctr"/>
                      <a:r>
                        <a:rPr lang="en-US" sz="2000" b="1" dirty="0" smtClean="0"/>
                        <a:t>75%</a:t>
                      </a:r>
                      <a:endParaRPr lang="en-US" sz="2000" b="1" dirty="0"/>
                    </a:p>
                  </a:txBody>
                  <a:tcPr/>
                </a:tc>
                <a:tc>
                  <a:txBody>
                    <a:bodyPr/>
                    <a:lstStyle/>
                    <a:p>
                      <a:pPr algn="ctr"/>
                      <a:r>
                        <a:rPr lang="en-US" sz="2000" b="1" dirty="0" smtClean="0"/>
                        <a:t>75%</a:t>
                      </a:r>
                      <a:endParaRPr lang="en-US" sz="2000" b="1" dirty="0"/>
                    </a:p>
                  </a:txBody>
                  <a:tcPr/>
                </a:tc>
                <a:tc>
                  <a:txBody>
                    <a:bodyPr/>
                    <a:lstStyle/>
                    <a:p>
                      <a:pPr algn="ctr"/>
                      <a:r>
                        <a:rPr lang="en-US" sz="2000" b="1" dirty="0" smtClean="0"/>
                        <a:t>76%</a:t>
                      </a:r>
                      <a:endParaRPr lang="en-US" sz="2000" b="1" dirty="0"/>
                    </a:p>
                  </a:txBody>
                  <a:tcPr/>
                </a:tc>
                <a:tc>
                  <a:txBody>
                    <a:bodyPr/>
                    <a:lstStyle/>
                    <a:p>
                      <a:pPr algn="ctr"/>
                      <a:r>
                        <a:rPr lang="en-US" sz="2000" b="1" dirty="0" smtClean="0"/>
                        <a:t>-</a:t>
                      </a:r>
                      <a:endParaRPr lang="en-US" sz="2000" b="1" dirty="0"/>
                    </a:p>
                  </a:txBody>
                  <a:tcPr/>
                </a:tc>
              </a:tr>
              <a:tr h="742666">
                <a:tc>
                  <a:txBody>
                    <a:bodyPr/>
                    <a:lstStyle/>
                    <a:p>
                      <a:pPr algn="ctr"/>
                      <a:r>
                        <a:rPr lang="en-US" sz="2000" b="1" dirty="0" smtClean="0"/>
                        <a:t>TELEMETRY</a:t>
                      </a:r>
                      <a:endParaRPr lang="en-US" sz="2000" b="1" dirty="0"/>
                    </a:p>
                  </a:txBody>
                  <a:tcPr/>
                </a:tc>
                <a:tc>
                  <a:txBody>
                    <a:bodyPr/>
                    <a:lstStyle/>
                    <a:p>
                      <a:pPr algn="ctr"/>
                      <a:r>
                        <a:rPr lang="en-US" sz="2000" b="1" dirty="0" smtClean="0"/>
                        <a:t>43%</a:t>
                      </a:r>
                      <a:endParaRPr lang="en-US" sz="2000" b="1" dirty="0"/>
                    </a:p>
                  </a:txBody>
                  <a:tcPr/>
                </a:tc>
                <a:tc>
                  <a:txBody>
                    <a:bodyPr/>
                    <a:lstStyle/>
                    <a:p>
                      <a:pPr algn="ctr"/>
                      <a:r>
                        <a:rPr lang="en-US" sz="2000" b="1" dirty="0" smtClean="0"/>
                        <a:t>50%</a:t>
                      </a:r>
                      <a:endParaRPr lang="en-US" sz="2000" b="1" dirty="0"/>
                    </a:p>
                  </a:txBody>
                  <a:tcPr/>
                </a:tc>
                <a:tc>
                  <a:txBody>
                    <a:bodyPr/>
                    <a:lstStyle/>
                    <a:p>
                      <a:pPr algn="ctr"/>
                      <a:r>
                        <a:rPr lang="en-US" sz="2000" b="1" dirty="0" smtClean="0"/>
                        <a:t>56%</a:t>
                      </a:r>
                      <a:endParaRPr lang="en-US" sz="2000" b="1" dirty="0"/>
                    </a:p>
                  </a:txBody>
                  <a:tcPr/>
                </a:tc>
                <a:tc>
                  <a:txBody>
                    <a:bodyPr/>
                    <a:lstStyle/>
                    <a:p>
                      <a:pPr algn="ctr"/>
                      <a:r>
                        <a:rPr lang="en-US" sz="2000" b="1" dirty="0" smtClean="0"/>
                        <a:t>-</a:t>
                      </a:r>
                      <a:endParaRPr lang="en-US" sz="2000" b="1"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MICU Infection rates and hand hygiene compliance</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457200" y="2133600"/>
            <a:ext cx="7315200" cy="4140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SICU Infection rates and hand hygiene compliance</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685800" y="1905000"/>
            <a:ext cx="7315200" cy="410657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Hand hygiene compliance </a:t>
            </a:r>
            <a:br>
              <a:rPr lang="en-US" dirty="0" smtClean="0"/>
            </a:br>
            <a:r>
              <a:rPr lang="en-US" dirty="0" smtClean="0"/>
              <a:t>January 2011</a:t>
            </a:r>
            <a:endParaRPr lang="en-US" dirty="0"/>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srcRect/>
          <a:stretch>
            <a:fillRect/>
          </a:stretch>
        </p:blipFill>
        <p:spPr bwMode="auto">
          <a:xfrm>
            <a:off x="990600" y="2016043"/>
            <a:ext cx="7239000" cy="4407077"/>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Isolates being monitored at MMC</a:t>
            </a:r>
            <a:endParaRPr lang="en-US" sz="4400" dirty="0"/>
          </a:p>
        </p:txBody>
      </p:sp>
      <p:sp>
        <p:nvSpPr>
          <p:cNvPr id="3" name="Content Placeholder 2"/>
          <p:cNvSpPr>
            <a:spLocks noGrp="1"/>
          </p:cNvSpPr>
          <p:nvPr>
            <p:ph idx="1"/>
          </p:nvPr>
        </p:nvSpPr>
        <p:spPr/>
        <p:txBody>
          <a:bodyPr>
            <a:normAutofit/>
          </a:bodyPr>
          <a:lstStyle/>
          <a:p>
            <a:r>
              <a:rPr lang="en-US" sz="3200" i="1" dirty="0" smtClean="0"/>
              <a:t>Staphylococcus </a:t>
            </a:r>
            <a:r>
              <a:rPr lang="en-US" sz="3200" i="1" dirty="0" err="1" smtClean="0"/>
              <a:t>aureus</a:t>
            </a:r>
            <a:r>
              <a:rPr lang="en-US" sz="3200" i="1" dirty="0" smtClean="0"/>
              <a:t> </a:t>
            </a:r>
            <a:r>
              <a:rPr lang="en-US" sz="3200" dirty="0" smtClean="0"/>
              <a:t>including MRSA</a:t>
            </a:r>
          </a:p>
          <a:p>
            <a:r>
              <a:rPr lang="en-US" sz="3200" dirty="0" err="1">
                <a:ea typeface="Times New Roman"/>
                <a:cs typeface="Arial"/>
              </a:rPr>
              <a:t>Coagulase</a:t>
            </a:r>
            <a:r>
              <a:rPr lang="en-US" sz="3200" dirty="0">
                <a:ea typeface="Times New Roman"/>
                <a:cs typeface="Arial"/>
              </a:rPr>
              <a:t>-negative </a:t>
            </a:r>
            <a:r>
              <a:rPr lang="en-US" sz="3200" dirty="0" smtClean="0">
                <a:ea typeface="Times New Roman"/>
                <a:cs typeface="Arial"/>
              </a:rPr>
              <a:t>staphylococci</a:t>
            </a:r>
          </a:p>
          <a:p>
            <a:pPr lvl="0"/>
            <a:r>
              <a:rPr lang="en-US" sz="3200" dirty="0" err="1" smtClean="0">
                <a:ea typeface="Times New Roman"/>
                <a:cs typeface="Arial"/>
              </a:rPr>
              <a:t>Enterobacteriaceae</a:t>
            </a:r>
            <a:r>
              <a:rPr lang="en-US" sz="3200" dirty="0" smtClean="0">
                <a:ea typeface="Times New Roman"/>
                <a:cs typeface="Arial"/>
              </a:rPr>
              <a:t> (</a:t>
            </a:r>
            <a:r>
              <a:rPr lang="en-US" sz="3200" i="1" dirty="0" err="1">
                <a:ea typeface="Times New Roman"/>
                <a:cs typeface="Arial"/>
              </a:rPr>
              <a:t>Enterobacter</a:t>
            </a:r>
            <a:r>
              <a:rPr lang="en-US" sz="3200" i="1" dirty="0">
                <a:ea typeface="Times New Roman"/>
                <a:cs typeface="Arial"/>
              </a:rPr>
              <a:t> </a:t>
            </a:r>
            <a:r>
              <a:rPr lang="en-US" sz="3200" dirty="0">
                <a:ea typeface="Times New Roman"/>
                <a:cs typeface="Arial"/>
              </a:rPr>
              <a:t>sp</a:t>
            </a:r>
            <a:r>
              <a:rPr lang="en-US" sz="3200" i="1" dirty="0" smtClean="0">
                <a:ea typeface="Times New Roman"/>
                <a:cs typeface="Arial"/>
              </a:rPr>
              <a:t>., </a:t>
            </a:r>
            <a:r>
              <a:rPr lang="en-US" sz="3200" i="1" dirty="0">
                <a:ea typeface="Times New Roman"/>
                <a:cs typeface="Arial"/>
              </a:rPr>
              <a:t>Escherichia </a:t>
            </a:r>
            <a:r>
              <a:rPr lang="en-US" sz="3200" i="1" dirty="0" smtClean="0">
                <a:ea typeface="Times New Roman"/>
                <a:cs typeface="Arial"/>
              </a:rPr>
              <a:t>coli, </a:t>
            </a:r>
            <a:r>
              <a:rPr lang="en-US" sz="3200" i="1" dirty="0" err="1">
                <a:ea typeface="Times New Roman"/>
                <a:cs typeface="Arial"/>
              </a:rPr>
              <a:t>Klebsiella</a:t>
            </a:r>
            <a:r>
              <a:rPr lang="en-US" sz="3200" i="1" dirty="0">
                <a:ea typeface="Times New Roman"/>
                <a:cs typeface="Arial"/>
              </a:rPr>
              <a:t> </a:t>
            </a:r>
            <a:r>
              <a:rPr lang="en-US" sz="3200" i="1" dirty="0" err="1" smtClean="0">
                <a:ea typeface="Times New Roman"/>
                <a:cs typeface="Arial"/>
              </a:rPr>
              <a:t>pneumoniae</a:t>
            </a:r>
            <a:r>
              <a:rPr lang="en-US" sz="3200" i="1" dirty="0" smtClean="0">
                <a:latin typeface="Times New Roman"/>
                <a:ea typeface="Times New Roman"/>
                <a:cs typeface="Arial"/>
              </a:rPr>
              <a:t>)</a:t>
            </a:r>
          </a:p>
          <a:p>
            <a:pPr lvl="0"/>
            <a:r>
              <a:rPr lang="en-US" sz="3200" i="1" dirty="0" smtClean="0">
                <a:ea typeface="Times New Roman"/>
                <a:cs typeface="Arial"/>
              </a:rPr>
              <a:t>Pseudomonas </a:t>
            </a:r>
            <a:r>
              <a:rPr lang="en-US" sz="3200" i="1" dirty="0" err="1" smtClean="0">
                <a:ea typeface="Times New Roman"/>
                <a:cs typeface="Arial"/>
              </a:rPr>
              <a:t>aeruginosa</a:t>
            </a:r>
            <a:endParaRPr lang="en-US" sz="3200" i="1" dirty="0" smtClean="0">
              <a:ea typeface="Times New Roman"/>
            </a:endParaRPr>
          </a:p>
          <a:p>
            <a:pPr lvl="0"/>
            <a:endParaRPr lang="en-US" sz="3200" dirty="0" smtClean="0">
              <a:latin typeface="Times New Roman"/>
              <a:ea typeface="Times New Roman"/>
            </a:endParaRPr>
          </a:p>
          <a:p>
            <a:endParaRPr lang="en-US" sz="3200" dirty="0" smtClean="0">
              <a:latin typeface="Times New Roman"/>
              <a:ea typeface="Times New Roman"/>
            </a:endParaRPr>
          </a:p>
          <a:p>
            <a:endParaRPr lang="en-US" sz="3200" dirty="0" smtClean="0">
              <a:latin typeface="Times New Roman"/>
              <a:ea typeface="Times New Roman"/>
            </a:endParaRPr>
          </a:p>
          <a:p>
            <a:endParaRPr lang="en-US" sz="3200" dirty="0" smtClean="0"/>
          </a:p>
          <a:p>
            <a:endParaRPr lang="en-US"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400" dirty="0" smtClean="0"/>
              <a:t>Multi drug resistant organisms (MDROs)</a:t>
            </a:r>
            <a:endParaRPr lang="en-US" dirty="0"/>
          </a:p>
        </p:txBody>
      </p:sp>
      <p:sp>
        <p:nvSpPr>
          <p:cNvPr id="3" name="Content Placeholder 2"/>
          <p:cNvSpPr>
            <a:spLocks noGrp="1"/>
          </p:cNvSpPr>
          <p:nvPr>
            <p:ph idx="1"/>
          </p:nvPr>
        </p:nvSpPr>
        <p:spPr/>
        <p:txBody>
          <a:bodyPr>
            <a:normAutofit/>
          </a:bodyPr>
          <a:lstStyle/>
          <a:p>
            <a:r>
              <a:rPr lang="en-US" sz="3600" dirty="0" smtClean="0"/>
              <a:t>Extended spectrum beta </a:t>
            </a:r>
            <a:r>
              <a:rPr lang="en-US" sz="3600" dirty="0" err="1" smtClean="0"/>
              <a:t>lactamases</a:t>
            </a:r>
            <a:r>
              <a:rPr lang="en-US" sz="3600" dirty="0" smtClean="0"/>
              <a:t> (ESBL +) gram negative organisms</a:t>
            </a:r>
          </a:p>
          <a:p>
            <a:r>
              <a:rPr lang="en-US" sz="3600" dirty="0" err="1" smtClean="0"/>
              <a:t>Methicillin</a:t>
            </a:r>
            <a:r>
              <a:rPr lang="en-US" sz="3600" dirty="0" smtClean="0"/>
              <a:t>-</a:t>
            </a:r>
            <a:r>
              <a:rPr lang="en-US" sz="3600" dirty="0" smtClean="0"/>
              <a:t>resistant </a:t>
            </a:r>
            <a:r>
              <a:rPr lang="en-US" sz="3600" i="1" dirty="0" smtClean="0"/>
              <a:t>Staphylococcus </a:t>
            </a:r>
            <a:r>
              <a:rPr lang="en-US" sz="3600" i="1" dirty="0" err="1" smtClean="0"/>
              <a:t>aureus</a:t>
            </a:r>
            <a:endParaRPr lang="en-US" sz="3600" i="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155</TotalTime>
  <Words>1279</Words>
  <Application>Microsoft Office PowerPoint</Application>
  <PresentationFormat>On-screen Show (4:3)</PresentationFormat>
  <Paragraphs>196</Paragraphs>
  <Slides>25</Slides>
  <Notes>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Standard and Expanded Precautions</vt:lpstr>
      <vt:lpstr>Number of reported cases of nosocomial infections per month (April to November 2010)</vt:lpstr>
      <vt:lpstr>Overall infection rates (April to November 2010) in Critical Areas</vt:lpstr>
      <vt:lpstr>Hand Hygiene Compliance 2010</vt:lpstr>
      <vt:lpstr>MICU Infection rates and hand hygiene compliance</vt:lpstr>
      <vt:lpstr>SICU Infection rates and hand hygiene compliance</vt:lpstr>
      <vt:lpstr>Hand hygiene compliance  January 2011</vt:lpstr>
      <vt:lpstr>Isolates being monitored at MMC</vt:lpstr>
      <vt:lpstr>Multi drug resistant organisms (MDROs)</vt:lpstr>
      <vt:lpstr>Slide 10</vt:lpstr>
      <vt:lpstr>Slide 11</vt:lpstr>
      <vt:lpstr>Standard Precautions</vt:lpstr>
      <vt:lpstr>HAND HYGIENE</vt:lpstr>
      <vt:lpstr>My five moments for hand hygiene</vt:lpstr>
      <vt:lpstr>Proper hand hygiene technique</vt:lpstr>
      <vt:lpstr>PPE used in Healthcare Settings</vt:lpstr>
      <vt:lpstr>Expanded Precautions</vt:lpstr>
      <vt:lpstr>Airborne transmission</vt:lpstr>
      <vt:lpstr>Airborne precautions :</vt:lpstr>
      <vt:lpstr>Droplet transmission</vt:lpstr>
      <vt:lpstr>Droplet precautions:</vt:lpstr>
      <vt:lpstr>Contact transmission</vt:lpstr>
      <vt:lpstr>Contact precautions to be taken:</vt:lpstr>
      <vt:lpstr>HAND HYGIENE</vt:lpstr>
      <vt:lpstr>Thanks!</vt:lpstr>
    </vt:vector>
  </TitlesOfParts>
  <Company>Lenovo (Beijing) Limited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and Transmission-based Precautions</dc:title>
  <dc:creator>Janice C Caoili</dc:creator>
  <cp:lastModifiedBy>Janice C Caoili</cp:lastModifiedBy>
  <cp:revision>12</cp:revision>
  <dcterms:created xsi:type="dcterms:W3CDTF">2011-02-16T11:49:48Z</dcterms:created>
  <dcterms:modified xsi:type="dcterms:W3CDTF">2011-02-17T00:00:01Z</dcterms:modified>
</cp:coreProperties>
</file>