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diagrams/quickStyle6.xml" ContentType="application/vnd.openxmlformats-officedocument.drawingml.diagramStyle+xml"/>
  <Override PartName="/ppt/slides/slide4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diagrams/drawing1.xml" ContentType="application/vnd.ms-office.drawingml.diagramDrawing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3.xml" ContentType="application/vnd.openxmlformats-officedocument.drawingml.diagramColors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Default Extension="xml" ContentType="application/xml"/>
  <Override PartName="/ppt/notesSlides/notesSlide18.xml" ContentType="application/vnd.openxmlformats-officedocument.presentationml.notesSlide+xml"/>
  <Override PartName="/ppt/tableStyles.xml" ContentType="application/vnd.openxmlformats-officedocument.presentationml.tableStyles+xml"/>
  <Override PartName="/ppt/slides/slide52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diagrams/colors4.xml" ContentType="application/vnd.openxmlformats-officedocument.drawingml.diagramColors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44.xml" ContentType="application/vnd.openxmlformats-officedocument.presentationml.slide+xml"/>
  <Default Extension="png" ContentType="image/png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6.xml" ContentType="application/vnd.openxmlformats-officedocument.drawingml.diagramLayout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59.xml" ContentType="application/vnd.openxmlformats-officedocument.presentationml.notesSlide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diagrams/layout7.xml" ContentType="application/vnd.openxmlformats-officedocument.drawingml.diagramLayout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67" r:id="rId3"/>
    <p:sldId id="257" r:id="rId4"/>
    <p:sldId id="258" r:id="rId5"/>
    <p:sldId id="259" r:id="rId6"/>
    <p:sldId id="297" r:id="rId7"/>
    <p:sldId id="328" r:id="rId8"/>
    <p:sldId id="329" r:id="rId9"/>
    <p:sldId id="262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99" r:id="rId20"/>
    <p:sldId id="271" r:id="rId21"/>
    <p:sldId id="272" r:id="rId22"/>
    <p:sldId id="331" r:id="rId23"/>
    <p:sldId id="333" r:id="rId24"/>
    <p:sldId id="342" r:id="rId25"/>
    <p:sldId id="343" r:id="rId26"/>
    <p:sldId id="273" r:id="rId27"/>
    <p:sldId id="334" r:id="rId28"/>
    <p:sldId id="274" r:id="rId29"/>
    <p:sldId id="275" r:id="rId30"/>
    <p:sldId id="335" r:id="rId31"/>
    <p:sldId id="276" r:id="rId32"/>
    <p:sldId id="280" r:id="rId33"/>
    <p:sldId id="285" r:id="rId34"/>
    <p:sldId id="338" r:id="rId35"/>
    <p:sldId id="339" r:id="rId36"/>
    <p:sldId id="288" r:id="rId37"/>
    <p:sldId id="337" r:id="rId38"/>
    <p:sldId id="287" r:id="rId39"/>
    <p:sldId id="293" r:id="rId40"/>
    <p:sldId id="313" r:id="rId41"/>
    <p:sldId id="294" r:id="rId42"/>
    <p:sldId id="314" r:id="rId43"/>
    <p:sldId id="296" r:id="rId44"/>
    <p:sldId id="295" r:id="rId45"/>
    <p:sldId id="300" r:id="rId46"/>
    <p:sldId id="311" r:id="rId47"/>
    <p:sldId id="312" r:id="rId48"/>
    <p:sldId id="323" r:id="rId49"/>
    <p:sldId id="315" r:id="rId50"/>
    <p:sldId id="327" r:id="rId51"/>
    <p:sldId id="304" r:id="rId52"/>
    <p:sldId id="317" r:id="rId53"/>
    <p:sldId id="303" r:id="rId54"/>
    <p:sldId id="319" r:id="rId55"/>
    <p:sldId id="320" r:id="rId56"/>
    <p:sldId id="336" r:id="rId57"/>
    <p:sldId id="318" r:id="rId58"/>
    <p:sldId id="324" r:id="rId59"/>
    <p:sldId id="322" r:id="rId60"/>
    <p:sldId id="321" r:id="rId61"/>
    <p:sldId id="325" r:id="rId62"/>
    <p:sldId id="283" r:id="rId63"/>
    <p:sldId id="308" r:id="rId64"/>
    <p:sldId id="326" r:id="rId65"/>
    <p:sldId id="292" r:id="rId66"/>
    <p:sldId id="332" r:id="rId67"/>
  </p:sldIdLst>
  <p:sldSz cx="9144000" cy="6858000" type="letter"/>
  <p:notesSz cx="6858000" cy="9144000"/>
  <p:defaultTextStyle>
    <a:defPPr>
      <a:defRPr lang="en-US"/>
    </a:defPPr>
    <a:lvl1pPr marL="0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4561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9121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3682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8242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72803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7363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01925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16485" algn="l" defTabSz="4145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gray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49823-4BE2-4F46-9B11-997F5B307A3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D0D55-4E24-874C-B555-251268D69E24}">
      <dgm:prSet phldrT="[Text]"/>
      <dgm:spPr/>
      <dgm:t>
        <a:bodyPr/>
        <a:lstStyle/>
        <a:p>
          <a:r>
            <a:rPr lang="en-US" dirty="0" smtClean="0"/>
            <a:t>Liver</a:t>
          </a:r>
          <a:endParaRPr lang="en-US" dirty="0"/>
        </a:p>
      </dgm:t>
    </dgm:pt>
    <dgm:pt modelId="{FD20EF83-9D42-B846-8329-D5F0D5ED8371}" type="parTrans" cxnId="{A0099E13-C35B-A449-8E0F-18A772CD82C1}">
      <dgm:prSet/>
      <dgm:spPr/>
      <dgm:t>
        <a:bodyPr/>
        <a:lstStyle/>
        <a:p>
          <a:endParaRPr lang="en-US"/>
        </a:p>
      </dgm:t>
    </dgm:pt>
    <dgm:pt modelId="{259906EC-A806-A249-908C-066F0F085897}" type="sibTrans" cxnId="{A0099E13-C35B-A449-8E0F-18A772CD82C1}">
      <dgm:prSet/>
      <dgm:spPr/>
      <dgm:t>
        <a:bodyPr/>
        <a:lstStyle/>
        <a:p>
          <a:endParaRPr lang="en-US"/>
        </a:p>
      </dgm:t>
    </dgm:pt>
    <dgm:pt modelId="{069B887F-5917-844A-B0BB-462247D3C2B0}">
      <dgm:prSet phldrT="[Text]"/>
      <dgm:spPr/>
      <dgm:t>
        <a:bodyPr/>
        <a:lstStyle/>
        <a:p>
          <a:r>
            <a:rPr lang="en-US" dirty="0" smtClean="0"/>
            <a:t>Kidney</a:t>
          </a:r>
          <a:endParaRPr lang="en-US" dirty="0"/>
        </a:p>
      </dgm:t>
    </dgm:pt>
    <dgm:pt modelId="{5D99F6BC-74AD-834A-8621-4DD715CAFE6A}" type="parTrans" cxnId="{2BC08837-CF70-CD49-A726-4630E6B371E4}">
      <dgm:prSet/>
      <dgm:spPr/>
      <dgm:t>
        <a:bodyPr/>
        <a:lstStyle/>
        <a:p>
          <a:endParaRPr lang="en-US"/>
        </a:p>
      </dgm:t>
    </dgm:pt>
    <dgm:pt modelId="{85F48C9E-CA39-FD49-8BCA-0E6C45CBCD37}" type="sibTrans" cxnId="{2BC08837-CF70-CD49-A726-4630E6B371E4}">
      <dgm:prSet/>
      <dgm:spPr/>
      <dgm:t>
        <a:bodyPr/>
        <a:lstStyle/>
        <a:p>
          <a:endParaRPr lang="en-US"/>
        </a:p>
      </dgm:t>
    </dgm:pt>
    <dgm:pt modelId="{28A096DA-25E6-C04E-86F7-9D3821B0F14F}">
      <dgm:prSet phldrT="[Text]"/>
      <dgm:spPr/>
      <dgm:t>
        <a:bodyPr/>
        <a:lstStyle/>
        <a:p>
          <a:r>
            <a:rPr lang="en-US" dirty="0" smtClean="0"/>
            <a:t>Malnutrition</a:t>
          </a:r>
          <a:endParaRPr lang="en-US" dirty="0"/>
        </a:p>
      </dgm:t>
    </dgm:pt>
    <dgm:pt modelId="{38468CEC-D786-E048-B8E5-9B9F6CE9121C}" type="parTrans" cxnId="{F3D3EBFF-00C0-E947-97D4-DFC29F5840DB}">
      <dgm:prSet/>
      <dgm:spPr/>
      <dgm:t>
        <a:bodyPr/>
        <a:lstStyle/>
        <a:p>
          <a:endParaRPr lang="en-US"/>
        </a:p>
      </dgm:t>
    </dgm:pt>
    <dgm:pt modelId="{674571E2-7E69-3F4A-BC61-663CD0D49252}" type="sibTrans" cxnId="{F3D3EBFF-00C0-E947-97D4-DFC29F5840DB}">
      <dgm:prSet/>
      <dgm:spPr/>
      <dgm:t>
        <a:bodyPr/>
        <a:lstStyle/>
        <a:p>
          <a:endParaRPr lang="en-US"/>
        </a:p>
      </dgm:t>
    </dgm:pt>
    <dgm:pt modelId="{E10A0400-E67E-454B-90AA-6DB4ACE9B2CF}">
      <dgm:prSet phldrT="[Text]"/>
      <dgm:spPr/>
      <dgm:t>
        <a:bodyPr/>
        <a:lstStyle/>
        <a:p>
          <a:r>
            <a:rPr lang="en-US" dirty="0" smtClean="0"/>
            <a:t>GI loss</a:t>
          </a:r>
          <a:endParaRPr lang="en-US" dirty="0"/>
        </a:p>
      </dgm:t>
    </dgm:pt>
    <dgm:pt modelId="{9E67126C-8703-7A4B-9683-02193538648B}" type="parTrans" cxnId="{31DC5FF0-A6BE-8842-BE07-874FD8C5B62D}">
      <dgm:prSet/>
      <dgm:spPr/>
      <dgm:t>
        <a:bodyPr/>
        <a:lstStyle/>
        <a:p>
          <a:endParaRPr lang="en-US"/>
        </a:p>
      </dgm:t>
    </dgm:pt>
    <dgm:pt modelId="{387ABD6A-1B9C-BE45-8D47-CB6A3128C60A}" type="sibTrans" cxnId="{31DC5FF0-A6BE-8842-BE07-874FD8C5B62D}">
      <dgm:prSet/>
      <dgm:spPr/>
      <dgm:t>
        <a:bodyPr/>
        <a:lstStyle/>
        <a:p>
          <a:endParaRPr lang="en-US"/>
        </a:p>
      </dgm:t>
    </dgm:pt>
    <dgm:pt modelId="{8B57B252-957C-8948-8B9A-C6B02B25821F}" type="pres">
      <dgm:prSet presAssocID="{90249823-4BE2-4F46-9B11-997F5B307A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99C8B-20F1-EE46-A9A6-6EA3161D8D38}" type="pres">
      <dgm:prSet presAssocID="{7C8D0D55-4E24-874C-B555-251268D69E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F3B7C-0093-C14C-9692-0487AAF27C19}" type="pres">
      <dgm:prSet presAssocID="{259906EC-A806-A249-908C-066F0F085897}" presName="sibTrans" presStyleCnt="0"/>
      <dgm:spPr/>
    </dgm:pt>
    <dgm:pt modelId="{13A93598-C256-1944-90CC-FCECF76370C8}" type="pres">
      <dgm:prSet presAssocID="{069B887F-5917-844A-B0BB-462247D3C2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C58E6-F76F-104D-A6E2-1E2DEAF2240F}" type="pres">
      <dgm:prSet presAssocID="{85F48C9E-CA39-FD49-8BCA-0E6C45CBCD37}" presName="sibTrans" presStyleCnt="0"/>
      <dgm:spPr/>
    </dgm:pt>
    <dgm:pt modelId="{6C4B5578-BD75-2D4F-8133-BD0494B906CD}" type="pres">
      <dgm:prSet presAssocID="{28A096DA-25E6-C04E-86F7-9D3821B0F1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B1D-16DD-9943-B753-204651DC763F}" type="pres">
      <dgm:prSet presAssocID="{674571E2-7E69-3F4A-BC61-663CD0D49252}" presName="sibTrans" presStyleCnt="0"/>
      <dgm:spPr/>
    </dgm:pt>
    <dgm:pt modelId="{7A609B62-9F24-0044-8DB7-447CEDB25480}" type="pres">
      <dgm:prSet presAssocID="{E10A0400-E67E-454B-90AA-6DB4ACE9B2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3B1C8-A7DC-6343-A2EB-A15CFA948ADE}" type="presOf" srcId="{7C8D0D55-4E24-874C-B555-251268D69E24}" destId="{7CC99C8B-20F1-EE46-A9A6-6EA3161D8D38}" srcOrd="0" destOrd="0" presId="urn:microsoft.com/office/officeart/2005/8/layout/default"/>
    <dgm:cxn modelId="{EDFB587D-386C-6A41-8EB0-7D30483F45FF}" type="presOf" srcId="{28A096DA-25E6-C04E-86F7-9D3821B0F14F}" destId="{6C4B5578-BD75-2D4F-8133-BD0494B906CD}" srcOrd="0" destOrd="0" presId="urn:microsoft.com/office/officeart/2005/8/layout/default"/>
    <dgm:cxn modelId="{31DC5FF0-A6BE-8842-BE07-874FD8C5B62D}" srcId="{90249823-4BE2-4F46-9B11-997F5B307A3D}" destId="{E10A0400-E67E-454B-90AA-6DB4ACE9B2CF}" srcOrd="3" destOrd="0" parTransId="{9E67126C-8703-7A4B-9683-02193538648B}" sibTransId="{387ABD6A-1B9C-BE45-8D47-CB6A3128C60A}"/>
    <dgm:cxn modelId="{781A8688-5B84-3A4D-A8DA-0DE8B7AA7233}" type="presOf" srcId="{90249823-4BE2-4F46-9B11-997F5B307A3D}" destId="{8B57B252-957C-8948-8B9A-C6B02B25821F}" srcOrd="0" destOrd="0" presId="urn:microsoft.com/office/officeart/2005/8/layout/default"/>
    <dgm:cxn modelId="{F3D3EBFF-00C0-E947-97D4-DFC29F5840DB}" srcId="{90249823-4BE2-4F46-9B11-997F5B307A3D}" destId="{28A096DA-25E6-C04E-86F7-9D3821B0F14F}" srcOrd="2" destOrd="0" parTransId="{38468CEC-D786-E048-B8E5-9B9F6CE9121C}" sibTransId="{674571E2-7E69-3F4A-BC61-663CD0D49252}"/>
    <dgm:cxn modelId="{2BC08837-CF70-CD49-A726-4630E6B371E4}" srcId="{90249823-4BE2-4F46-9B11-997F5B307A3D}" destId="{069B887F-5917-844A-B0BB-462247D3C2B0}" srcOrd="1" destOrd="0" parTransId="{5D99F6BC-74AD-834A-8621-4DD715CAFE6A}" sibTransId="{85F48C9E-CA39-FD49-8BCA-0E6C45CBCD37}"/>
    <dgm:cxn modelId="{6179D56D-DB41-E949-8B88-0940892D21C0}" type="presOf" srcId="{069B887F-5917-844A-B0BB-462247D3C2B0}" destId="{13A93598-C256-1944-90CC-FCECF76370C8}" srcOrd="0" destOrd="0" presId="urn:microsoft.com/office/officeart/2005/8/layout/default"/>
    <dgm:cxn modelId="{A0099E13-C35B-A449-8E0F-18A772CD82C1}" srcId="{90249823-4BE2-4F46-9B11-997F5B307A3D}" destId="{7C8D0D55-4E24-874C-B555-251268D69E24}" srcOrd="0" destOrd="0" parTransId="{FD20EF83-9D42-B846-8329-D5F0D5ED8371}" sibTransId="{259906EC-A806-A249-908C-066F0F085897}"/>
    <dgm:cxn modelId="{510F2969-41B8-954F-A1F2-610900D004C1}" type="presOf" srcId="{E10A0400-E67E-454B-90AA-6DB4ACE9B2CF}" destId="{7A609B62-9F24-0044-8DB7-447CEDB25480}" srcOrd="0" destOrd="0" presId="urn:microsoft.com/office/officeart/2005/8/layout/default"/>
    <dgm:cxn modelId="{04B9D689-14C4-EB4E-A8DA-9C9853C0FD28}" type="presParOf" srcId="{8B57B252-957C-8948-8B9A-C6B02B25821F}" destId="{7CC99C8B-20F1-EE46-A9A6-6EA3161D8D38}" srcOrd="0" destOrd="0" presId="urn:microsoft.com/office/officeart/2005/8/layout/default"/>
    <dgm:cxn modelId="{A032F3FD-C07D-C242-A4D3-593738D13BDC}" type="presParOf" srcId="{8B57B252-957C-8948-8B9A-C6B02B25821F}" destId="{929F3B7C-0093-C14C-9692-0487AAF27C19}" srcOrd="1" destOrd="0" presId="urn:microsoft.com/office/officeart/2005/8/layout/default"/>
    <dgm:cxn modelId="{91611578-BDA6-754D-BA62-A5D99146572E}" type="presParOf" srcId="{8B57B252-957C-8948-8B9A-C6B02B25821F}" destId="{13A93598-C256-1944-90CC-FCECF76370C8}" srcOrd="2" destOrd="0" presId="urn:microsoft.com/office/officeart/2005/8/layout/default"/>
    <dgm:cxn modelId="{9B821D7B-DBE7-0649-8887-AA1F923D6E74}" type="presParOf" srcId="{8B57B252-957C-8948-8B9A-C6B02B25821F}" destId="{12BC58E6-F76F-104D-A6E2-1E2DEAF2240F}" srcOrd="3" destOrd="0" presId="urn:microsoft.com/office/officeart/2005/8/layout/default"/>
    <dgm:cxn modelId="{85B9AB7A-6571-A049-9CF6-4F7AF91AB461}" type="presParOf" srcId="{8B57B252-957C-8948-8B9A-C6B02B25821F}" destId="{6C4B5578-BD75-2D4F-8133-BD0494B906CD}" srcOrd="4" destOrd="0" presId="urn:microsoft.com/office/officeart/2005/8/layout/default"/>
    <dgm:cxn modelId="{91F659EA-4BEF-BC4B-9413-9996486D5ECF}" type="presParOf" srcId="{8B57B252-957C-8948-8B9A-C6B02B25821F}" destId="{2DC55B1D-16DD-9943-B753-204651DC763F}" srcOrd="5" destOrd="0" presId="urn:microsoft.com/office/officeart/2005/8/layout/default"/>
    <dgm:cxn modelId="{085BAE58-0129-C64E-9B07-CAD44A3D65C2}" type="presParOf" srcId="{8B57B252-957C-8948-8B9A-C6B02B25821F}" destId="{7A609B62-9F24-0044-8DB7-447CEDB254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49823-4BE2-4F46-9B11-997F5B307A3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D0D55-4E24-874C-B555-251268D69E24}">
      <dgm:prSet phldrT="[Text]"/>
      <dgm:spPr/>
      <dgm:t>
        <a:bodyPr/>
        <a:lstStyle/>
        <a:p>
          <a:r>
            <a:rPr lang="en-US" u="sng" dirty="0" smtClean="0">
              <a:solidFill>
                <a:schemeClr val="accent5"/>
              </a:solidFill>
            </a:rPr>
            <a:t>Liver</a:t>
          </a:r>
        </a:p>
        <a:p>
          <a:r>
            <a:rPr lang="en-US" dirty="0" smtClean="0"/>
            <a:t>Normal CT scan</a:t>
          </a:r>
        </a:p>
        <a:p>
          <a:r>
            <a:rPr lang="en-US" dirty="0" smtClean="0"/>
            <a:t>LFT: slightly elevated</a:t>
          </a:r>
        </a:p>
        <a:p>
          <a:r>
            <a:rPr lang="en-US" dirty="0" smtClean="0"/>
            <a:t>Coagulation: normal</a:t>
          </a:r>
          <a:endParaRPr lang="en-US" dirty="0"/>
        </a:p>
      </dgm:t>
    </dgm:pt>
    <dgm:pt modelId="{FD20EF83-9D42-B846-8329-D5F0D5ED8371}" type="parTrans" cxnId="{A0099E13-C35B-A449-8E0F-18A772CD82C1}">
      <dgm:prSet/>
      <dgm:spPr/>
      <dgm:t>
        <a:bodyPr/>
        <a:lstStyle/>
        <a:p>
          <a:endParaRPr lang="en-US"/>
        </a:p>
      </dgm:t>
    </dgm:pt>
    <dgm:pt modelId="{259906EC-A806-A249-908C-066F0F085897}" type="sibTrans" cxnId="{A0099E13-C35B-A449-8E0F-18A772CD82C1}">
      <dgm:prSet/>
      <dgm:spPr/>
      <dgm:t>
        <a:bodyPr/>
        <a:lstStyle/>
        <a:p>
          <a:endParaRPr lang="en-US"/>
        </a:p>
      </dgm:t>
    </dgm:pt>
    <dgm:pt modelId="{8B57B252-957C-8948-8B9A-C6B02B25821F}" type="pres">
      <dgm:prSet presAssocID="{90249823-4BE2-4F46-9B11-997F5B307A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99C8B-20F1-EE46-A9A6-6EA3161D8D38}" type="pres">
      <dgm:prSet presAssocID="{7C8D0D55-4E24-874C-B555-251268D69E24}" presName="node" presStyleLbl="node1" presStyleIdx="0" presStyleCnt="1" custLinFactNeighborX="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806AD-4A22-CB4C-B979-0C0F4915D3E2}" type="presOf" srcId="{90249823-4BE2-4F46-9B11-997F5B307A3D}" destId="{8B57B252-957C-8948-8B9A-C6B02B25821F}" srcOrd="0" destOrd="0" presId="urn:microsoft.com/office/officeart/2005/8/layout/default"/>
    <dgm:cxn modelId="{A0099E13-C35B-A449-8E0F-18A772CD82C1}" srcId="{90249823-4BE2-4F46-9B11-997F5B307A3D}" destId="{7C8D0D55-4E24-874C-B555-251268D69E24}" srcOrd="0" destOrd="0" parTransId="{FD20EF83-9D42-B846-8329-D5F0D5ED8371}" sibTransId="{259906EC-A806-A249-908C-066F0F085897}"/>
    <dgm:cxn modelId="{B3B1716E-1A5F-1543-9648-DAD98DDA6DDE}" type="presOf" srcId="{7C8D0D55-4E24-874C-B555-251268D69E24}" destId="{7CC99C8B-20F1-EE46-A9A6-6EA3161D8D38}" srcOrd="0" destOrd="0" presId="urn:microsoft.com/office/officeart/2005/8/layout/default"/>
    <dgm:cxn modelId="{943ACE23-8846-574C-9441-E2148909F85B}" type="presParOf" srcId="{8B57B252-957C-8948-8B9A-C6B02B25821F}" destId="{7CC99C8B-20F1-EE46-A9A6-6EA3161D8D3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249823-4BE2-4F46-9B11-997F5B307A3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D0D55-4E24-874C-B555-251268D69E2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Liver</a:t>
          </a:r>
          <a:endParaRPr lang="en-US" dirty="0"/>
        </a:p>
      </dgm:t>
    </dgm:pt>
    <dgm:pt modelId="{FD20EF83-9D42-B846-8329-D5F0D5ED8371}" type="parTrans" cxnId="{A0099E13-C35B-A449-8E0F-18A772CD82C1}">
      <dgm:prSet/>
      <dgm:spPr/>
      <dgm:t>
        <a:bodyPr/>
        <a:lstStyle/>
        <a:p>
          <a:endParaRPr lang="en-US"/>
        </a:p>
      </dgm:t>
    </dgm:pt>
    <dgm:pt modelId="{259906EC-A806-A249-908C-066F0F085897}" type="sibTrans" cxnId="{A0099E13-C35B-A449-8E0F-18A772CD82C1}">
      <dgm:prSet/>
      <dgm:spPr/>
      <dgm:t>
        <a:bodyPr/>
        <a:lstStyle/>
        <a:p>
          <a:endParaRPr lang="en-US"/>
        </a:p>
      </dgm:t>
    </dgm:pt>
    <dgm:pt modelId="{069B887F-5917-844A-B0BB-462247D3C2B0}">
      <dgm:prSet phldrT="[Text]"/>
      <dgm:spPr/>
      <dgm:t>
        <a:bodyPr/>
        <a:lstStyle/>
        <a:p>
          <a:r>
            <a:rPr lang="en-US" dirty="0" smtClean="0"/>
            <a:t>Kidney</a:t>
          </a:r>
          <a:endParaRPr lang="en-US" dirty="0"/>
        </a:p>
      </dgm:t>
    </dgm:pt>
    <dgm:pt modelId="{5D99F6BC-74AD-834A-8621-4DD715CAFE6A}" type="parTrans" cxnId="{2BC08837-CF70-CD49-A726-4630E6B371E4}">
      <dgm:prSet/>
      <dgm:spPr/>
      <dgm:t>
        <a:bodyPr/>
        <a:lstStyle/>
        <a:p>
          <a:endParaRPr lang="en-US"/>
        </a:p>
      </dgm:t>
    </dgm:pt>
    <dgm:pt modelId="{85F48C9E-CA39-FD49-8BCA-0E6C45CBCD37}" type="sibTrans" cxnId="{2BC08837-CF70-CD49-A726-4630E6B371E4}">
      <dgm:prSet/>
      <dgm:spPr/>
      <dgm:t>
        <a:bodyPr/>
        <a:lstStyle/>
        <a:p>
          <a:endParaRPr lang="en-US"/>
        </a:p>
      </dgm:t>
    </dgm:pt>
    <dgm:pt modelId="{28A096DA-25E6-C04E-86F7-9D3821B0F14F}">
      <dgm:prSet phldrT="[Text]"/>
      <dgm:spPr/>
      <dgm:t>
        <a:bodyPr/>
        <a:lstStyle/>
        <a:p>
          <a:r>
            <a:rPr lang="en-US" dirty="0" smtClean="0"/>
            <a:t>Malnutrition</a:t>
          </a:r>
          <a:endParaRPr lang="en-US" dirty="0"/>
        </a:p>
      </dgm:t>
    </dgm:pt>
    <dgm:pt modelId="{38468CEC-D786-E048-B8E5-9B9F6CE9121C}" type="parTrans" cxnId="{F3D3EBFF-00C0-E947-97D4-DFC29F5840DB}">
      <dgm:prSet/>
      <dgm:spPr/>
      <dgm:t>
        <a:bodyPr/>
        <a:lstStyle/>
        <a:p>
          <a:endParaRPr lang="en-US"/>
        </a:p>
      </dgm:t>
    </dgm:pt>
    <dgm:pt modelId="{674571E2-7E69-3F4A-BC61-663CD0D49252}" type="sibTrans" cxnId="{F3D3EBFF-00C0-E947-97D4-DFC29F5840DB}">
      <dgm:prSet/>
      <dgm:spPr/>
      <dgm:t>
        <a:bodyPr/>
        <a:lstStyle/>
        <a:p>
          <a:endParaRPr lang="en-US"/>
        </a:p>
      </dgm:t>
    </dgm:pt>
    <dgm:pt modelId="{E10A0400-E67E-454B-90AA-6DB4ACE9B2CF}">
      <dgm:prSet phldrT="[Text]"/>
      <dgm:spPr/>
      <dgm:t>
        <a:bodyPr/>
        <a:lstStyle/>
        <a:p>
          <a:r>
            <a:rPr lang="en-US" dirty="0" smtClean="0"/>
            <a:t>GI loss</a:t>
          </a:r>
          <a:endParaRPr lang="en-US" dirty="0"/>
        </a:p>
      </dgm:t>
    </dgm:pt>
    <dgm:pt modelId="{9E67126C-8703-7A4B-9683-02193538648B}" type="parTrans" cxnId="{31DC5FF0-A6BE-8842-BE07-874FD8C5B62D}">
      <dgm:prSet/>
      <dgm:spPr/>
      <dgm:t>
        <a:bodyPr/>
        <a:lstStyle/>
        <a:p>
          <a:endParaRPr lang="en-US"/>
        </a:p>
      </dgm:t>
    </dgm:pt>
    <dgm:pt modelId="{387ABD6A-1B9C-BE45-8D47-CB6A3128C60A}" type="sibTrans" cxnId="{31DC5FF0-A6BE-8842-BE07-874FD8C5B62D}">
      <dgm:prSet/>
      <dgm:spPr/>
      <dgm:t>
        <a:bodyPr/>
        <a:lstStyle/>
        <a:p>
          <a:endParaRPr lang="en-US"/>
        </a:p>
      </dgm:t>
    </dgm:pt>
    <dgm:pt modelId="{8B57B252-957C-8948-8B9A-C6B02B25821F}" type="pres">
      <dgm:prSet presAssocID="{90249823-4BE2-4F46-9B11-997F5B307A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99C8B-20F1-EE46-A9A6-6EA3161D8D38}" type="pres">
      <dgm:prSet presAssocID="{7C8D0D55-4E24-874C-B555-251268D69E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F3B7C-0093-C14C-9692-0487AAF27C19}" type="pres">
      <dgm:prSet presAssocID="{259906EC-A806-A249-908C-066F0F085897}" presName="sibTrans" presStyleCnt="0"/>
      <dgm:spPr/>
    </dgm:pt>
    <dgm:pt modelId="{13A93598-C256-1944-90CC-FCECF76370C8}" type="pres">
      <dgm:prSet presAssocID="{069B887F-5917-844A-B0BB-462247D3C2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C58E6-F76F-104D-A6E2-1E2DEAF2240F}" type="pres">
      <dgm:prSet presAssocID="{85F48C9E-CA39-FD49-8BCA-0E6C45CBCD37}" presName="sibTrans" presStyleCnt="0"/>
      <dgm:spPr/>
    </dgm:pt>
    <dgm:pt modelId="{6C4B5578-BD75-2D4F-8133-BD0494B906CD}" type="pres">
      <dgm:prSet presAssocID="{28A096DA-25E6-C04E-86F7-9D3821B0F1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B1D-16DD-9943-B753-204651DC763F}" type="pres">
      <dgm:prSet presAssocID="{674571E2-7E69-3F4A-BC61-663CD0D49252}" presName="sibTrans" presStyleCnt="0"/>
      <dgm:spPr/>
    </dgm:pt>
    <dgm:pt modelId="{7A609B62-9F24-0044-8DB7-447CEDB25480}" type="pres">
      <dgm:prSet presAssocID="{E10A0400-E67E-454B-90AA-6DB4ACE9B2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888C4-4998-EA4C-B927-5C68F94BC1EF}" type="presOf" srcId="{E10A0400-E67E-454B-90AA-6DB4ACE9B2CF}" destId="{7A609B62-9F24-0044-8DB7-447CEDB25480}" srcOrd="0" destOrd="0" presId="urn:microsoft.com/office/officeart/2005/8/layout/default"/>
    <dgm:cxn modelId="{7D6B7746-59FE-DB43-96CE-7133B457725F}" type="presOf" srcId="{7C8D0D55-4E24-874C-B555-251268D69E24}" destId="{7CC99C8B-20F1-EE46-A9A6-6EA3161D8D38}" srcOrd="0" destOrd="0" presId="urn:microsoft.com/office/officeart/2005/8/layout/default"/>
    <dgm:cxn modelId="{31DC5FF0-A6BE-8842-BE07-874FD8C5B62D}" srcId="{90249823-4BE2-4F46-9B11-997F5B307A3D}" destId="{E10A0400-E67E-454B-90AA-6DB4ACE9B2CF}" srcOrd="3" destOrd="0" parTransId="{9E67126C-8703-7A4B-9683-02193538648B}" sibTransId="{387ABD6A-1B9C-BE45-8D47-CB6A3128C60A}"/>
    <dgm:cxn modelId="{F3D3EBFF-00C0-E947-97D4-DFC29F5840DB}" srcId="{90249823-4BE2-4F46-9B11-997F5B307A3D}" destId="{28A096DA-25E6-C04E-86F7-9D3821B0F14F}" srcOrd="2" destOrd="0" parTransId="{38468CEC-D786-E048-B8E5-9B9F6CE9121C}" sibTransId="{674571E2-7E69-3F4A-BC61-663CD0D49252}"/>
    <dgm:cxn modelId="{2BC08837-CF70-CD49-A726-4630E6B371E4}" srcId="{90249823-4BE2-4F46-9B11-997F5B307A3D}" destId="{069B887F-5917-844A-B0BB-462247D3C2B0}" srcOrd="1" destOrd="0" parTransId="{5D99F6BC-74AD-834A-8621-4DD715CAFE6A}" sibTransId="{85F48C9E-CA39-FD49-8BCA-0E6C45CBCD37}"/>
    <dgm:cxn modelId="{A0099E13-C35B-A449-8E0F-18A772CD82C1}" srcId="{90249823-4BE2-4F46-9B11-997F5B307A3D}" destId="{7C8D0D55-4E24-874C-B555-251268D69E24}" srcOrd="0" destOrd="0" parTransId="{FD20EF83-9D42-B846-8329-D5F0D5ED8371}" sibTransId="{259906EC-A806-A249-908C-066F0F085897}"/>
    <dgm:cxn modelId="{1A5A11B4-E1B3-8C47-9DBC-7C8664710C79}" type="presOf" srcId="{28A096DA-25E6-C04E-86F7-9D3821B0F14F}" destId="{6C4B5578-BD75-2D4F-8133-BD0494B906CD}" srcOrd="0" destOrd="0" presId="urn:microsoft.com/office/officeart/2005/8/layout/default"/>
    <dgm:cxn modelId="{1A319DF5-F5B9-2245-9F19-CC329EB3F989}" type="presOf" srcId="{90249823-4BE2-4F46-9B11-997F5B307A3D}" destId="{8B57B252-957C-8948-8B9A-C6B02B25821F}" srcOrd="0" destOrd="0" presId="urn:microsoft.com/office/officeart/2005/8/layout/default"/>
    <dgm:cxn modelId="{96739F8A-A65C-EB4F-9C21-3062C918C619}" type="presOf" srcId="{069B887F-5917-844A-B0BB-462247D3C2B0}" destId="{13A93598-C256-1944-90CC-FCECF76370C8}" srcOrd="0" destOrd="0" presId="urn:microsoft.com/office/officeart/2005/8/layout/default"/>
    <dgm:cxn modelId="{ADEA0895-7726-0C47-95A2-63604AAE41B5}" type="presParOf" srcId="{8B57B252-957C-8948-8B9A-C6B02B25821F}" destId="{7CC99C8B-20F1-EE46-A9A6-6EA3161D8D38}" srcOrd="0" destOrd="0" presId="urn:microsoft.com/office/officeart/2005/8/layout/default"/>
    <dgm:cxn modelId="{8B22E64D-04DA-844A-8420-6DBE2B0F999C}" type="presParOf" srcId="{8B57B252-957C-8948-8B9A-C6B02B25821F}" destId="{929F3B7C-0093-C14C-9692-0487AAF27C19}" srcOrd="1" destOrd="0" presId="urn:microsoft.com/office/officeart/2005/8/layout/default"/>
    <dgm:cxn modelId="{ACE0D225-D278-0142-8EAB-CE9DAE496D83}" type="presParOf" srcId="{8B57B252-957C-8948-8B9A-C6B02B25821F}" destId="{13A93598-C256-1944-90CC-FCECF76370C8}" srcOrd="2" destOrd="0" presId="urn:microsoft.com/office/officeart/2005/8/layout/default"/>
    <dgm:cxn modelId="{EFFDC1CD-C7BB-0948-9FF8-8DBC2493B0FF}" type="presParOf" srcId="{8B57B252-957C-8948-8B9A-C6B02B25821F}" destId="{12BC58E6-F76F-104D-A6E2-1E2DEAF2240F}" srcOrd="3" destOrd="0" presId="urn:microsoft.com/office/officeart/2005/8/layout/default"/>
    <dgm:cxn modelId="{BCF0B6A7-C05E-9044-B37D-9FC3CFD45074}" type="presParOf" srcId="{8B57B252-957C-8948-8B9A-C6B02B25821F}" destId="{6C4B5578-BD75-2D4F-8133-BD0494B906CD}" srcOrd="4" destOrd="0" presId="urn:microsoft.com/office/officeart/2005/8/layout/default"/>
    <dgm:cxn modelId="{717877AC-F6A6-8D4F-967B-3A772BF67D0A}" type="presParOf" srcId="{8B57B252-957C-8948-8B9A-C6B02B25821F}" destId="{2DC55B1D-16DD-9943-B753-204651DC763F}" srcOrd="5" destOrd="0" presId="urn:microsoft.com/office/officeart/2005/8/layout/default"/>
    <dgm:cxn modelId="{C4AC94F1-60D0-824D-B938-8AEE9CEE16E3}" type="presParOf" srcId="{8B57B252-957C-8948-8B9A-C6B02B25821F}" destId="{7A609B62-9F24-0044-8DB7-447CEDB254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249823-4BE2-4F46-9B11-997F5B307A3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D0D55-4E24-874C-B555-251268D69E24}">
      <dgm:prSet phldrT="[Text]"/>
      <dgm:spPr/>
      <dgm:t>
        <a:bodyPr/>
        <a:lstStyle/>
        <a:p>
          <a:r>
            <a:rPr lang="en-US" u="sng" dirty="0" smtClean="0">
              <a:solidFill>
                <a:srgbClr val="474B78"/>
              </a:solidFill>
            </a:rPr>
            <a:t>Kidney</a:t>
          </a:r>
        </a:p>
        <a:p>
          <a:r>
            <a:rPr lang="en-US" dirty="0" smtClean="0"/>
            <a:t>24hr urine protein: normal</a:t>
          </a:r>
        </a:p>
        <a:p>
          <a:r>
            <a:rPr lang="en-US" dirty="0" smtClean="0"/>
            <a:t>CT scan (kidney): unremarkable</a:t>
          </a:r>
        </a:p>
      </dgm:t>
    </dgm:pt>
    <dgm:pt modelId="{FD20EF83-9D42-B846-8329-D5F0D5ED8371}" type="parTrans" cxnId="{A0099E13-C35B-A449-8E0F-18A772CD82C1}">
      <dgm:prSet/>
      <dgm:spPr/>
      <dgm:t>
        <a:bodyPr/>
        <a:lstStyle/>
        <a:p>
          <a:endParaRPr lang="en-US"/>
        </a:p>
      </dgm:t>
    </dgm:pt>
    <dgm:pt modelId="{259906EC-A806-A249-908C-066F0F085897}" type="sibTrans" cxnId="{A0099E13-C35B-A449-8E0F-18A772CD82C1}">
      <dgm:prSet/>
      <dgm:spPr/>
      <dgm:t>
        <a:bodyPr/>
        <a:lstStyle/>
        <a:p>
          <a:endParaRPr lang="en-US"/>
        </a:p>
      </dgm:t>
    </dgm:pt>
    <dgm:pt modelId="{8B57B252-957C-8948-8B9A-C6B02B25821F}" type="pres">
      <dgm:prSet presAssocID="{90249823-4BE2-4F46-9B11-997F5B307A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99C8B-20F1-EE46-A9A6-6EA3161D8D38}" type="pres">
      <dgm:prSet presAssocID="{7C8D0D55-4E24-874C-B555-251268D69E24}" presName="node" presStyleLbl="node1" presStyleIdx="0" presStyleCnt="1" custLinFactNeighborX="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99E13-C35B-A449-8E0F-18A772CD82C1}" srcId="{90249823-4BE2-4F46-9B11-997F5B307A3D}" destId="{7C8D0D55-4E24-874C-B555-251268D69E24}" srcOrd="0" destOrd="0" parTransId="{FD20EF83-9D42-B846-8329-D5F0D5ED8371}" sibTransId="{259906EC-A806-A249-908C-066F0F085897}"/>
    <dgm:cxn modelId="{B2F63512-4BFF-C641-9D5F-C1380870FFD9}" type="presOf" srcId="{7C8D0D55-4E24-874C-B555-251268D69E24}" destId="{7CC99C8B-20F1-EE46-A9A6-6EA3161D8D38}" srcOrd="0" destOrd="0" presId="urn:microsoft.com/office/officeart/2005/8/layout/default"/>
    <dgm:cxn modelId="{568CBB0A-32E3-2147-AD86-5370E8AFCDCC}" type="presOf" srcId="{90249823-4BE2-4F46-9B11-997F5B307A3D}" destId="{8B57B252-957C-8948-8B9A-C6B02B25821F}" srcOrd="0" destOrd="0" presId="urn:microsoft.com/office/officeart/2005/8/layout/default"/>
    <dgm:cxn modelId="{F41BE0CA-2D10-144E-AAF7-E119082AFCBE}" type="presParOf" srcId="{8B57B252-957C-8948-8B9A-C6B02B25821F}" destId="{7CC99C8B-20F1-EE46-A9A6-6EA3161D8D3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249823-4BE2-4F46-9B11-997F5B307A3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D0D55-4E24-874C-B555-251268D69E2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Liver</a:t>
          </a:r>
          <a:endParaRPr lang="en-US" dirty="0"/>
        </a:p>
      </dgm:t>
    </dgm:pt>
    <dgm:pt modelId="{FD20EF83-9D42-B846-8329-D5F0D5ED8371}" type="parTrans" cxnId="{A0099E13-C35B-A449-8E0F-18A772CD82C1}">
      <dgm:prSet/>
      <dgm:spPr/>
      <dgm:t>
        <a:bodyPr/>
        <a:lstStyle/>
        <a:p>
          <a:endParaRPr lang="en-US"/>
        </a:p>
      </dgm:t>
    </dgm:pt>
    <dgm:pt modelId="{259906EC-A806-A249-908C-066F0F085897}" type="sibTrans" cxnId="{A0099E13-C35B-A449-8E0F-18A772CD82C1}">
      <dgm:prSet/>
      <dgm:spPr/>
      <dgm:t>
        <a:bodyPr/>
        <a:lstStyle/>
        <a:p>
          <a:endParaRPr lang="en-US"/>
        </a:p>
      </dgm:t>
    </dgm:pt>
    <dgm:pt modelId="{069B887F-5917-844A-B0BB-462247D3C2B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Kidney</a:t>
          </a:r>
          <a:endParaRPr lang="en-US" dirty="0"/>
        </a:p>
      </dgm:t>
    </dgm:pt>
    <dgm:pt modelId="{5D99F6BC-74AD-834A-8621-4DD715CAFE6A}" type="parTrans" cxnId="{2BC08837-CF70-CD49-A726-4630E6B371E4}">
      <dgm:prSet/>
      <dgm:spPr/>
      <dgm:t>
        <a:bodyPr/>
        <a:lstStyle/>
        <a:p>
          <a:endParaRPr lang="en-US"/>
        </a:p>
      </dgm:t>
    </dgm:pt>
    <dgm:pt modelId="{85F48C9E-CA39-FD49-8BCA-0E6C45CBCD37}" type="sibTrans" cxnId="{2BC08837-CF70-CD49-A726-4630E6B371E4}">
      <dgm:prSet/>
      <dgm:spPr/>
      <dgm:t>
        <a:bodyPr/>
        <a:lstStyle/>
        <a:p>
          <a:endParaRPr lang="en-US"/>
        </a:p>
      </dgm:t>
    </dgm:pt>
    <dgm:pt modelId="{28A096DA-25E6-C04E-86F7-9D3821B0F14F}">
      <dgm:prSet phldrT="[Text]"/>
      <dgm:spPr/>
      <dgm:t>
        <a:bodyPr/>
        <a:lstStyle/>
        <a:p>
          <a:r>
            <a:rPr lang="en-US" dirty="0" smtClean="0"/>
            <a:t>Malnutrition</a:t>
          </a:r>
          <a:endParaRPr lang="en-US" dirty="0"/>
        </a:p>
      </dgm:t>
    </dgm:pt>
    <dgm:pt modelId="{38468CEC-D786-E048-B8E5-9B9F6CE9121C}" type="parTrans" cxnId="{F3D3EBFF-00C0-E947-97D4-DFC29F5840DB}">
      <dgm:prSet/>
      <dgm:spPr/>
      <dgm:t>
        <a:bodyPr/>
        <a:lstStyle/>
        <a:p>
          <a:endParaRPr lang="en-US"/>
        </a:p>
      </dgm:t>
    </dgm:pt>
    <dgm:pt modelId="{674571E2-7E69-3F4A-BC61-663CD0D49252}" type="sibTrans" cxnId="{F3D3EBFF-00C0-E947-97D4-DFC29F5840DB}">
      <dgm:prSet/>
      <dgm:spPr/>
      <dgm:t>
        <a:bodyPr/>
        <a:lstStyle/>
        <a:p>
          <a:endParaRPr lang="en-US"/>
        </a:p>
      </dgm:t>
    </dgm:pt>
    <dgm:pt modelId="{E10A0400-E67E-454B-90AA-6DB4ACE9B2CF}">
      <dgm:prSet phldrT="[Text]"/>
      <dgm:spPr/>
      <dgm:t>
        <a:bodyPr/>
        <a:lstStyle/>
        <a:p>
          <a:r>
            <a:rPr lang="en-US" dirty="0" smtClean="0"/>
            <a:t>GI loss</a:t>
          </a:r>
          <a:endParaRPr lang="en-US" dirty="0"/>
        </a:p>
      </dgm:t>
    </dgm:pt>
    <dgm:pt modelId="{9E67126C-8703-7A4B-9683-02193538648B}" type="parTrans" cxnId="{31DC5FF0-A6BE-8842-BE07-874FD8C5B62D}">
      <dgm:prSet/>
      <dgm:spPr/>
      <dgm:t>
        <a:bodyPr/>
        <a:lstStyle/>
        <a:p>
          <a:endParaRPr lang="en-US"/>
        </a:p>
      </dgm:t>
    </dgm:pt>
    <dgm:pt modelId="{387ABD6A-1B9C-BE45-8D47-CB6A3128C60A}" type="sibTrans" cxnId="{31DC5FF0-A6BE-8842-BE07-874FD8C5B62D}">
      <dgm:prSet/>
      <dgm:spPr/>
      <dgm:t>
        <a:bodyPr/>
        <a:lstStyle/>
        <a:p>
          <a:endParaRPr lang="en-US"/>
        </a:p>
      </dgm:t>
    </dgm:pt>
    <dgm:pt modelId="{8B57B252-957C-8948-8B9A-C6B02B25821F}" type="pres">
      <dgm:prSet presAssocID="{90249823-4BE2-4F46-9B11-997F5B307A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99C8B-20F1-EE46-A9A6-6EA3161D8D38}" type="pres">
      <dgm:prSet presAssocID="{7C8D0D55-4E24-874C-B555-251268D69E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F3B7C-0093-C14C-9692-0487AAF27C19}" type="pres">
      <dgm:prSet presAssocID="{259906EC-A806-A249-908C-066F0F085897}" presName="sibTrans" presStyleCnt="0"/>
      <dgm:spPr/>
    </dgm:pt>
    <dgm:pt modelId="{13A93598-C256-1944-90CC-FCECF76370C8}" type="pres">
      <dgm:prSet presAssocID="{069B887F-5917-844A-B0BB-462247D3C2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C58E6-F76F-104D-A6E2-1E2DEAF2240F}" type="pres">
      <dgm:prSet presAssocID="{85F48C9E-CA39-FD49-8BCA-0E6C45CBCD37}" presName="sibTrans" presStyleCnt="0"/>
      <dgm:spPr/>
    </dgm:pt>
    <dgm:pt modelId="{6C4B5578-BD75-2D4F-8133-BD0494B906CD}" type="pres">
      <dgm:prSet presAssocID="{28A096DA-25E6-C04E-86F7-9D3821B0F1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B1D-16DD-9943-B753-204651DC763F}" type="pres">
      <dgm:prSet presAssocID="{674571E2-7E69-3F4A-BC61-663CD0D49252}" presName="sibTrans" presStyleCnt="0"/>
      <dgm:spPr/>
    </dgm:pt>
    <dgm:pt modelId="{7A609B62-9F24-0044-8DB7-447CEDB25480}" type="pres">
      <dgm:prSet presAssocID="{E10A0400-E67E-454B-90AA-6DB4ACE9B2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EB6A2-CD45-894E-9078-BB7CB32F36D0}" type="presOf" srcId="{90249823-4BE2-4F46-9B11-997F5B307A3D}" destId="{8B57B252-957C-8948-8B9A-C6B02B25821F}" srcOrd="0" destOrd="0" presId="urn:microsoft.com/office/officeart/2005/8/layout/default"/>
    <dgm:cxn modelId="{51B20C8B-A47C-9440-8B3B-10316744F3B6}" type="presOf" srcId="{7C8D0D55-4E24-874C-B555-251268D69E24}" destId="{7CC99C8B-20F1-EE46-A9A6-6EA3161D8D38}" srcOrd="0" destOrd="0" presId="urn:microsoft.com/office/officeart/2005/8/layout/default"/>
    <dgm:cxn modelId="{31DC5FF0-A6BE-8842-BE07-874FD8C5B62D}" srcId="{90249823-4BE2-4F46-9B11-997F5B307A3D}" destId="{E10A0400-E67E-454B-90AA-6DB4ACE9B2CF}" srcOrd="3" destOrd="0" parTransId="{9E67126C-8703-7A4B-9683-02193538648B}" sibTransId="{387ABD6A-1B9C-BE45-8D47-CB6A3128C60A}"/>
    <dgm:cxn modelId="{95F764FB-7771-864C-BADC-97D285332C50}" type="presOf" srcId="{E10A0400-E67E-454B-90AA-6DB4ACE9B2CF}" destId="{7A609B62-9F24-0044-8DB7-447CEDB25480}" srcOrd="0" destOrd="0" presId="urn:microsoft.com/office/officeart/2005/8/layout/default"/>
    <dgm:cxn modelId="{F3D3EBFF-00C0-E947-97D4-DFC29F5840DB}" srcId="{90249823-4BE2-4F46-9B11-997F5B307A3D}" destId="{28A096DA-25E6-C04E-86F7-9D3821B0F14F}" srcOrd="2" destOrd="0" parTransId="{38468CEC-D786-E048-B8E5-9B9F6CE9121C}" sibTransId="{674571E2-7E69-3F4A-BC61-663CD0D49252}"/>
    <dgm:cxn modelId="{EA08546F-F77C-A345-BED4-6055712C1A8E}" type="presOf" srcId="{069B887F-5917-844A-B0BB-462247D3C2B0}" destId="{13A93598-C256-1944-90CC-FCECF76370C8}" srcOrd="0" destOrd="0" presId="urn:microsoft.com/office/officeart/2005/8/layout/default"/>
    <dgm:cxn modelId="{7D077E9C-EFF6-A34C-8862-87981692B9B6}" type="presOf" srcId="{28A096DA-25E6-C04E-86F7-9D3821B0F14F}" destId="{6C4B5578-BD75-2D4F-8133-BD0494B906CD}" srcOrd="0" destOrd="0" presId="urn:microsoft.com/office/officeart/2005/8/layout/default"/>
    <dgm:cxn modelId="{2BC08837-CF70-CD49-A726-4630E6B371E4}" srcId="{90249823-4BE2-4F46-9B11-997F5B307A3D}" destId="{069B887F-5917-844A-B0BB-462247D3C2B0}" srcOrd="1" destOrd="0" parTransId="{5D99F6BC-74AD-834A-8621-4DD715CAFE6A}" sibTransId="{85F48C9E-CA39-FD49-8BCA-0E6C45CBCD37}"/>
    <dgm:cxn modelId="{A0099E13-C35B-A449-8E0F-18A772CD82C1}" srcId="{90249823-4BE2-4F46-9B11-997F5B307A3D}" destId="{7C8D0D55-4E24-874C-B555-251268D69E24}" srcOrd="0" destOrd="0" parTransId="{FD20EF83-9D42-B846-8329-D5F0D5ED8371}" sibTransId="{259906EC-A806-A249-908C-066F0F085897}"/>
    <dgm:cxn modelId="{5A97F8A3-F96B-384B-BF58-A1F8B7AE0AB6}" type="presParOf" srcId="{8B57B252-957C-8948-8B9A-C6B02B25821F}" destId="{7CC99C8B-20F1-EE46-A9A6-6EA3161D8D38}" srcOrd="0" destOrd="0" presId="urn:microsoft.com/office/officeart/2005/8/layout/default"/>
    <dgm:cxn modelId="{CDF84E21-0081-1149-B6DB-60B9A4C9ECC3}" type="presParOf" srcId="{8B57B252-957C-8948-8B9A-C6B02B25821F}" destId="{929F3B7C-0093-C14C-9692-0487AAF27C19}" srcOrd="1" destOrd="0" presId="urn:microsoft.com/office/officeart/2005/8/layout/default"/>
    <dgm:cxn modelId="{ECA7B8BE-263C-1847-A765-939C8676B421}" type="presParOf" srcId="{8B57B252-957C-8948-8B9A-C6B02B25821F}" destId="{13A93598-C256-1944-90CC-FCECF76370C8}" srcOrd="2" destOrd="0" presId="urn:microsoft.com/office/officeart/2005/8/layout/default"/>
    <dgm:cxn modelId="{29414092-00BD-E844-84A0-E7E1F175F384}" type="presParOf" srcId="{8B57B252-957C-8948-8B9A-C6B02B25821F}" destId="{12BC58E6-F76F-104D-A6E2-1E2DEAF2240F}" srcOrd="3" destOrd="0" presId="urn:microsoft.com/office/officeart/2005/8/layout/default"/>
    <dgm:cxn modelId="{B9603F01-2FBB-3D42-AE8D-57A0E72820C7}" type="presParOf" srcId="{8B57B252-957C-8948-8B9A-C6B02B25821F}" destId="{6C4B5578-BD75-2D4F-8133-BD0494B906CD}" srcOrd="4" destOrd="0" presId="urn:microsoft.com/office/officeart/2005/8/layout/default"/>
    <dgm:cxn modelId="{6E62E4A4-581A-FD42-828E-6E1E48006797}" type="presParOf" srcId="{8B57B252-957C-8948-8B9A-C6B02B25821F}" destId="{2DC55B1D-16DD-9943-B753-204651DC763F}" srcOrd="5" destOrd="0" presId="urn:microsoft.com/office/officeart/2005/8/layout/default"/>
    <dgm:cxn modelId="{3610F45C-6D1E-264E-9304-C12D23EE76FB}" type="presParOf" srcId="{8B57B252-957C-8948-8B9A-C6B02B25821F}" destId="{7A609B62-9F24-0044-8DB7-447CEDB254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249823-4BE2-4F46-9B11-997F5B307A3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D0D55-4E24-874C-B555-251268D69E24}">
      <dgm:prSet phldrT="[Text]" custT="1"/>
      <dgm:spPr/>
      <dgm:t>
        <a:bodyPr/>
        <a:lstStyle/>
        <a:p>
          <a:r>
            <a:rPr lang="en-US" sz="4800" u="sng" dirty="0" smtClean="0">
              <a:solidFill>
                <a:srgbClr val="474B78"/>
              </a:solidFill>
            </a:rPr>
            <a:t>Malnutrition</a:t>
          </a:r>
        </a:p>
        <a:p>
          <a:r>
            <a:rPr lang="en-US" sz="3600" u="none" dirty="0" smtClean="0"/>
            <a:t> History of appetite loss</a:t>
          </a:r>
        </a:p>
        <a:p>
          <a:r>
            <a:rPr lang="en-US" sz="3600" u="none" dirty="0" smtClean="0"/>
            <a:t>Placed on TPN, high protein diet but was refractory</a:t>
          </a:r>
        </a:p>
        <a:p>
          <a:endParaRPr lang="en-US" sz="4800" u="none" dirty="0" smtClean="0"/>
        </a:p>
      </dgm:t>
    </dgm:pt>
    <dgm:pt modelId="{FD20EF83-9D42-B846-8329-D5F0D5ED8371}" type="parTrans" cxnId="{A0099E13-C35B-A449-8E0F-18A772CD82C1}">
      <dgm:prSet/>
      <dgm:spPr/>
      <dgm:t>
        <a:bodyPr/>
        <a:lstStyle/>
        <a:p>
          <a:endParaRPr lang="en-US"/>
        </a:p>
      </dgm:t>
    </dgm:pt>
    <dgm:pt modelId="{259906EC-A806-A249-908C-066F0F085897}" type="sibTrans" cxnId="{A0099E13-C35B-A449-8E0F-18A772CD82C1}">
      <dgm:prSet/>
      <dgm:spPr/>
      <dgm:t>
        <a:bodyPr/>
        <a:lstStyle/>
        <a:p>
          <a:endParaRPr lang="en-US"/>
        </a:p>
      </dgm:t>
    </dgm:pt>
    <dgm:pt modelId="{8B57B252-957C-8948-8B9A-C6B02B25821F}" type="pres">
      <dgm:prSet presAssocID="{90249823-4BE2-4F46-9B11-997F5B307A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99C8B-20F1-EE46-A9A6-6EA3161D8D38}" type="pres">
      <dgm:prSet presAssocID="{7C8D0D55-4E24-874C-B555-251268D69E24}" presName="node" presStyleLbl="node1" presStyleIdx="0" presStyleCnt="1" custLinFactNeighborX="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99E13-C35B-A449-8E0F-18A772CD82C1}" srcId="{90249823-4BE2-4F46-9B11-997F5B307A3D}" destId="{7C8D0D55-4E24-874C-B555-251268D69E24}" srcOrd="0" destOrd="0" parTransId="{FD20EF83-9D42-B846-8329-D5F0D5ED8371}" sibTransId="{259906EC-A806-A249-908C-066F0F085897}"/>
    <dgm:cxn modelId="{95B41D88-AD22-C34D-997F-7A60121088F5}" type="presOf" srcId="{90249823-4BE2-4F46-9B11-997F5B307A3D}" destId="{8B57B252-957C-8948-8B9A-C6B02B25821F}" srcOrd="0" destOrd="0" presId="urn:microsoft.com/office/officeart/2005/8/layout/default"/>
    <dgm:cxn modelId="{BADD06BB-2526-E345-BE31-2B2E37E2E090}" type="presOf" srcId="{7C8D0D55-4E24-874C-B555-251268D69E24}" destId="{7CC99C8B-20F1-EE46-A9A6-6EA3161D8D38}" srcOrd="0" destOrd="0" presId="urn:microsoft.com/office/officeart/2005/8/layout/default"/>
    <dgm:cxn modelId="{E8A8E855-CD6D-F841-AFA6-FA3FA3D8424E}" type="presParOf" srcId="{8B57B252-957C-8948-8B9A-C6B02B25821F}" destId="{7CC99C8B-20F1-EE46-A9A6-6EA3161D8D3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249823-4BE2-4F46-9B11-997F5B307A3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D0D55-4E24-874C-B555-251268D69E24}">
      <dgm:prSet phldrT="[Text]"/>
      <dgm:spPr/>
      <dgm:t>
        <a:bodyPr/>
        <a:lstStyle/>
        <a:p>
          <a:r>
            <a:rPr lang="en-US" dirty="0" smtClean="0"/>
            <a:t>Liver</a:t>
          </a:r>
          <a:endParaRPr lang="en-US" dirty="0"/>
        </a:p>
      </dgm:t>
    </dgm:pt>
    <dgm:pt modelId="{FD20EF83-9D42-B846-8329-D5F0D5ED8371}" type="parTrans" cxnId="{A0099E13-C35B-A449-8E0F-18A772CD82C1}">
      <dgm:prSet/>
      <dgm:spPr/>
      <dgm:t>
        <a:bodyPr/>
        <a:lstStyle/>
        <a:p>
          <a:endParaRPr lang="en-US"/>
        </a:p>
      </dgm:t>
    </dgm:pt>
    <dgm:pt modelId="{259906EC-A806-A249-908C-066F0F085897}" type="sibTrans" cxnId="{A0099E13-C35B-A449-8E0F-18A772CD82C1}">
      <dgm:prSet/>
      <dgm:spPr/>
      <dgm:t>
        <a:bodyPr/>
        <a:lstStyle/>
        <a:p>
          <a:endParaRPr lang="en-US"/>
        </a:p>
      </dgm:t>
    </dgm:pt>
    <dgm:pt modelId="{069B887F-5917-844A-B0BB-462247D3C2B0}">
      <dgm:prSet phldrT="[Text]"/>
      <dgm:spPr/>
      <dgm:t>
        <a:bodyPr/>
        <a:lstStyle/>
        <a:p>
          <a:r>
            <a:rPr lang="en-US" dirty="0" smtClean="0"/>
            <a:t>Kidney</a:t>
          </a:r>
          <a:endParaRPr lang="en-US" dirty="0"/>
        </a:p>
      </dgm:t>
    </dgm:pt>
    <dgm:pt modelId="{5D99F6BC-74AD-834A-8621-4DD715CAFE6A}" type="parTrans" cxnId="{2BC08837-CF70-CD49-A726-4630E6B371E4}">
      <dgm:prSet/>
      <dgm:spPr/>
      <dgm:t>
        <a:bodyPr/>
        <a:lstStyle/>
        <a:p>
          <a:endParaRPr lang="en-US"/>
        </a:p>
      </dgm:t>
    </dgm:pt>
    <dgm:pt modelId="{85F48C9E-CA39-FD49-8BCA-0E6C45CBCD37}" type="sibTrans" cxnId="{2BC08837-CF70-CD49-A726-4630E6B371E4}">
      <dgm:prSet/>
      <dgm:spPr/>
      <dgm:t>
        <a:bodyPr/>
        <a:lstStyle/>
        <a:p>
          <a:endParaRPr lang="en-US"/>
        </a:p>
      </dgm:t>
    </dgm:pt>
    <dgm:pt modelId="{28A096DA-25E6-C04E-86F7-9D3821B0F14F}">
      <dgm:prSet phldrT="[Text]"/>
      <dgm:spPr/>
      <dgm:t>
        <a:bodyPr/>
        <a:lstStyle/>
        <a:p>
          <a:r>
            <a:rPr lang="en-US" dirty="0" smtClean="0"/>
            <a:t>Malnutrition</a:t>
          </a:r>
          <a:endParaRPr lang="en-US" dirty="0"/>
        </a:p>
      </dgm:t>
    </dgm:pt>
    <dgm:pt modelId="{38468CEC-D786-E048-B8E5-9B9F6CE9121C}" type="parTrans" cxnId="{F3D3EBFF-00C0-E947-97D4-DFC29F5840DB}">
      <dgm:prSet/>
      <dgm:spPr/>
      <dgm:t>
        <a:bodyPr/>
        <a:lstStyle/>
        <a:p>
          <a:endParaRPr lang="en-US"/>
        </a:p>
      </dgm:t>
    </dgm:pt>
    <dgm:pt modelId="{674571E2-7E69-3F4A-BC61-663CD0D49252}" type="sibTrans" cxnId="{F3D3EBFF-00C0-E947-97D4-DFC29F5840DB}">
      <dgm:prSet/>
      <dgm:spPr/>
      <dgm:t>
        <a:bodyPr/>
        <a:lstStyle/>
        <a:p>
          <a:endParaRPr lang="en-US"/>
        </a:p>
      </dgm:t>
    </dgm:pt>
    <dgm:pt modelId="{E10A0400-E67E-454B-90AA-6DB4ACE9B2CF}">
      <dgm:prSet phldrT="[Text]"/>
      <dgm:spPr/>
      <dgm:t>
        <a:bodyPr/>
        <a:lstStyle/>
        <a:p>
          <a:r>
            <a:rPr lang="en-US" dirty="0" smtClean="0"/>
            <a:t>GI loss</a:t>
          </a:r>
          <a:endParaRPr lang="en-US" dirty="0"/>
        </a:p>
      </dgm:t>
    </dgm:pt>
    <dgm:pt modelId="{9E67126C-8703-7A4B-9683-02193538648B}" type="parTrans" cxnId="{31DC5FF0-A6BE-8842-BE07-874FD8C5B62D}">
      <dgm:prSet/>
      <dgm:spPr/>
      <dgm:t>
        <a:bodyPr/>
        <a:lstStyle/>
        <a:p>
          <a:endParaRPr lang="en-US"/>
        </a:p>
      </dgm:t>
    </dgm:pt>
    <dgm:pt modelId="{387ABD6A-1B9C-BE45-8D47-CB6A3128C60A}" type="sibTrans" cxnId="{31DC5FF0-A6BE-8842-BE07-874FD8C5B62D}">
      <dgm:prSet/>
      <dgm:spPr/>
      <dgm:t>
        <a:bodyPr/>
        <a:lstStyle/>
        <a:p>
          <a:endParaRPr lang="en-US"/>
        </a:p>
      </dgm:t>
    </dgm:pt>
    <dgm:pt modelId="{8B57B252-957C-8948-8B9A-C6B02B25821F}" type="pres">
      <dgm:prSet presAssocID="{90249823-4BE2-4F46-9B11-997F5B307A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99C8B-20F1-EE46-A9A6-6EA3161D8D38}" type="pres">
      <dgm:prSet presAssocID="{7C8D0D55-4E24-874C-B555-251268D69E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F3B7C-0093-C14C-9692-0487AAF27C19}" type="pres">
      <dgm:prSet presAssocID="{259906EC-A806-A249-908C-066F0F085897}" presName="sibTrans" presStyleCnt="0"/>
      <dgm:spPr/>
    </dgm:pt>
    <dgm:pt modelId="{13A93598-C256-1944-90CC-FCECF76370C8}" type="pres">
      <dgm:prSet presAssocID="{069B887F-5917-844A-B0BB-462247D3C2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C58E6-F76F-104D-A6E2-1E2DEAF2240F}" type="pres">
      <dgm:prSet presAssocID="{85F48C9E-CA39-FD49-8BCA-0E6C45CBCD37}" presName="sibTrans" presStyleCnt="0"/>
      <dgm:spPr/>
    </dgm:pt>
    <dgm:pt modelId="{6C4B5578-BD75-2D4F-8133-BD0494B906CD}" type="pres">
      <dgm:prSet presAssocID="{28A096DA-25E6-C04E-86F7-9D3821B0F1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B1D-16DD-9943-B753-204651DC763F}" type="pres">
      <dgm:prSet presAssocID="{674571E2-7E69-3F4A-BC61-663CD0D49252}" presName="sibTrans" presStyleCnt="0"/>
      <dgm:spPr/>
    </dgm:pt>
    <dgm:pt modelId="{7A609B62-9F24-0044-8DB7-447CEDB25480}" type="pres">
      <dgm:prSet presAssocID="{E10A0400-E67E-454B-90AA-6DB4ACE9B2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1BFA7-49D4-D642-B3DB-5D17FD7339F0}" type="presOf" srcId="{90249823-4BE2-4F46-9B11-997F5B307A3D}" destId="{8B57B252-957C-8948-8B9A-C6B02B25821F}" srcOrd="0" destOrd="0" presId="urn:microsoft.com/office/officeart/2005/8/layout/default"/>
    <dgm:cxn modelId="{2B642936-848D-724D-8115-483C2FF64506}" type="presOf" srcId="{E10A0400-E67E-454B-90AA-6DB4ACE9B2CF}" destId="{7A609B62-9F24-0044-8DB7-447CEDB25480}" srcOrd="0" destOrd="0" presId="urn:microsoft.com/office/officeart/2005/8/layout/default"/>
    <dgm:cxn modelId="{31DC5FF0-A6BE-8842-BE07-874FD8C5B62D}" srcId="{90249823-4BE2-4F46-9B11-997F5B307A3D}" destId="{E10A0400-E67E-454B-90AA-6DB4ACE9B2CF}" srcOrd="3" destOrd="0" parTransId="{9E67126C-8703-7A4B-9683-02193538648B}" sibTransId="{387ABD6A-1B9C-BE45-8D47-CB6A3128C60A}"/>
    <dgm:cxn modelId="{F3D3EBFF-00C0-E947-97D4-DFC29F5840DB}" srcId="{90249823-4BE2-4F46-9B11-997F5B307A3D}" destId="{28A096DA-25E6-C04E-86F7-9D3821B0F14F}" srcOrd="2" destOrd="0" parTransId="{38468CEC-D786-E048-B8E5-9B9F6CE9121C}" sibTransId="{674571E2-7E69-3F4A-BC61-663CD0D49252}"/>
    <dgm:cxn modelId="{5FAE0B98-677E-BC4B-AFDA-BABA2D48A843}" type="presOf" srcId="{28A096DA-25E6-C04E-86F7-9D3821B0F14F}" destId="{6C4B5578-BD75-2D4F-8133-BD0494B906CD}" srcOrd="0" destOrd="0" presId="urn:microsoft.com/office/officeart/2005/8/layout/default"/>
    <dgm:cxn modelId="{31D687E1-A61C-7C4C-9E5B-C0F001557E54}" type="presOf" srcId="{7C8D0D55-4E24-874C-B555-251268D69E24}" destId="{7CC99C8B-20F1-EE46-A9A6-6EA3161D8D38}" srcOrd="0" destOrd="0" presId="urn:microsoft.com/office/officeart/2005/8/layout/default"/>
    <dgm:cxn modelId="{2BC08837-CF70-CD49-A726-4630E6B371E4}" srcId="{90249823-4BE2-4F46-9B11-997F5B307A3D}" destId="{069B887F-5917-844A-B0BB-462247D3C2B0}" srcOrd="1" destOrd="0" parTransId="{5D99F6BC-74AD-834A-8621-4DD715CAFE6A}" sibTransId="{85F48C9E-CA39-FD49-8BCA-0E6C45CBCD37}"/>
    <dgm:cxn modelId="{A0099E13-C35B-A449-8E0F-18A772CD82C1}" srcId="{90249823-4BE2-4F46-9B11-997F5B307A3D}" destId="{7C8D0D55-4E24-874C-B555-251268D69E24}" srcOrd="0" destOrd="0" parTransId="{FD20EF83-9D42-B846-8329-D5F0D5ED8371}" sibTransId="{259906EC-A806-A249-908C-066F0F085897}"/>
    <dgm:cxn modelId="{EF112DC9-DD75-9942-B881-2C3ADDD007EC}" type="presOf" srcId="{069B887F-5917-844A-B0BB-462247D3C2B0}" destId="{13A93598-C256-1944-90CC-FCECF76370C8}" srcOrd="0" destOrd="0" presId="urn:microsoft.com/office/officeart/2005/8/layout/default"/>
    <dgm:cxn modelId="{12E6E38E-9C8A-0347-8DBA-46FE4CCFCCC2}" type="presParOf" srcId="{8B57B252-957C-8948-8B9A-C6B02B25821F}" destId="{7CC99C8B-20F1-EE46-A9A6-6EA3161D8D38}" srcOrd="0" destOrd="0" presId="urn:microsoft.com/office/officeart/2005/8/layout/default"/>
    <dgm:cxn modelId="{C9EC2F96-C8B3-5745-8145-E5C3E7C68651}" type="presParOf" srcId="{8B57B252-957C-8948-8B9A-C6B02B25821F}" destId="{929F3B7C-0093-C14C-9692-0487AAF27C19}" srcOrd="1" destOrd="0" presId="urn:microsoft.com/office/officeart/2005/8/layout/default"/>
    <dgm:cxn modelId="{FB05FB13-41B8-6340-9294-122FF23D3505}" type="presParOf" srcId="{8B57B252-957C-8948-8B9A-C6B02B25821F}" destId="{13A93598-C256-1944-90CC-FCECF76370C8}" srcOrd="2" destOrd="0" presId="urn:microsoft.com/office/officeart/2005/8/layout/default"/>
    <dgm:cxn modelId="{462A1140-8FC3-7D4D-927C-6F5AAAC74176}" type="presParOf" srcId="{8B57B252-957C-8948-8B9A-C6B02B25821F}" destId="{12BC58E6-F76F-104D-A6E2-1E2DEAF2240F}" srcOrd="3" destOrd="0" presId="urn:microsoft.com/office/officeart/2005/8/layout/default"/>
    <dgm:cxn modelId="{CFE6DBBC-499B-5449-ADBA-7466B169279E}" type="presParOf" srcId="{8B57B252-957C-8948-8B9A-C6B02B25821F}" destId="{6C4B5578-BD75-2D4F-8133-BD0494B906CD}" srcOrd="4" destOrd="0" presId="urn:microsoft.com/office/officeart/2005/8/layout/default"/>
    <dgm:cxn modelId="{98946203-921F-5746-847A-F6D70034D0EF}" type="presParOf" srcId="{8B57B252-957C-8948-8B9A-C6B02B25821F}" destId="{2DC55B1D-16DD-9943-B753-204651DC763F}" srcOrd="5" destOrd="0" presId="urn:microsoft.com/office/officeart/2005/8/layout/default"/>
    <dgm:cxn modelId="{58B4D7C3-9941-6946-9911-04818AB09D48}" type="presParOf" srcId="{8B57B252-957C-8948-8B9A-C6B02B25821F}" destId="{7A609B62-9F24-0044-8DB7-447CEDB254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99C8B-20F1-EE46-A9A6-6EA3161D8D3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Liver</a:t>
          </a:r>
          <a:endParaRPr lang="en-US" sz="4200" kern="1200" dirty="0"/>
        </a:p>
      </dsp:txBody>
      <dsp:txXfrm>
        <a:off x="460905" y="1047"/>
        <a:ext cx="3479899" cy="2087939"/>
      </dsp:txXfrm>
    </dsp:sp>
    <dsp:sp modelId="{13A93598-C256-1944-90CC-FCECF76370C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Kidney</a:t>
          </a:r>
          <a:endParaRPr lang="en-US" sz="4200" kern="1200" dirty="0"/>
        </a:p>
      </dsp:txBody>
      <dsp:txXfrm>
        <a:off x="4288794" y="1047"/>
        <a:ext cx="3479899" cy="2087939"/>
      </dsp:txXfrm>
    </dsp:sp>
    <dsp:sp modelId="{6C4B5578-BD75-2D4F-8133-BD0494B906CD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Malnutrition</a:t>
          </a:r>
          <a:endParaRPr lang="en-US" sz="4200" kern="1200" dirty="0"/>
        </a:p>
      </dsp:txBody>
      <dsp:txXfrm>
        <a:off x="460905" y="2436976"/>
        <a:ext cx="3479899" cy="2087939"/>
      </dsp:txXfrm>
    </dsp:sp>
    <dsp:sp modelId="{7A609B62-9F24-0044-8DB7-447CEDB2548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GI loss</a:t>
          </a:r>
          <a:endParaRPr lang="en-US" sz="4200" kern="1200" dirty="0"/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99C8B-20F1-EE46-A9A6-6EA3161D8D38}">
      <dsp:nvSpPr>
        <dsp:cNvPr id="0" name=""/>
        <dsp:cNvSpPr/>
      </dsp:nvSpPr>
      <dsp:spPr>
        <a:xfrm>
          <a:off x="386361" y="1449"/>
          <a:ext cx="7538442" cy="4523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u="sng" kern="1200" dirty="0" smtClean="0">
              <a:solidFill>
                <a:schemeClr val="accent5"/>
              </a:solidFill>
            </a:rPr>
            <a:t>Liver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Normal CT scan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LFT: slightly elevated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Coagulation: normal</a:t>
          </a:r>
          <a:endParaRPr lang="en-US" sz="5400" kern="1200" dirty="0"/>
        </a:p>
      </dsp:txBody>
      <dsp:txXfrm>
        <a:off x="386361" y="1449"/>
        <a:ext cx="7538442" cy="45230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99C8B-20F1-EE46-A9A6-6EA3161D8D3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Liver</a:t>
          </a:r>
          <a:endParaRPr lang="en-US" sz="4200" kern="1200" dirty="0"/>
        </a:p>
      </dsp:txBody>
      <dsp:txXfrm>
        <a:off x="460905" y="1047"/>
        <a:ext cx="3479899" cy="2087939"/>
      </dsp:txXfrm>
    </dsp:sp>
    <dsp:sp modelId="{13A93598-C256-1944-90CC-FCECF76370C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Kidney</a:t>
          </a:r>
          <a:endParaRPr lang="en-US" sz="4200" kern="1200" dirty="0"/>
        </a:p>
      </dsp:txBody>
      <dsp:txXfrm>
        <a:off x="4288794" y="1047"/>
        <a:ext cx="3479899" cy="2087939"/>
      </dsp:txXfrm>
    </dsp:sp>
    <dsp:sp modelId="{6C4B5578-BD75-2D4F-8133-BD0494B906CD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Malnutrition</a:t>
          </a:r>
          <a:endParaRPr lang="en-US" sz="4200" kern="1200" dirty="0"/>
        </a:p>
      </dsp:txBody>
      <dsp:txXfrm>
        <a:off x="460905" y="2436976"/>
        <a:ext cx="3479899" cy="2087939"/>
      </dsp:txXfrm>
    </dsp:sp>
    <dsp:sp modelId="{7A609B62-9F24-0044-8DB7-447CEDB2548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GI loss</a:t>
          </a:r>
          <a:endParaRPr lang="en-US" sz="4200" kern="1200" dirty="0"/>
        </a:p>
      </dsp:txBody>
      <dsp:txXfrm>
        <a:off x="4288794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99C8B-20F1-EE46-A9A6-6EA3161D8D38}">
      <dsp:nvSpPr>
        <dsp:cNvPr id="0" name=""/>
        <dsp:cNvSpPr/>
      </dsp:nvSpPr>
      <dsp:spPr>
        <a:xfrm>
          <a:off x="386361" y="1449"/>
          <a:ext cx="7538442" cy="4523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u="sng" kern="1200" dirty="0" smtClean="0">
              <a:solidFill>
                <a:srgbClr val="474B78"/>
              </a:solidFill>
            </a:rPr>
            <a:t>Kidney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24hr urine protein: normal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CT scan (kidney): unremarkable</a:t>
          </a:r>
        </a:p>
      </dsp:txBody>
      <dsp:txXfrm>
        <a:off x="386361" y="1449"/>
        <a:ext cx="7538442" cy="45230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99C8B-20F1-EE46-A9A6-6EA3161D8D3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Liver</a:t>
          </a:r>
          <a:endParaRPr lang="en-US" sz="4200" kern="1200" dirty="0"/>
        </a:p>
      </dsp:txBody>
      <dsp:txXfrm>
        <a:off x="460905" y="1047"/>
        <a:ext cx="3479899" cy="2087939"/>
      </dsp:txXfrm>
    </dsp:sp>
    <dsp:sp modelId="{13A93598-C256-1944-90CC-FCECF76370C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Kidney</a:t>
          </a:r>
          <a:endParaRPr lang="en-US" sz="4200" kern="1200" dirty="0"/>
        </a:p>
      </dsp:txBody>
      <dsp:txXfrm>
        <a:off x="4288794" y="1047"/>
        <a:ext cx="3479899" cy="2087939"/>
      </dsp:txXfrm>
    </dsp:sp>
    <dsp:sp modelId="{6C4B5578-BD75-2D4F-8133-BD0494B906CD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Malnutrition</a:t>
          </a:r>
          <a:endParaRPr lang="en-US" sz="4200" kern="1200" dirty="0"/>
        </a:p>
      </dsp:txBody>
      <dsp:txXfrm>
        <a:off x="460905" y="2436976"/>
        <a:ext cx="3479899" cy="2087939"/>
      </dsp:txXfrm>
    </dsp:sp>
    <dsp:sp modelId="{7A609B62-9F24-0044-8DB7-447CEDB2548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GI loss</a:t>
          </a:r>
          <a:endParaRPr lang="en-US" sz="4200" kern="1200" dirty="0"/>
        </a:p>
      </dsp:txBody>
      <dsp:txXfrm>
        <a:off x="4288794" y="2436976"/>
        <a:ext cx="3479899" cy="20879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99C8B-20F1-EE46-A9A6-6EA3161D8D38}">
      <dsp:nvSpPr>
        <dsp:cNvPr id="0" name=""/>
        <dsp:cNvSpPr/>
      </dsp:nvSpPr>
      <dsp:spPr>
        <a:xfrm>
          <a:off x="0" y="60800"/>
          <a:ext cx="8229600" cy="4937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u="sng" kern="1200" dirty="0" smtClean="0">
              <a:solidFill>
                <a:srgbClr val="474B78"/>
              </a:solidFill>
            </a:rPr>
            <a:t>Malnutrition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none" kern="1200" dirty="0" smtClean="0"/>
            <a:t> History of appetite loss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none" kern="1200" dirty="0" smtClean="0"/>
            <a:t>Placed on TPN, high protein diet but was refractory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u="none" kern="1200" dirty="0" smtClean="0"/>
        </a:p>
      </dsp:txBody>
      <dsp:txXfrm>
        <a:off x="0" y="60800"/>
        <a:ext cx="8229600" cy="49377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99C8B-20F1-EE46-A9A6-6EA3161D8D3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Liver</a:t>
          </a:r>
          <a:endParaRPr lang="en-US" sz="4200" kern="1200" dirty="0"/>
        </a:p>
      </dsp:txBody>
      <dsp:txXfrm>
        <a:off x="460905" y="1047"/>
        <a:ext cx="3479899" cy="2087939"/>
      </dsp:txXfrm>
    </dsp:sp>
    <dsp:sp modelId="{13A93598-C256-1944-90CC-FCECF76370C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Kidney</a:t>
          </a:r>
          <a:endParaRPr lang="en-US" sz="4200" kern="1200" dirty="0"/>
        </a:p>
      </dsp:txBody>
      <dsp:txXfrm>
        <a:off x="4288794" y="1047"/>
        <a:ext cx="3479899" cy="2087939"/>
      </dsp:txXfrm>
    </dsp:sp>
    <dsp:sp modelId="{6C4B5578-BD75-2D4F-8133-BD0494B906CD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Malnutrition</a:t>
          </a:r>
          <a:endParaRPr lang="en-US" sz="4200" kern="1200" dirty="0"/>
        </a:p>
      </dsp:txBody>
      <dsp:txXfrm>
        <a:off x="460905" y="2436976"/>
        <a:ext cx="3479899" cy="2087939"/>
      </dsp:txXfrm>
    </dsp:sp>
    <dsp:sp modelId="{7A609B62-9F24-0044-8DB7-447CEDB2548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GI loss</a:t>
          </a:r>
          <a:endParaRPr lang="en-US" sz="42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2CFCC-7D0F-AC41-938C-29E2BAAEF0D8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5D4E-F8A9-DC4E-A55A-AE7DB9B2E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2949-0485-7548-9F27-ADCA9BD72C1E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6D8B5-CBFB-B341-ABFD-044A38B6A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561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121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3682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242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2803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7363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1925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6485" algn="l" defTabSz="4145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xlist.com/script/main/art.asp?articlekey=5556" TargetMode="External"/><Relationship Id="rId4" Type="http://schemas.openxmlformats.org/officeDocument/2006/relationships/hyperlink" Target="http://www.rxlist.com/script/main/art.asp?articlekey=2253" TargetMode="External"/><Relationship Id="rId5" Type="http://schemas.openxmlformats.org/officeDocument/2006/relationships/hyperlink" Target="http://www.rxlist.com/script/main/art.asp?articlekey=2885" TargetMode="External"/><Relationship Id="rId6" Type="http://schemas.openxmlformats.org/officeDocument/2006/relationships/hyperlink" Target="http://www.rxlist.com/script/main/art.asp?articlekey=19269" TargetMode="External"/><Relationship Id="rId7" Type="http://schemas.openxmlformats.org/officeDocument/2006/relationships/hyperlink" Target="http://www.rxlist.com/script/main/art.asp?articlekey=6215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rtal_hypertension" TargetMode="External"/><Relationship Id="rId4" Type="http://schemas.openxmlformats.org/officeDocument/2006/relationships/hyperlink" Target="http://en.wikipedia.org/wiki/Hydrostatic_pressure" TargetMode="External"/><Relationship Id="rId5" Type="http://schemas.openxmlformats.org/officeDocument/2006/relationships/hyperlink" Target="http://en.wikipedia.org/wiki/Hepatic_portal_system" TargetMode="External"/><Relationship Id="rId6" Type="http://schemas.openxmlformats.org/officeDocument/2006/relationships/hyperlink" Target="http://en.wikipedia.org/wiki/Peritoneal_cavity" TargetMode="External"/><Relationship Id="rId7" Type="http://schemas.openxmlformats.org/officeDocument/2006/relationships/hyperlink" Target="http://en.wikipedia.org/wiki/Heart_failure" TargetMode="External"/><Relationship Id="rId8" Type="http://schemas.openxmlformats.org/officeDocument/2006/relationships/hyperlink" Target="http://en.wikipedia.org/wiki/Cirrhosis_of_the_liver" TargetMode="External"/><Relationship Id="rId9" Type="http://schemas.openxmlformats.org/officeDocument/2006/relationships/hyperlink" Target="http://en.wikipedia.org/wiki/Budd_Chiari_syndrom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ephrotic_syndrome" TargetMode="External"/><Relationship Id="rId4" Type="http://schemas.openxmlformats.org/officeDocument/2006/relationships/hyperlink" Target="http://en.wikipedia.org/wiki/Tuberculosis" TargetMode="External"/><Relationship Id="rId5" Type="http://schemas.openxmlformats.org/officeDocument/2006/relationships/hyperlink" Target="http://en.wikipedia.org/wiki/Cance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Morning Doctors,</a:t>
            </a:r>
            <a:r>
              <a:rPr lang="en-US" baseline="0" dirty="0" smtClean="0"/>
              <a:t> I’m Dr. Genevieve </a:t>
            </a:r>
            <a:r>
              <a:rPr lang="en-US" baseline="0" dirty="0" err="1" smtClean="0"/>
              <a:t>Collado</a:t>
            </a:r>
            <a:r>
              <a:rPr lang="en-US" baseline="0" dirty="0" smtClean="0"/>
              <a:t>, and together with Dr. Lorenzo, I will be presenting this morning’s medical </a:t>
            </a:r>
            <a:r>
              <a:rPr lang="en-US" baseline="0" dirty="0" err="1" smtClean="0"/>
              <a:t>grandrounds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objectives for today’s </a:t>
            </a:r>
            <a:r>
              <a:rPr lang="en-US" baseline="0" dirty="0" err="1" smtClean="0"/>
              <a:t>grandrounds</a:t>
            </a:r>
            <a:r>
              <a:rPr lang="en-US" baseline="0" dirty="0" smtClean="0"/>
              <a:t> are the following: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</a:t>
            </a:r>
            <a:r>
              <a:rPr lang="en-US" baseline="0" dirty="0" smtClean="0"/>
              <a:t> problem of our patient was persistence of </a:t>
            </a:r>
            <a:r>
              <a:rPr lang="en-US" baseline="0" dirty="0" err="1" smtClean="0"/>
              <a:t>hypoalbuminemia</a:t>
            </a:r>
            <a:r>
              <a:rPr lang="en-US" baseline="0" dirty="0" smtClean="0"/>
              <a:t>. This table shows the albumin determination throughout the course of her confinement. It was consistently at low levels.</a:t>
            </a:r>
          </a:p>
          <a:p>
            <a:r>
              <a:rPr lang="en-US" baseline="0" dirty="0" smtClean="0"/>
              <a:t>Thus with </a:t>
            </a:r>
            <a:r>
              <a:rPr lang="en-US" baseline="0" dirty="0" err="1" smtClean="0"/>
              <a:t>hypoalbuminemia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ascites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anasarca</a:t>
            </a:r>
            <a:r>
              <a:rPr lang="en-US" baseline="0" dirty="0" smtClean="0"/>
              <a:t>: the consideration was a </a:t>
            </a:r>
            <a:r>
              <a:rPr lang="en-US" baseline="0" dirty="0" err="1" smtClean="0"/>
              <a:t>Malabsorption</a:t>
            </a:r>
            <a:r>
              <a:rPr lang="en-US" baseline="0" dirty="0" smtClean="0"/>
              <a:t> syndrome. EGD and colonoscopy was done showing…</a:t>
            </a:r>
          </a:p>
          <a:p>
            <a:r>
              <a:rPr lang="en-US" baseline="0" dirty="0" smtClean="0"/>
              <a:t>The findings were nonspecific inflammation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She</a:t>
            </a:r>
            <a:r>
              <a:rPr lang="en-US" sz="1100" baseline="0" dirty="0" smtClean="0"/>
              <a:t> was referred back to Nephrology service who considered </a:t>
            </a:r>
            <a:r>
              <a:rPr lang="en-US" sz="1100" baseline="0" dirty="0" err="1" smtClean="0"/>
              <a:t>Nephrotic</a:t>
            </a:r>
            <a:r>
              <a:rPr lang="en-US" sz="1100" baseline="0" dirty="0" smtClean="0"/>
              <a:t> </a:t>
            </a:r>
            <a:r>
              <a:rPr lang="en-US" sz="1100" baseline="0" dirty="0" err="1" smtClean="0"/>
              <a:t>sydrome</a:t>
            </a:r>
            <a:r>
              <a:rPr lang="en-US" sz="1100" baseline="0" dirty="0" smtClean="0"/>
              <a:t> </a:t>
            </a:r>
            <a:r>
              <a:rPr lang="en-US" sz="1100" baseline="0" dirty="0" err="1" smtClean="0"/>
              <a:t>vs</a:t>
            </a:r>
            <a:r>
              <a:rPr lang="en-US" sz="1100" baseline="0" dirty="0" smtClean="0"/>
              <a:t> the possibility of Lupus Nephritis</a:t>
            </a:r>
          </a:p>
          <a:p>
            <a:r>
              <a:rPr lang="en-US" sz="1100" baseline="0" dirty="0" smtClean="0"/>
              <a:t>Electrolytes showed </a:t>
            </a:r>
            <a:r>
              <a:rPr lang="en-US" sz="1100" baseline="0" dirty="0" err="1" smtClean="0"/>
              <a:t>hyponatremia</a:t>
            </a:r>
            <a:r>
              <a:rPr lang="en-US" sz="1100" baseline="0" dirty="0" smtClean="0"/>
              <a:t> which was attributed to Water excess and decreased intravascular volume due to 3</a:t>
            </a:r>
            <a:r>
              <a:rPr lang="en-US" sz="1100" baseline="30000" dirty="0" smtClean="0"/>
              <a:t>rd</a:t>
            </a:r>
            <a:r>
              <a:rPr lang="en-US" sz="1100" baseline="0" dirty="0" smtClean="0"/>
              <a:t> spacing of fluids</a:t>
            </a:r>
          </a:p>
          <a:p>
            <a:r>
              <a:rPr lang="en-US" sz="1100" baseline="0" dirty="0" smtClean="0"/>
              <a:t>A 24 hour urine protein was unremarkable and abdominal CT scan showed </a:t>
            </a:r>
            <a:r>
              <a:rPr lang="en-US" sz="1100" baseline="0" dirty="0" err="1" smtClean="0"/>
              <a:t>ascites</a:t>
            </a:r>
            <a:r>
              <a:rPr lang="en-US" sz="1100" baseline="0" dirty="0" smtClean="0"/>
              <a:t>. (RADIO TO PRESENT)</a:t>
            </a:r>
          </a:p>
          <a:p>
            <a:endParaRPr lang="en-US" sz="1100" dirty="0" smtClean="0"/>
          </a:p>
          <a:p>
            <a:r>
              <a:rPr lang="en-US" sz="1100" dirty="0" smtClean="0"/>
              <a:t>She was</a:t>
            </a:r>
            <a:r>
              <a:rPr lang="en-US" sz="1100" baseline="0" dirty="0" smtClean="0"/>
              <a:t> given </a:t>
            </a:r>
            <a:r>
              <a:rPr lang="en-US" sz="1100" dirty="0" err="1" smtClean="0"/>
              <a:t>Cefuroxime</a:t>
            </a:r>
            <a:r>
              <a:rPr lang="en-US" sz="1100" dirty="0" smtClean="0"/>
              <a:t>, </a:t>
            </a:r>
            <a:r>
              <a:rPr lang="en-US" sz="1100" dirty="0" err="1" smtClean="0"/>
              <a:t>Metronidazole</a:t>
            </a:r>
            <a:r>
              <a:rPr lang="en-US" sz="1100" dirty="0" smtClean="0"/>
              <a:t>, </a:t>
            </a:r>
            <a:r>
              <a:rPr lang="en-US" sz="1100" dirty="0" err="1" smtClean="0"/>
              <a:t>Spironolactone</a:t>
            </a:r>
            <a:r>
              <a:rPr lang="en-US" sz="1100" dirty="0" smtClean="0"/>
              <a:t>, </a:t>
            </a:r>
            <a:r>
              <a:rPr lang="en-US" sz="1100" dirty="0" err="1" smtClean="0"/>
              <a:t>Furosemide</a:t>
            </a:r>
            <a:r>
              <a:rPr lang="en-US" sz="1100" dirty="0" smtClean="0"/>
              <a:t>, </a:t>
            </a:r>
            <a:r>
              <a:rPr lang="en-US" sz="1100" dirty="0" err="1" smtClean="0"/>
              <a:t>Rabeprazole</a:t>
            </a:r>
            <a:r>
              <a:rPr lang="en-US" sz="1100" dirty="0" smtClean="0"/>
              <a:t>, Human Albumin, Heparin</a:t>
            </a:r>
          </a:p>
          <a:p>
            <a:r>
              <a:rPr lang="en-US" sz="1100" dirty="0" smtClean="0"/>
              <a:t>Total </a:t>
            </a:r>
            <a:r>
              <a:rPr lang="en-US" sz="1100" dirty="0" err="1" smtClean="0"/>
              <a:t>parenteral</a:t>
            </a:r>
            <a:r>
              <a:rPr lang="en-US" sz="1100" dirty="0" smtClean="0"/>
              <a:t> nutrition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shortness</a:t>
            </a:r>
            <a:r>
              <a:rPr lang="en-US" baseline="0" dirty="0" smtClean="0"/>
              <a:t> of breath and decreased breath sounds, she was referred back to </a:t>
            </a:r>
            <a:r>
              <a:rPr lang="en-US" baseline="0" dirty="0" err="1" smtClean="0"/>
              <a:t>Pulmonology</a:t>
            </a:r>
            <a:r>
              <a:rPr lang="en-US" baseline="0" dirty="0" smtClean="0"/>
              <a:t> service. Chest </a:t>
            </a:r>
            <a:r>
              <a:rPr lang="en-US" baseline="0" dirty="0" err="1" smtClean="0"/>
              <a:t>xray</a:t>
            </a:r>
            <a:r>
              <a:rPr lang="en-US" baseline="0" dirty="0" smtClean="0"/>
              <a:t> showed bilateral pleural effusion and Chest Ultrasound showed collection of fluid amounting to 840ml. </a:t>
            </a:r>
          </a:p>
          <a:p>
            <a:r>
              <a:rPr lang="en-US" baseline="0" dirty="0" smtClean="0"/>
              <a:t>Thus ultrasound guided pigtail drain of the chest was done, revealing a </a:t>
            </a:r>
            <a:r>
              <a:rPr lang="en-US" baseline="0" dirty="0" err="1" smtClean="0"/>
              <a:t>transudate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4</a:t>
            </a:r>
            <a:r>
              <a:rPr lang="en-US" baseline="30000" dirty="0" smtClean="0"/>
              <a:t>th</a:t>
            </a:r>
            <a:r>
              <a:rPr lang="en-US" dirty="0" smtClean="0"/>
              <a:t> hospital</a:t>
            </a:r>
            <a:r>
              <a:rPr lang="en-US" baseline="0" dirty="0" smtClean="0"/>
              <a:t> day, the patient was referred to Cardiology service for  episodes of tachycardia. Constrictive </a:t>
            </a:r>
            <a:r>
              <a:rPr lang="en-US" baseline="0" dirty="0" err="1" smtClean="0"/>
              <a:t>pericarditis</a:t>
            </a:r>
            <a:r>
              <a:rPr lang="en-US" baseline="0" dirty="0" smtClean="0"/>
              <a:t> was considered however 2decho was normal. </a:t>
            </a:r>
          </a:p>
          <a:p>
            <a:r>
              <a:rPr lang="en-US" baseline="0" dirty="0" smtClean="0"/>
              <a:t>At this point, an elevated ESR pointed to a possible connective tissue disease process, hydrocortisone was started.</a:t>
            </a:r>
          </a:p>
          <a:p>
            <a:r>
              <a:rPr lang="en-US" baseline="0" dirty="0" smtClean="0"/>
              <a:t>On the 8</a:t>
            </a:r>
            <a:r>
              <a:rPr lang="en-US" baseline="30000" dirty="0" smtClean="0"/>
              <a:t>th</a:t>
            </a:r>
            <a:r>
              <a:rPr lang="en-US" baseline="0" dirty="0" smtClean="0"/>
              <a:t> hospital day, </a:t>
            </a:r>
            <a:r>
              <a:rPr lang="en-US" baseline="0" dirty="0" err="1" smtClean="0"/>
              <a:t>allergology</a:t>
            </a:r>
            <a:r>
              <a:rPr lang="en-US" baseline="0" dirty="0" smtClean="0"/>
              <a:t>/immunology referral</a:t>
            </a:r>
            <a:endParaRPr lang="en-US" dirty="0" smtClean="0"/>
          </a:p>
          <a:p>
            <a:r>
              <a:rPr lang="en-US" dirty="0" err="1" smtClean="0"/>
              <a:t>Danazol</a:t>
            </a:r>
            <a:r>
              <a:rPr lang="en-US" dirty="0" smtClean="0"/>
              <a:t>: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synthetic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steroid derived from ethisterone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Indications: indicated for the prevention of attacks of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angioedema of all types (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cutaneous,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abdominal,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laryngeal) in males and females.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en-US" baseline="0" dirty="0" smtClean="0"/>
              <a:t>ur patient is….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problem was a recurrent or possible new malignant process</a:t>
            </a:r>
          </a:p>
          <a:p>
            <a:r>
              <a:rPr lang="en-US" baseline="0" dirty="0" smtClean="0"/>
              <a:t>For completion of workup, she was referred to OB-</a:t>
            </a:r>
            <a:r>
              <a:rPr lang="en-US" baseline="0" dirty="0" err="1" smtClean="0"/>
              <a:t>Gyne</a:t>
            </a:r>
            <a:r>
              <a:rPr lang="en-US" baseline="0" dirty="0" smtClean="0"/>
              <a:t> with the consideration of </a:t>
            </a:r>
            <a:r>
              <a:rPr lang="en-US" baseline="0" dirty="0" err="1" smtClean="0"/>
              <a:t>Meig’s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sydnrome</a:t>
            </a:r>
            <a:r>
              <a:rPr lang="en-US" baseline="0" dirty="0" smtClean="0"/>
              <a:t> however TVUS was normal</a:t>
            </a:r>
          </a:p>
          <a:p>
            <a:r>
              <a:rPr lang="en-US" baseline="0" dirty="0" smtClean="0"/>
              <a:t>Likewise, a referral to Oncology was made due to elevated CA-125. A PET scan was recommended to exclude disease recurrence or appearance of a new primary malignancy, such as Ovarian Cancer, which revealed unremarkable findings.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SAAG:</a:t>
            </a:r>
            <a:r>
              <a:rPr lang="en-US" baseline="0" dirty="0" smtClean="0"/>
              <a:t> helps determine cause of </a:t>
            </a:r>
            <a:r>
              <a:rPr lang="en-US" baseline="0" dirty="0" err="1" smtClean="0"/>
              <a:t>ascites</a:t>
            </a:r>
            <a:endParaRPr lang="en-US" baseline="0" dirty="0" smtClean="0"/>
          </a:p>
          <a:p>
            <a:r>
              <a:rPr lang="en-US" baseline="0" dirty="0" smtClean="0">
                <a:solidFill>
                  <a:srgbClr val="000000"/>
                </a:solidFill>
                <a:hlinkClick r:id="rId3"/>
              </a:rPr>
              <a:t>High gradient (&gt;1.1): due to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portal hypertension </a:t>
            </a:r>
          </a:p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Due to increased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hydrostatic pressure within the blood vessels of the 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hepatic portal system, which in turn forces water out into the </a:t>
            </a:r>
            <a:r>
              <a:rPr lang="en-US" dirty="0" smtClean="0">
                <a:solidFill>
                  <a:srgbClr val="000000"/>
                </a:solidFill>
                <a:hlinkClick r:id="rId6"/>
              </a:rPr>
              <a:t>peritoneal cavity but leaves proteins such as albumin within the vasculature</a:t>
            </a:r>
          </a:p>
          <a:p>
            <a:r>
              <a:rPr lang="en-US" dirty="0" smtClean="0">
                <a:solidFill>
                  <a:srgbClr val="000000"/>
                </a:solidFill>
                <a:hlinkClick r:id="rId6"/>
              </a:rPr>
              <a:t>Important causes of high SAAG ascites (&gt; 1.1 g/dL) include:high protein (&gt;2.5): </a:t>
            </a:r>
            <a:r>
              <a:rPr lang="en-US" dirty="0" smtClean="0">
                <a:solidFill>
                  <a:srgbClr val="000000"/>
                </a:solidFill>
                <a:hlinkClick r:id="rId7"/>
              </a:rPr>
              <a:t>heart failure</a:t>
            </a:r>
          </a:p>
          <a:p>
            <a:r>
              <a:rPr lang="en-US" dirty="0" smtClean="0">
                <a:solidFill>
                  <a:srgbClr val="000000"/>
                </a:solidFill>
                <a:hlinkClick r:id="rId7"/>
              </a:rPr>
              <a:t>low protein (&lt;2.5): </a:t>
            </a:r>
            <a:r>
              <a:rPr lang="en-US" dirty="0" smtClean="0">
                <a:solidFill>
                  <a:srgbClr val="000000"/>
                </a:solidFill>
                <a:hlinkClick r:id="rId8"/>
              </a:rPr>
              <a:t>cirrhosis of the liver, </a:t>
            </a:r>
            <a:r>
              <a:rPr lang="en-US" dirty="0" smtClean="0">
                <a:solidFill>
                  <a:srgbClr val="000000"/>
                </a:solidFill>
                <a:hlinkClick r:id="rId9"/>
              </a:rPr>
              <a:t>Budd Chiari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gradient (&lt; 1.1 </a:t>
            </a:r>
            <a:r>
              <a:rPr lang="en-US" sz="11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g/dL</a:t>
            </a:r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indicates </a:t>
            </a:r>
            <a:r>
              <a:rPr lang="en-US" sz="11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ascites</a:t>
            </a:r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associated with increased portal pressure, including </a:t>
            </a:r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nephrotic syndrome, </a:t>
            </a:r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tuberculosis, and various types of </a:t>
            </a:r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cancer.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presented with </a:t>
            </a:r>
            <a:r>
              <a:rPr lang="en-US" baseline="0" dirty="0" err="1" smtClean="0"/>
              <a:t>hypoalbuminemia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anasarca</a:t>
            </a:r>
            <a:r>
              <a:rPr lang="en-US" baseline="0" dirty="0" smtClean="0"/>
              <a:t>, we can focus on 4 possible areas of pathology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present illness started</a:t>
            </a:r>
            <a:r>
              <a:rPr lang="en-US" baseline="0" dirty="0" smtClean="0"/>
              <a:t> 3 months prior to admission, when the patient self-medicated with </a:t>
            </a:r>
            <a:r>
              <a:rPr lang="en-US" baseline="0" dirty="0" err="1" smtClean="0"/>
              <a:t>Orlistat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Alli</a:t>
            </a:r>
            <a:r>
              <a:rPr lang="en-US" baseline="0" dirty="0" smtClean="0"/>
              <a:t>), an over-the-counter weight loss medication</a:t>
            </a:r>
          </a:p>
          <a:p>
            <a:r>
              <a:rPr lang="en-US" baseline="0" dirty="0" smtClean="0"/>
              <a:t>A week later, she noted facial swelling and grade 1 bipedal edema</a:t>
            </a:r>
          </a:p>
          <a:p>
            <a:r>
              <a:rPr lang="en-US" baseline="0" dirty="0" smtClean="0"/>
              <a:t>She subsequently consulted with her Cardiologist and Oncologist who worked-up the patient with a Chest CT, bone scan and 2d echo which all revealed normal results.</a:t>
            </a:r>
          </a:p>
          <a:p>
            <a:r>
              <a:rPr lang="en-US" baseline="0" dirty="0" smtClean="0"/>
              <a:t>The impression given was a Hypersensitivity reaction secondary to </a:t>
            </a:r>
            <a:r>
              <a:rPr lang="en-US" baseline="0" dirty="0" err="1" smtClean="0"/>
              <a:t>Orlistat</a:t>
            </a:r>
            <a:r>
              <a:rPr lang="en-US" baseline="0" dirty="0" smtClean="0"/>
              <a:t>. The drug was discontinued however the patient still noted the persistence of the facial swelling.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000090"/>
                </a:solidFill>
              </a:rPr>
              <a:t>Mucosal disease with ulceration </a:t>
            </a:r>
            <a:r>
              <a:rPr lang="en-US" dirty="0" smtClean="0"/>
              <a:t>with protein loss across disrupted mucosal surface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</a:t>
            </a:r>
            <a:r>
              <a:rPr lang="en-US" sz="2824" dirty="0" smtClean="0">
                <a:solidFill>
                  <a:srgbClr val="000090"/>
                </a:solidFill>
              </a:rPr>
              <a:t>Lymphatic Obstruction </a:t>
            </a:r>
            <a:r>
              <a:rPr lang="en-US" dirty="0" smtClean="0"/>
              <a:t>causing loss of protein rich </a:t>
            </a:r>
            <a:r>
              <a:rPr lang="en-US" dirty="0" err="1" smtClean="0"/>
              <a:t>chyle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months prior to admission,</a:t>
            </a:r>
            <a:r>
              <a:rPr lang="en-US" baseline="0" dirty="0" smtClean="0"/>
              <a:t> the patient developed an upper respiratory tract infection. At the same time, she noted worsening of the facial edema. She consulted once again with her Cardiologist who prescribed </a:t>
            </a:r>
            <a:r>
              <a:rPr lang="en-US" baseline="0" dirty="0" err="1" smtClean="0"/>
              <a:t>Aldazide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Spironolactone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Butizide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</a:t>
            </a:r>
            <a:r>
              <a:rPr lang="en-US" baseline="0" dirty="0" smtClean="0"/>
              <a:t> classification criteria was established (1982, revised in 1997) mainly for the use in SCIENTIFIC RESEARCH.</a:t>
            </a:r>
          </a:p>
          <a:p>
            <a:r>
              <a:rPr lang="en-US" baseline="0" dirty="0" smtClean="0"/>
              <a:t>Not intended to be used to diagnose individuals</a:t>
            </a:r>
          </a:p>
          <a:p>
            <a:r>
              <a:rPr lang="en-US" baseline="0" dirty="0" smtClean="0"/>
              <a:t>Created for the purpose of identifying patients for CLINICAL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Protein-losing </a:t>
            </a:r>
            <a:r>
              <a:rPr lang="en-US" dirty="0" err="1" smtClean="0"/>
              <a:t>enteropathy</a:t>
            </a:r>
            <a:r>
              <a:rPr lang="en-US" dirty="0" smtClean="0"/>
              <a:t>: rare manifestation of SLE, and even more rare as an initial presentation.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Nearly 50 cases are reported in present literature and our patient</a:t>
            </a:r>
            <a:r>
              <a:rPr lang="en-US" baseline="0" dirty="0" smtClean="0"/>
              <a:t> may be the first reported in the Philippines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Case report: “</a:t>
            </a:r>
            <a:r>
              <a:rPr lang="en-US" sz="1200" i="1" dirty="0" smtClean="0"/>
              <a:t>A case of systemic lupus </a:t>
            </a:r>
            <a:r>
              <a:rPr lang="en-US" sz="1200" i="1" dirty="0" err="1" smtClean="0"/>
              <a:t>erythematosus</a:t>
            </a:r>
            <a:r>
              <a:rPr lang="en-US" sz="1200" i="1" dirty="0" smtClean="0"/>
              <a:t> presenting with protein-losing </a:t>
            </a:r>
            <a:r>
              <a:rPr lang="en-US" sz="1200" i="1" dirty="0" err="1" smtClean="0"/>
              <a:t>enteropathy</a:t>
            </a:r>
            <a:r>
              <a:rPr lang="en-US" sz="1200" dirty="0" smtClean="0"/>
              <a:t>”, </a:t>
            </a:r>
            <a:r>
              <a:rPr lang="en-US" sz="1200" dirty="0" err="1" smtClean="0"/>
              <a:t>Turkcapar</a:t>
            </a:r>
            <a:r>
              <a:rPr lang="en-US" sz="1200" dirty="0" smtClean="0"/>
              <a:t> et al, Turkish Journal of Gastroenterology, 2006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1100" dirty="0" smtClean="0"/>
              <a:t>A few days after the URTI, she developed</a:t>
            </a:r>
            <a:r>
              <a:rPr lang="en-US" sz="1100" baseline="0" dirty="0" smtClean="0"/>
              <a:t> symptoms of: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1100" baseline="0" dirty="0" smtClean="0"/>
              <a:t> </a:t>
            </a:r>
            <a:r>
              <a:rPr lang="en-US" sz="1100" dirty="0" smtClean="0"/>
              <a:t>Increase in abdominal girth, Body weakness, Easy fatigability,</a:t>
            </a:r>
            <a:r>
              <a:rPr lang="en-US" sz="1100" baseline="0" dirty="0" smtClean="0"/>
              <a:t> </a:t>
            </a:r>
            <a:r>
              <a:rPr lang="en-US" sz="1100" dirty="0" smtClean="0"/>
              <a:t>Shortness of breath on exertion,</a:t>
            </a:r>
            <a:r>
              <a:rPr lang="en-US" sz="1100" baseline="0" dirty="0" smtClean="0"/>
              <a:t> </a:t>
            </a:r>
            <a:r>
              <a:rPr lang="en-US" sz="1100" dirty="0" smtClean="0"/>
              <a:t>Appetite loss, early satiety</a:t>
            </a:r>
          </a:p>
          <a:p>
            <a:pPr>
              <a:buClr>
                <a:schemeClr val="accent1"/>
              </a:buClr>
              <a:buFont typeface="Arial"/>
              <a:buNone/>
            </a:pPr>
            <a:r>
              <a:rPr lang="en-US" sz="1100" dirty="0" smtClean="0"/>
              <a:t>She</a:t>
            </a:r>
            <a:r>
              <a:rPr lang="en-US" sz="1100" baseline="0" dirty="0" smtClean="0"/>
              <a:t> was hospitalized in MMC for a week. GI service considered a </a:t>
            </a:r>
            <a:r>
              <a:rPr lang="en-US" sz="1100" baseline="0" dirty="0" err="1" smtClean="0"/>
              <a:t>Malabsorptive</a:t>
            </a:r>
            <a:r>
              <a:rPr lang="en-US" sz="1100" baseline="0" dirty="0" smtClean="0"/>
              <a:t> problem at this point. An abdominal UTZ showed mild </a:t>
            </a:r>
            <a:r>
              <a:rPr lang="en-US" sz="1100" baseline="0" dirty="0" err="1" smtClean="0"/>
              <a:t>ascites</a:t>
            </a:r>
            <a:r>
              <a:rPr lang="en-US" sz="1100" baseline="0" dirty="0" smtClean="0"/>
              <a:t>, normal sized fatty liver, no localizing signs on PFA. Blood chemistry showed:  </a:t>
            </a: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145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She was given </a:t>
            </a:r>
            <a:r>
              <a:rPr lang="en-US" sz="1100" dirty="0" err="1" smtClean="0"/>
              <a:t>Domperidone</a:t>
            </a:r>
            <a:r>
              <a:rPr lang="en-US" sz="1100" dirty="0" smtClean="0"/>
              <a:t>, </a:t>
            </a:r>
            <a:r>
              <a:rPr lang="en-US" sz="1100" dirty="0" err="1" smtClean="0"/>
              <a:t>Esomeprazole</a:t>
            </a:r>
            <a:r>
              <a:rPr lang="en-US" sz="1100" dirty="0" smtClean="0"/>
              <a:t>, </a:t>
            </a:r>
            <a:r>
              <a:rPr lang="en-US" sz="1100" dirty="0" err="1" smtClean="0"/>
              <a:t>Spironolactone</a:t>
            </a:r>
            <a:r>
              <a:rPr lang="en-US" sz="1100" dirty="0" smtClean="0"/>
              <a:t>, Human Albumin, </a:t>
            </a:r>
            <a:r>
              <a:rPr lang="en-US" sz="1100" dirty="0" err="1" smtClean="0"/>
              <a:t>Furosemide</a:t>
            </a:r>
            <a:r>
              <a:rPr lang="en-US" sz="1100" dirty="0" smtClean="0"/>
              <a:t>, </a:t>
            </a:r>
            <a:r>
              <a:rPr lang="en-US" sz="1100" dirty="0" err="1" smtClean="0"/>
              <a:t>Rosuvastatin</a:t>
            </a:r>
            <a:r>
              <a:rPr lang="en-US" sz="1100" dirty="0" smtClean="0"/>
              <a:t> and</a:t>
            </a:r>
            <a:r>
              <a:rPr lang="en-US" sz="1100" baseline="0" dirty="0" smtClean="0"/>
              <a:t> </a:t>
            </a:r>
            <a:r>
              <a:rPr lang="en-US" sz="1100" baseline="0" dirty="0" err="1" smtClean="0"/>
              <a:t>Clexane</a:t>
            </a:r>
            <a:endParaRPr lang="en-US" sz="11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few days later, there was note of decrease in </a:t>
            </a:r>
            <a:r>
              <a:rPr lang="en-US" baseline="0" dirty="0" err="1" smtClean="0"/>
              <a:t>ascites</a:t>
            </a:r>
            <a:r>
              <a:rPr lang="en-US" baseline="0" dirty="0" smtClean="0"/>
              <a:t>. The patient opted to go home and was discharged after 7 days.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outpatient follow-up, an ANA determination was requested revealing a positive result. Hence…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month prior she was</a:t>
            </a:r>
            <a:r>
              <a:rPr lang="en-US" baseline="0" dirty="0" smtClean="0"/>
              <a:t> referred to a Rheumatologist due to a positive ANA with a significant dilution of 1 is to 320 with speckled pattern.</a:t>
            </a:r>
          </a:p>
          <a:p>
            <a:r>
              <a:rPr lang="en-US" baseline="0" dirty="0" smtClean="0"/>
              <a:t>Steroids were started but discontinued</a:t>
            </a:r>
          </a:p>
          <a:p>
            <a:r>
              <a:rPr lang="en-US" baseline="0" dirty="0" smtClean="0"/>
              <a:t>At the same time, she developed blurring of vision. Consult was sought with an </a:t>
            </a:r>
            <a:r>
              <a:rPr lang="en-US" baseline="0" dirty="0" err="1" smtClean="0"/>
              <a:t>Ophtalmologist</a:t>
            </a:r>
            <a:r>
              <a:rPr lang="en-US" baseline="0" dirty="0" smtClean="0"/>
              <a:t> who assessed the patient as having Retinal Edema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D8B5-CBFB-B341-ABFD-044A38B6A4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0" y="4664146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912" tIns="41457" rIns="82912" bIns="414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8"/>
            <a:ext cx="7772400" cy="1199704"/>
          </a:xfrm>
        </p:spPr>
        <p:txBody>
          <a:bodyPr lIns="41457" rIns="41457"/>
          <a:lstStyle>
            <a:lvl1pPr marL="0" marR="58038" indent="0" algn="r">
              <a:buNone/>
              <a:defRPr>
                <a:solidFill>
                  <a:schemeClr val="tx2"/>
                </a:solidFill>
              </a:defRPr>
            </a:lvl1pPr>
            <a:lvl2pPr marL="414561" indent="0" algn="ctr">
              <a:buNone/>
            </a:lvl2pPr>
            <a:lvl3pPr marL="829121" indent="0" algn="ctr">
              <a:buNone/>
            </a:lvl3pPr>
            <a:lvl4pPr marL="1243682" indent="0" algn="ctr">
              <a:buNone/>
            </a:lvl4pPr>
            <a:lvl5pPr marL="1658242" indent="0" algn="ctr">
              <a:buNone/>
            </a:lvl5pPr>
            <a:lvl6pPr marL="2072803" indent="0" algn="ctr">
              <a:buNone/>
            </a:lvl6pPr>
            <a:lvl7pPr marL="2487363" indent="0" algn="ctr">
              <a:buNone/>
            </a:lvl7pPr>
            <a:lvl8pPr marL="2901925" indent="0" algn="ctr">
              <a:buNone/>
            </a:lvl8pPr>
            <a:lvl9pPr marL="331648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2"/>
            <a:ext cx="9147766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481330"/>
            <a:ext cx="8229600" cy="438607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1"/>
            <a:ext cx="1777471" cy="559276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3"/>
            <a:ext cx="4572000" cy="1454888"/>
          </a:xfrm>
        </p:spPr>
        <p:txBody>
          <a:bodyPr lIns="82912" rIns="82912" anchor="t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12" tIns="41457" rIns="82912" bIns="41457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12" tIns="41457" rIns="82912" bIns="41457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5824" anchor="ctr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5824" anchor="ctr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6"/>
            <a:ext cx="404177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2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400"/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3" y="6407944"/>
            <a:ext cx="1920240" cy="365760"/>
          </a:xfrm>
        </p:spPr>
        <p:txBody>
          <a:bodyPr/>
          <a:lstStyle/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3"/>
            <a:ext cx="7162800" cy="648232"/>
          </a:xfrm>
          <a:noFill/>
        </p:spPr>
        <p:txBody>
          <a:bodyPr lIns="82912" tIns="0" rIns="82912" anchor="t"/>
          <a:lstStyle>
            <a:lvl1pPr marL="0" marR="16583" indent="0" algn="r"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1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6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7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9" y="5001994"/>
            <a:ext cx="38020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2" tIns="41457" rIns="82912" bIns="41457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2" tIns="41457" rIns="82912" bIns="41457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4"/>
            <a:ext cx="3402314" cy="1080869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2912" tIns="41457" rIns="82912" bIns="41457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5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12" tIns="41457" rIns="82912" bIns="41457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12" tIns="41457" rIns="82912" bIns="41457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9" y="5001994"/>
            <a:ext cx="38020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2" tIns="41457" rIns="82912" bIns="41457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2" tIns="41457" rIns="82912" bIns="41457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4"/>
            <a:ext cx="3402314" cy="1080869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2912" tIns="41457" rIns="82912" bIns="41457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82912" tIns="41457" rIns="82912" bIns="4145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1" y="1481328"/>
            <a:ext cx="8229600" cy="4525964"/>
          </a:xfrm>
          <a:prstGeom prst="rect">
            <a:avLst/>
          </a:prstGeom>
        </p:spPr>
        <p:txBody>
          <a:bodyPr vert="horz" lIns="82912" tIns="41457" rIns="82912" bIns="414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3" y="6407944"/>
            <a:ext cx="1920240" cy="365760"/>
          </a:xfrm>
          <a:prstGeom prst="rect">
            <a:avLst/>
          </a:prstGeom>
        </p:spPr>
        <p:txBody>
          <a:bodyPr vert="horz" lIns="82912" tIns="41457" rIns="82912" bIns="41457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fld id="{75FAD59E-3660-CE44-9CCB-CD2EBC6A45B0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6" y="6407946"/>
            <a:ext cx="2350681" cy="365125"/>
          </a:xfrm>
          <a:prstGeom prst="rect">
            <a:avLst/>
          </a:prstGeom>
        </p:spPr>
        <p:txBody>
          <a:bodyPr vert="horz" lIns="82912" tIns="41457" rIns="82912" bIns="41457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lIns="82912" tIns="41457" rIns="82912" bIns="41457" anchor="b"/>
          <a:lstStyle>
            <a:lvl1pPr algn="r" eaLnBrk="1" latinLnBrk="0" hangingPunct="1">
              <a:defRPr kumimoji="0" sz="900" b="0">
                <a:solidFill>
                  <a:schemeClr val="tx1"/>
                </a:solidFill>
              </a:defRPr>
            </a:lvl1pPr>
          </a:lstStyle>
          <a:p>
            <a:fld id="{A35A0728-D429-3943-B46C-3937E8178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1648" indent="-232153" algn="l" rtl="0" eaLnBrk="1" latinLnBrk="0" hangingPunct="1">
        <a:spcBef>
          <a:spcPts val="363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63803" indent="-207281" algn="l" rtl="0" eaLnBrk="1" latinLnBrk="0" hangingPunct="1">
        <a:spcBef>
          <a:spcPts val="294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79374" indent="-207281" algn="l" rtl="0" eaLnBrk="1" latinLnBrk="0" hangingPunct="1">
        <a:spcBef>
          <a:spcPts val="318"/>
        </a:spcBef>
        <a:buClr>
          <a:schemeClr val="accent2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402" indent="-207281" algn="l" rtl="0" eaLnBrk="1" latinLnBrk="0" hangingPunct="1">
        <a:spcBef>
          <a:spcPts val="318"/>
        </a:spcBef>
        <a:buClr>
          <a:schemeClr val="accent2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682" indent="-207281" algn="l" rtl="0" eaLnBrk="1" latinLnBrk="0" hangingPunct="1">
        <a:spcBef>
          <a:spcPts val="318"/>
        </a:spcBef>
        <a:buClr>
          <a:schemeClr val="accent2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50962" indent="-207281" algn="l" rtl="0" eaLnBrk="1" latinLnBrk="0" hangingPunct="1">
        <a:spcBef>
          <a:spcPts val="318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658242" indent="-207281" algn="l" rtl="0" eaLnBrk="1" latinLnBrk="0" hangingPunct="1">
        <a:spcBef>
          <a:spcPts val="318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65523" indent="-207281" algn="l" rtl="0" eaLnBrk="1" latinLnBrk="0" hangingPunct="1">
        <a:spcBef>
          <a:spcPts val="318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72803" indent="-207281" algn="l" rtl="0" eaLnBrk="1" latinLnBrk="0" hangingPunct="1">
        <a:spcBef>
          <a:spcPts val="318"/>
        </a:spcBef>
        <a:buClr>
          <a:schemeClr val="accent3"/>
        </a:buClr>
        <a:buFont typeface="Wingdings 2"/>
        <a:buChar char="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45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291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582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28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01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16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.png"/><Relationship Id="rId1" Type="http://schemas.openxmlformats.org/officeDocument/2006/relationships/video" Target="file://localhost/Users/genevievecollado/Desktop/Title%2001.mp4" TargetMode="Externa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.png"/><Relationship Id="rId1" Type="http://schemas.openxmlformats.org/officeDocument/2006/relationships/video" Target="file://localhost/Users/genevievecollado/Desktop/Title%2002.mp4" TargetMode="Externa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640"/>
            <a:ext cx="8305800" cy="2210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Case of Protein-Losing </a:t>
            </a:r>
            <a:r>
              <a:rPr lang="en-US" dirty="0" err="1" smtClean="0"/>
              <a:t>Enteropathy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MEDICAL GRANDROUNDS</a:t>
            </a:r>
          </a:p>
          <a:p>
            <a:r>
              <a:rPr lang="en-US" sz="2200" dirty="0" smtClean="0"/>
              <a:t>Presented by: Genevieve L. </a:t>
            </a:r>
            <a:r>
              <a:rPr lang="en-US" sz="2200" dirty="0" err="1" smtClean="0"/>
              <a:t>Collado</a:t>
            </a:r>
            <a:r>
              <a:rPr lang="en-US" sz="2200" dirty="0" smtClean="0"/>
              <a:t>, MD</a:t>
            </a:r>
          </a:p>
          <a:p>
            <a:pPr algn="ctr"/>
            <a:r>
              <a:rPr lang="en-US" sz="2200" dirty="0" smtClean="0"/>
              <a:t>Moderator: Paolo P. Lorenzo, MD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1" y="1633728"/>
            <a:ext cx="2286000" cy="1109472"/>
          </a:xfrm>
          <a:prstGeom prst="rect">
            <a:avLst/>
          </a:prstGeom>
        </p:spPr>
        <p:txBody>
          <a:bodyPr vert="horz" lIns="82912" tIns="41457" rIns="82912" bIns="41457">
            <a:noAutofit/>
          </a:bodyPr>
          <a:lstStyle/>
          <a:p>
            <a:pPr marL="331648" indent="-232153" algn="ctr" defTabSz="829121">
              <a:spcBef>
                <a:spcPts val="363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solidFill>
                  <a:srgbClr val="39639D"/>
                </a:solidFill>
              </a:rPr>
              <a:t>1 day prior to Admission</a:t>
            </a:r>
            <a:endParaRPr lang="en-US" sz="2400" dirty="0">
              <a:solidFill>
                <a:srgbClr val="3963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721264"/>
            <a:ext cx="5181600" cy="2545936"/>
          </a:xfrm>
          <a:prstGeom prst="rect">
            <a:avLst/>
          </a:prstGeom>
          <a:noFill/>
        </p:spPr>
        <p:txBody>
          <a:bodyPr wrap="square" lIns="82912" tIns="41457" rIns="82912" bIns="41457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200" dirty="0" smtClean="0"/>
              <a:t>On Follow up: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Repeat Albumin low: 2.5g/dl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Worsening of </a:t>
            </a:r>
            <a:r>
              <a:rPr lang="en-US" sz="2200" dirty="0" err="1" smtClean="0"/>
              <a:t>Ascites</a:t>
            </a:r>
            <a:endParaRPr lang="en-US" sz="2200" dirty="0" smtClean="0"/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Dyspnea</a:t>
            </a:r>
            <a:endParaRPr lang="en-US" sz="2200" dirty="0" smtClean="0"/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Grade 4 bipedal edema</a:t>
            </a:r>
          </a:p>
          <a:p>
            <a:pPr>
              <a:buClr>
                <a:schemeClr val="accent1"/>
              </a:buClr>
            </a:pPr>
            <a:endParaRPr lang="en-US" sz="2200" dirty="0" smtClean="0"/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Advised readmission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3200" y="1905000"/>
            <a:ext cx="6858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5188612"/>
          </a:xfrm>
        </p:spPr>
        <p:txBody>
          <a:bodyPr>
            <a:normAutofit/>
          </a:bodyPr>
          <a:lstStyle/>
          <a:p>
            <a:r>
              <a:rPr lang="en-US" dirty="0" smtClean="0"/>
              <a:t>No fever</a:t>
            </a:r>
          </a:p>
          <a:p>
            <a:r>
              <a:rPr lang="en-US" dirty="0" smtClean="0"/>
              <a:t>No weight loss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(+) appetite loss</a:t>
            </a:r>
            <a:r>
              <a:rPr lang="en-US" dirty="0" smtClean="0"/>
              <a:t>	</a:t>
            </a:r>
          </a:p>
          <a:p>
            <a:r>
              <a:rPr lang="en-US" dirty="0" smtClean="0"/>
              <a:t>No cough/cold</a:t>
            </a:r>
          </a:p>
          <a:p>
            <a:r>
              <a:rPr lang="en-US" dirty="0" smtClean="0"/>
              <a:t>No headache</a:t>
            </a:r>
          </a:p>
          <a:p>
            <a:r>
              <a:rPr lang="en-US" dirty="0" smtClean="0"/>
              <a:t>No dizziness</a:t>
            </a:r>
          </a:p>
          <a:p>
            <a:r>
              <a:rPr lang="en-US" dirty="0" smtClean="0"/>
              <a:t>No nausea/vomiting</a:t>
            </a:r>
          </a:p>
          <a:p>
            <a:r>
              <a:rPr lang="en-US" dirty="0" smtClean="0"/>
              <a:t>No chest pain</a:t>
            </a:r>
          </a:p>
          <a:p>
            <a:r>
              <a:rPr lang="en-US" dirty="0" smtClean="0"/>
              <a:t>No palpitations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orthopnea</a:t>
            </a:r>
            <a:endParaRPr lang="en-US" dirty="0" smtClean="0"/>
          </a:p>
          <a:p>
            <a:r>
              <a:rPr lang="en-US" dirty="0" smtClean="0"/>
              <a:t>No PND</a:t>
            </a:r>
          </a:p>
          <a:p>
            <a:r>
              <a:rPr lang="en-US" dirty="0" smtClean="0"/>
              <a:t>No syncope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219201"/>
            <a:ext cx="4041774" cy="54137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(+) </a:t>
            </a:r>
            <a:r>
              <a:rPr lang="en-US" dirty="0" err="1" smtClean="0">
                <a:solidFill>
                  <a:srgbClr val="FF0000"/>
                </a:solidFill>
              </a:rPr>
              <a:t>arthalgia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(+) easy </a:t>
            </a:r>
            <a:r>
              <a:rPr lang="en-US" dirty="0" err="1" smtClean="0">
                <a:solidFill>
                  <a:srgbClr val="FF0000"/>
                </a:solidFill>
              </a:rPr>
              <a:t>bruisibility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No constipation</a:t>
            </a:r>
          </a:p>
          <a:p>
            <a:r>
              <a:rPr lang="en-US" dirty="0" smtClean="0"/>
              <a:t>No diarrhea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dysuria</a:t>
            </a:r>
            <a:r>
              <a:rPr lang="en-US" dirty="0" smtClean="0"/>
              <a:t>/frequency</a:t>
            </a:r>
          </a:p>
          <a:p>
            <a:r>
              <a:rPr lang="en-US" dirty="0" smtClean="0"/>
              <a:t>No urgency/</a:t>
            </a:r>
            <a:r>
              <a:rPr lang="en-US" dirty="0" err="1" smtClean="0"/>
              <a:t>hematuria</a:t>
            </a:r>
            <a:endParaRPr lang="en-US" dirty="0" smtClean="0"/>
          </a:p>
          <a:p>
            <a:r>
              <a:rPr lang="en-US" dirty="0" smtClean="0"/>
              <a:t>No photosensitivity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Raynaud’s</a:t>
            </a:r>
            <a:r>
              <a:rPr lang="en-US" dirty="0" smtClean="0"/>
              <a:t> phenomenon</a:t>
            </a:r>
          </a:p>
          <a:p>
            <a:r>
              <a:rPr lang="en-US" dirty="0" smtClean="0"/>
              <a:t>No mouth sores</a:t>
            </a:r>
          </a:p>
          <a:p>
            <a:r>
              <a:rPr lang="en-US" dirty="0" smtClean="0"/>
              <a:t>No skin rashes</a:t>
            </a:r>
          </a:p>
          <a:p>
            <a:r>
              <a:rPr lang="en-US" dirty="0" smtClean="0"/>
              <a:t>No hair loss</a:t>
            </a:r>
          </a:p>
          <a:p>
            <a:r>
              <a:rPr lang="en-US" dirty="0" smtClean="0"/>
              <a:t>No joint swelling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(+) gr. 4 bipedal edema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Invasive </a:t>
            </a:r>
            <a:r>
              <a:rPr lang="en-US" dirty="0" err="1" smtClean="0"/>
              <a:t>Ductal</a:t>
            </a:r>
            <a:r>
              <a:rPr lang="en-US" dirty="0" smtClean="0"/>
              <a:t> CA, left breast (2002)</a:t>
            </a:r>
          </a:p>
          <a:p>
            <a:pPr lvl="2"/>
            <a:r>
              <a:rPr lang="en-US" dirty="0" smtClean="0"/>
              <a:t>Post Lumpectomy (2002)</a:t>
            </a:r>
          </a:p>
          <a:p>
            <a:pPr lvl="2"/>
            <a:r>
              <a:rPr lang="en-US" dirty="0" smtClean="0"/>
              <a:t>Post 6 cycles of chemotherapy &amp; radiotherapy</a:t>
            </a:r>
          </a:p>
          <a:p>
            <a:r>
              <a:rPr lang="en-US" dirty="0" smtClean="0"/>
              <a:t>Allergy: pineapple, seafood, </a:t>
            </a:r>
            <a:r>
              <a:rPr lang="en-US" dirty="0" err="1" smtClean="0"/>
              <a:t>dustmite</a:t>
            </a:r>
            <a:r>
              <a:rPr lang="en-US" dirty="0" smtClean="0"/>
              <a:t>, pollen</a:t>
            </a:r>
          </a:p>
          <a:p>
            <a:r>
              <a:rPr lang="en-US" dirty="0" smtClean="0"/>
              <a:t>No Diabetes</a:t>
            </a:r>
          </a:p>
          <a:p>
            <a:r>
              <a:rPr lang="en-US" dirty="0" smtClean="0"/>
              <a:t>No Hypertension</a:t>
            </a:r>
          </a:p>
          <a:p>
            <a:r>
              <a:rPr lang="en-US" dirty="0" smtClean="0"/>
              <a:t>No Asthma</a:t>
            </a:r>
          </a:p>
          <a:p>
            <a:r>
              <a:rPr lang="en-US" dirty="0" err="1" smtClean="0"/>
              <a:t>s/p</a:t>
            </a:r>
            <a:r>
              <a:rPr lang="en-US" dirty="0" smtClean="0"/>
              <a:t> Cesarean section 1974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G4P3 (4-0-1-3)</a:t>
            </a:r>
          </a:p>
          <a:p>
            <a:pPr lvl="1"/>
            <a:r>
              <a:rPr lang="en-US" dirty="0" err="1" smtClean="0"/>
              <a:t>s/p</a:t>
            </a:r>
            <a:r>
              <a:rPr lang="en-US" dirty="0" smtClean="0"/>
              <a:t> spontaneous abortion 1970</a:t>
            </a:r>
          </a:p>
          <a:p>
            <a:pPr lvl="1"/>
            <a:r>
              <a:rPr lang="en-US" dirty="0" err="1" smtClean="0"/>
              <a:t>s/p</a:t>
            </a:r>
            <a:r>
              <a:rPr lang="en-US" dirty="0" smtClean="0"/>
              <a:t> Cesarean section 1974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Menarche: 12 years old</a:t>
            </a:r>
          </a:p>
          <a:p>
            <a:pPr lvl="1"/>
            <a:r>
              <a:rPr lang="en-US" dirty="0" smtClean="0"/>
              <a:t>28-30 day intervals</a:t>
            </a:r>
          </a:p>
          <a:p>
            <a:pPr lvl="1"/>
            <a:r>
              <a:rPr lang="en-US" dirty="0" smtClean="0"/>
              <a:t>3-5 days duration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Pap smear (2005): normal</a:t>
            </a:r>
          </a:p>
          <a:p>
            <a:r>
              <a:rPr lang="en-US" dirty="0" smtClean="0"/>
              <a:t>No history of OCP use</a:t>
            </a:r>
          </a:p>
          <a:p>
            <a:r>
              <a:rPr lang="en-US" dirty="0" smtClean="0"/>
              <a:t>Last TVUS (2005): normal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Obstetric-Gynecologic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(+) Diabetes</a:t>
            </a:r>
          </a:p>
          <a:p>
            <a:r>
              <a:rPr lang="en-US" dirty="0" smtClean="0"/>
              <a:t>(+) Heart Disease</a:t>
            </a:r>
          </a:p>
          <a:p>
            <a:r>
              <a:rPr lang="en-US" dirty="0" smtClean="0"/>
              <a:t>(+) Stroke</a:t>
            </a:r>
          </a:p>
          <a:p>
            <a:r>
              <a:rPr lang="en-US" dirty="0" smtClean="0"/>
              <a:t>(+) Cancer: breast, gastric</a:t>
            </a:r>
          </a:p>
          <a:p>
            <a:r>
              <a:rPr lang="en-US" dirty="0" smtClean="0"/>
              <a:t>No history of Autoimmune disease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Non-smoker</a:t>
            </a:r>
          </a:p>
          <a:p>
            <a:r>
              <a:rPr lang="en-US" dirty="0" smtClean="0"/>
              <a:t>Occasional Alcoholic Beverage Drinker</a:t>
            </a:r>
          </a:p>
          <a:p>
            <a:r>
              <a:rPr lang="en-US" dirty="0" smtClean="0"/>
              <a:t>No history of Illicit Drug Use</a:t>
            </a:r>
          </a:p>
          <a:p>
            <a:r>
              <a:rPr lang="en-US" dirty="0" smtClean="0"/>
              <a:t>No recent travel history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Personal/Social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19201"/>
            <a:ext cx="8229600" cy="49956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BP 130/90    	CR 74bpm, regular		</a:t>
            </a:r>
          </a:p>
          <a:p>
            <a:r>
              <a:rPr lang="en-US" sz="2200" dirty="0" smtClean="0"/>
              <a:t>RR 20cpm		Temp: 36.7C	</a:t>
            </a:r>
          </a:p>
          <a:p>
            <a:r>
              <a:rPr lang="en-US" sz="2200" dirty="0" smtClean="0"/>
              <a:t>Ht: 5’2”		Wt: 66.4kg	  BMI: 27 kg/m2</a:t>
            </a:r>
          </a:p>
          <a:p>
            <a:r>
              <a:rPr lang="en-US" sz="2200" dirty="0" smtClean="0"/>
              <a:t>Pain scale: 0/10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200" dirty="0" smtClean="0">
                <a:solidFill>
                  <a:srgbClr val="39639D"/>
                </a:solidFill>
              </a:rPr>
              <a:t>Appearance</a:t>
            </a:r>
            <a:r>
              <a:rPr lang="en-US" sz="2200" dirty="0" smtClean="0"/>
              <a:t>: conscious, coherent, not in </a:t>
            </a:r>
            <a:r>
              <a:rPr lang="en-US" sz="2200" dirty="0" err="1" smtClean="0"/>
              <a:t>cardiorespiratory</a:t>
            </a:r>
            <a:r>
              <a:rPr lang="en-US" sz="2200" dirty="0" smtClean="0"/>
              <a:t> distress, ambulatory, oriented to 3 spheres</a:t>
            </a:r>
          </a:p>
          <a:p>
            <a:pPr>
              <a:buNone/>
            </a:pPr>
            <a:r>
              <a:rPr lang="en-US" sz="2200" dirty="0" smtClean="0">
                <a:solidFill>
                  <a:srgbClr val="39639D"/>
                </a:solidFill>
              </a:rPr>
              <a:t>Skin</a:t>
            </a:r>
            <a:r>
              <a:rPr lang="en-US" sz="2200" dirty="0" smtClean="0"/>
              <a:t>: moist skin, no rash over face or body</a:t>
            </a:r>
          </a:p>
          <a:p>
            <a:pPr>
              <a:buNone/>
            </a:pPr>
            <a:r>
              <a:rPr lang="en-US" sz="2200" dirty="0" smtClean="0">
                <a:solidFill>
                  <a:srgbClr val="39639D"/>
                </a:solidFill>
              </a:rPr>
              <a:t>Head</a:t>
            </a:r>
            <a:r>
              <a:rPr lang="en-US" sz="2200" dirty="0" smtClean="0"/>
              <a:t>: </a:t>
            </a:r>
            <a:r>
              <a:rPr lang="en-US" sz="2200" dirty="0" smtClean="0">
                <a:solidFill>
                  <a:schemeClr val="accent2"/>
                </a:solidFill>
              </a:rPr>
              <a:t>(+) facial edema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DA1F28"/>
                </a:solidFill>
              </a:rPr>
              <a:t>(+) </a:t>
            </a:r>
            <a:r>
              <a:rPr lang="en-US" sz="2200" dirty="0" err="1" smtClean="0">
                <a:solidFill>
                  <a:srgbClr val="DA1F28"/>
                </a:solidFill>
              </a:rPr>
              <a:t>periorbital</a:t>
            </a:r>
            <a:r>
              <a:rPr lang="en-US" sz="2200" dirty="0" smtClean="0">
                <a:solidFill>
                  <a:srgbClr val="DA1F28"/>
                </a:solidFill>
              </a:rPr>
              <a:t> edema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DA1F28"/>
                </a:solidFill>
              </a:rPr>
              <a:t>(+) </a:t>
            </a:r>
            <a:r>
              <a:rPr lang="en-US" sz="2200" dirty="0" err="1" smtClean="0">
                <a:solidFill>
                  <a:srgbClr val="DA1F28"/>
                </a:solidFill>
              </a:rPr>
              <a:t>conjuctival</a:t>
            </a:r>
            <a:r>
              <a:rPr lang="en-US" sz="2200" dirty="0" smtClean="0">
                <a:solidFill>
                  <a:srgbClr val="DA1F28"/>
                </a:solidFill>
              </a:rPr>
              <a:t> edema</a:t>
            </a:r>
            <a:r>
              <a:rPr lang="en-US" sz="2200" dirty="0" smtClean="0"/>
              <a:t>, pink </a:t>
            </a:r>
            <a:r>
              <a:rPr lang="en-US" sz="2200" dirty="0" err="1" smtClean="0"/>
              <a:t>palpebral</a:t>
            </a:r>
            <a:r>
              <a:rPr lang="en-US" sz="2200" dirty="0" smtClean="0"/>
              <a:t> </a:t>
            </a:r>
            <a:r>
              <a:rPr lang="en-US" sz="2200" dirty="0" err="1" smtClean="0"/>
              <a:t>conjuctivae</a:t>
            </a:r>
            <a:r>
              <a:rPr lang="en-US" sz="2200" dirty="0" smtClean="0"/>
              <a:t>, </a:t>
            </a:r>
            <a:r>
              <a:rPr lang="en-US" sz="2200" dirty="0" err="1" smtClean="0"/>
              <a:t>anicteric</a:t>
            </a:r>
            <a:r>
              <a:rPr lang="en-US" sz="2200" dirty="0" smtClean="0"/>
              <a:t> sclera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143000"/>
          </a:xfrm>
        </p:spPr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9639D"/>
                </a:solidFill>
              </a:rPr>
              <a:t>Ears/Throat</a:t>
            </a:r>
            <a:r>
              <a:rPr lang="en-US" dirty="0" smtClean="0"/>
              <a:t>: No </a:t>
            </a:r>
            <a:r>
              <a:rPr lang="en-US" dirty="0" err="1" smtClean="0"/>
              <a:t>nasoaural</a:t>
            </a:r>
            <a:r>
              <a:rPr lang="en-US" dirty="0" smtClean="0"/>
              <a:t> discharge, no cervical </a:t>
            </a:r>
            <a:r>
              <a:rPr lang="en-US" dirty="0" err="1" smtClean="0"/>
              <a:t>lymphadenopathy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39639D"/>
                </a:solidFill>
              </a:rPr>
              <a:t>Neck</a:t>
            </a:r>
            <a:r>
              <a:rPr lang="en-US" dirty="0" smtClean="0"/>
              <a:t>: supple neck, no palpable neck masses, thyroid not enlarged, no carotid bruit, neck veins not distended, JVP 9 cm H20</a:t>
            </a:r>
          </a:p>
          <a:p>
            <a:pPr>
              <a:buNone/>
            </a:pPr>
            <a:r>
              <a:rPr lang="en-US" dirty="0" smtClean="0">
                <a:solidFill>
                  <a:srgbClr val="39639D"/>
                </a:solidFill>
              </a:rPr>
              <a:t>Chest</a:t>
            </a:r>
            <a:r>
              <a:rPr lang="en-US" dirty="0" smtClean="0"/>
              <a:t>: symmetrical chest expansion, </a:t>
            </a:r>
            <a:r>
              <a:rPr lang="en-US" dirty="0" smtClean="0">
                <a:solidFill>
                  <a:srgbClr val="FF0000"/>
                </a:solidFill>
              </a:rPr>
              <a:t>decreased breath sounds over both lower lung fields</a:t>
            </a:r>
            <a:r>
              <a:rPr lang="en-US" dirty="0" smtClean="0"/>
              <a:t>, no retractions, no wheezes, no </a:t>
            </a:r>
            <a:r>
              <a:rPr lang="en-US" dirty="0" err="1" smtClean="0"/>
              <a:t>rhonchi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39639D"/>
                </a:solidFill>
              </a:rPr>
              <a:t>Heart</a:t>
            </a:r>
            <a:r>
              <a:rPr lang="en-US" dirty="0" smtClean="0"/>
              <a:t>: quiet </a:t>
            </a:r>
            <a:r>
              <a:rPr lang="en-US" dirty="0" err="1" smtClean="0"/>
              <a:t>precordium</a:t>
            </a:r>
            <a:r>
              <a:rPr lang="en-US" dirty="0" smtClean="0"/>
              <a:t>, apex beat 5</a:t>
            </a:r>
            <a:r>
              <a:rPr lang="en-US" baseline="30000" dirty="0" smtClean="0"/>
              <a:t>th</a:t>
            </a:r>
            <a:r>
              <a:rPr lang="en-US" dirty="0" smtClean="0"/>
              <a:t> LICS, MCL, regular rate and rhythm, no murmurs, (-) S3, (-) S4, heart sounds not muffled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39639D"/>
                </a:solidFill>
              </a:rPr>
              <a:t>Abdomen</a:t>
            </a:r>
            <a:r>
              <a:rPr lang="en-US" dirty="0" smtClean="0"/>
              <a:t>: globular, </a:t>
            </a:r>
            <a:r>
              <a:rPr lang="en-US" dirty="0" smtClean="0">
                <a:solidFill>
                  <a:srgbClr val="FF0000"/>
                </a:solidFill>
              </a:rPr>
              <a:t>(+) </a:t>
            </a:r>
            <a:r>
              <a:rPr lang="en-US" dirty="0" err="1" smtClean="0">
                <a:solidFill>
                  <a:srgbClr val="FF0000"/>
                </a:solidFill>
              </a:rPr>
              <a:t>ascites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sz="2600" dirty="0" smtClean="0">
                <a:solidFill>
                  <a:srgbClr val="FF0000"/>
                </a:solidFill>
              </a:rPr>
              <a:t> abdominal girth 120cm, (+) shifting dullness, (+) flank edema</a:t>
            </a:r>
            <a:r>
              <a:rPr lang="en-US" sz="2600" dirty="0" smtClean="0"/>
              <a:t>, no caput </a:t>
            </a:r>
            <a:r>
              <a:rPr lang="en-US" sz="2600" dirty="0" err="1" smtClean="0"/>
              <a:t>medusae</a:t>
            </a:r>
            <a:r>
              <a:rPr lang="en-US" sz="2600" dirty="0" smtClean="0"/>
              <a:t>, no abdominal </a:t>
            </a:r>
            <a:r>
              <a:rPr lang="en-US" sz="2600" dirty="0" err="1" smtClean="0"/>
              <a:t>striae</a:t>
            </a:r>
            <a:r>
              <a:rPr lang="en-US" sz="2600" dirty="0" smtClean="0"/>
              <a:t>, </a:t>
            </a:r>
            <a:r>
              <a:rPr lang="en-US" sz="2600" dirty="0" err="1" smtClean="0"/>
              <a:t>normoactive</a:t>
            </a:r>
            <a:r>
              <a:rPr lang="en-US" sz="2600" dirty="0" smtClean="0"/>
              <a:t> bowel sounds, soft, </a:t>
            </a:r>
            <a:r>
              <a:rPr lang="en-US" sz="2600" dirty="0" err="1" smtClean="0"/>
              <a:t>nontender</a:t>
            </a:r>
            <a:r>
              <a:rPr lang="en-US" sz="2600" dirty="0" smtClean="0"/>
              <a:t>, no </a:t>
            </a:r>
            <a:r>
              <a:rPr lang="en-US" sz="2600" dirty="0" err="1" smtClean="0"/>
              <a:t>organomegaly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>
                <a:solidFill>
                  <a:srgbClr val="39639D"/>
                </a:solidFill>
              </a:rPr>
              <a:t>Extremities</a:t>
            </a:r>
            <a:r>
              <a:rPr lang="en-US" sz="2600" dirty="0" smtClean="0"/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(+) grade 4 bipedal edema</a:t>
            </a:r>
            <a:r>
              <a:rPr lang="en-US" sz="2600" dirty="0" smtClean="0"/>
              <a:t>, no cyanosis, full and equal pulses, no nail changes, no tender or swollen joints</a:t>
            </a:r>
          </a:p>
          <a:p>
            <a:pPr>
              <a:buNone/>
            </a:pPr>
            <a:r>
              <a:rPr lang="en-US" sz="2600" dirty="0" smtClean="0">
                <a:solidFill>
                  <a:srgbClr val="39639D"/>
                </a:solidFill>
              </a:rPr>
              <a:t>Neurologic exam</a:t>
            </a:r>
            <a:r>
              <a:rPr lang="en-US" sz="2600" dirty="0" smtClean="0"/>
              <a:t>: essentially normal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4038600" cy="5105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600" dirty="0" smtClean="0"/>
              <a:t>62/F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Known Breast CA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(-) HPN, DM, Asthma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Recurrent facial swelling, bipedal edema</a:t>
            </a:r>
          </a:p>
          <a:p>
            <a:pPr>
              <a:buFont typeface="Wingdings" charset="2"/>
              <a:buChar char="ü"/>
            </a:pPr>
            <a:r>
              <a:rPr lang="en-US" sz="2600" dirty="0" err="1" smtClean="0"/>
              <a:t>Exertional</a:t>
            </a:r>
            <a:r>
              <a:rPr lang="en-US" sz="2600" dirty="0" smtClean="0"/>
              <a:t> </a:t>
            </a:r>
            <a:r>
              <a:rPr lang="en-US" sz="2600" dirty="0" err="1" smtClean="0"/>
              <a:t>dyspnea</a:t>
            </a:r>
            <a:r>
              <a:rPr lang="en-US" sz="2600" dirty="0" smtClean="0"/>
              <a:t>, body weakness, easy fatigability, appetite loss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76200"/>
            <a:ext cx="8229600" cy="1143000"/>
          </a:xfrm>
        </p:spPr>
        <p:txBody>
          <a:bodyPr/>
          <a:lstStyle/>
          <a:p>
            <a:r>
              <a:rPr lang="en-US" dirty="0" smtClean="0"/>
              <a:t>Salient Features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705364"/>
            <a:ext cx="4267200" cy="4823482"/>
          </a:xfrm>
          <a:prstGeom prst="rect">
            <a:avLst/>
          </a:prstGeom>
          <a:noFill/>
        </p:spPr>
        <p:txBody>
          <a:bodyPr wrap="square" lIns="82912" tIns="41457" rIns="82912" bIns="41457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200" dirty="0" smtClean="0"/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US" sz="2200" dirty="0" smtClean="0"/>
              <a:t> Facial, </a:t>
            </a:r>
            <a:r>
              <a:rPr lang="en-US" sz="2200" dirty="0" err="1" smtClean="0"/>
              <a:t>conjunctival</a:t>
            </a:r>
            <a:r>
              <a:rPr lang="en-US" sz="2200" dirty="0" smtClean="0"/>
              <a:t>, 	</a:t>
            </a:r>
            <a:r>
              <a:rPr lang="en-US" sz="2200" dirty="0" err="1" smtClean="0"/>
              <a:t>periorbital</a:t>
            </a:r>
            <a:r>
              <a:rPr lang="en-US" sz="2200" dirty="0" smtClean="0"/>
              <a:t> edema</a:t>
            </a:r>
          </a:p>
          <a:p>
            <a:pPr>
              <a:buClr>
                <a:schemeClr val="accent1"/>
              </a:buClr>
            </a:pPr>
            <a:r>
              <a:rPr lang="en-US" sz="2200" dirty="0" smtClean="0"/>
              <a:t>    decreased breath   </a:t>
            </a:r>
          </a:p>
          <a:p>
            <a:pPr>
              <a:buClr>
                <a:schemeClr val="accent1"/>
              </a:buClr>
            </a:pPr>
            <a:r>
              <a:rPr lang="en-US" sz="2200" dirty="0" smtClean="0"/>
              <a:t>    sounds, bilateral</a:t>
            </a:r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Ascites</a:t>
            </a:r>
            <a:r>
              <a:rPr lang="en-US" sz="2200" dirty="0" smtClean="0">
                <a:solidFill>
                  <a:srgbClr val="000000"/>
                </a:solidFill>
              </a:rPr>
              <a:t>, abdominal girth  </a:t>
            </a:r>
          </a:p>
          <a:p>
            <a:pPr>
              <a:buClr>
                <a:schemeClr val="accent1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   120cm, shifting dullness, </a:t>
            </a:r>
          </a:p>
          <a:p>
            <a:pPr>
              <a:buClr>
                <a:schemeClr val="accent1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   flank edema</a:t>
            </a:r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US" sz="2200" dirty="0" smtClean="0">
                <a:solidFill>
                  <a:srgbClr val="000000"/>
                </a:solidFill>
              </a:rPr>
              <a:t>(+) grade 4 bipedal </a:t>
            </a:r>
          </a:p>
          <a:p>
            <a:pPr>
              <a:buClr>
                <a:schemeClr val="accent1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   edema  </a:t>
            </a:r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/>
              <a:t>(+) ANA 1:320 dilution, 	Speckled pattern</a:t>
            </a:r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/>
              <a:t>Albumin low: 2.3- 2.5g/dl</a:t>
            </a:r>
            <a:endParaRPr lang="en-US" sz="2200" dirty="0" smtClean="0">
              <a:solidFill>
                <a:srgbClr val="000000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875" indent="-466380">
              <a:buAutoNum type="arabicPeriod"/>
            </a:pPr>
            <a:r>
              <a:rPr lang="en-US" dirty="0" smtClean="0"/>
              <a:t>To discuss the diagnostic approach to </a:t>
            </a:r>
            <a:r>
              <a:rPr lang="en-US" dirty="0" err="1" smtClean="0"/>
              <a:t>hypoalbuminemia</a:t>
            </a:r>
            <a:r>
              <a:rPr lang="en-US" dirty="0" smtClean="0"/>
              <a:t> with </a:t>
            </a:r>
            <a:r>
              <a:rPr lang="en-US" dirty="0" err="1" smtClean="0"/>
              <a:t>anasarca</a:t>
            </a:r>
            <a:r>
              <a:rPr lang="en-US" dirty="0" smtClean="0"/>
              <a:t>.</a:t>
            </a:r>
          </a:p>
          <a:p>
            <a:pPr marL="565875" indent="-466380">
              <a:buAutoNum type="arabicPeriod"/>
            </a:pPr>
            <a:endParaRPr lang="en-US" dirty="0" smtClean="0"/>
          </a:p>
          <a:p>
            <a:pPr marL="565875" indent="-466380">
              <a:buAutoNum type="arabicPeriod"/>
            </a:pPr>
            <a:r>
              <a:rPr lang="en-US" dirty="0" smtClean="0"/>
              <a:t>To present an unusual case of </a:t>
            </a:r>
            <a:r>
              <a:rPr lang="en-US" dirty="0" err="1" smtClean="0"/>
              <a:t>hypoalbuminemia</a:t>
            </a:r>
            <a:r>
              <a:rPr lang="en-US" dirty="0" smtClean="0"/>
              <a:t> secondary to Protein-Losing </a:t>
            </a:r>
            <a:r>
              <a:rPr lang="en-US" dirty="0" err="1" smtClean="0"/>
              <a:t>Enteropathy</a:t>
            </a:r>
            <a:r>
              <a:rPr lang="en-US" dirty="0" smtClean="0"/>
              <a:t> in Systemic Lupus </a:t>
            </a:r>
            <a:r>
              <a:rPr lang="en-US" dirty="0" err="1" smtClean="0"/>
              <a:t>Erythematosus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/>
              <a:t>Ascites</a:t>
            </a:r>
            <a:r>
              <a:rPr lang="en-US" sz="2200" dirty="0" smtClean="0"/>
              <a:t> probably secondary to </a:t>
            </a:r>
            <a:r>
              <a:rPr lang="en-US" sz="2200" dirty="0" err="1" smtClean="0"/>
              <a:t>Hypoalbuminemia</a:t>
            </a:r>
            <a:endParaRPr lang="en-US" sz="2200" dirty="0" smtClean="0"/>
          </a:p>
          <a:p>
            <a:r>
              <a:rPr lang="en-US" sz="2200" dirty="0" err="1" smtClean="0"/>
              <a:t>Hypoalbuminemia</a:t>
            </a:r>
            <a:r>
              <a:rPr lang="en-US" sz="2200" dirty="0" smtClean="0"/>
              <a:t>, etiology to be determined</a:t>
            </a:r>
          </a:p>
          <a:p>
            <a:r>
              <a:rPr lang="en-US" sz="2200" dirty="0" smtClean="0"/>
              <a:t>Invasive </a:t>
            </a:r>
            <a:r>
              <a:rPr lang="en-US" sz="2200" dirty="0" err="1" smtClean="0"/>
              <a:t>Ductal</a:t>
            </a:r>
            <a:r>
              <a:rPr lang="en-US" sz="2200" dirty="0" smtClean="0"/>
              <a:t> Carcinoma</a:t>
            </a:r>
          </a:p>
          <a:p>
            <a:pPr lvl="1"/>
            <a:r>
              <a:rPr lang="en-US" sz="2200" dirty="0" err="1" smtClean="0"/>
              <a:t>s/p</a:t>
            </a:r>
            <a:r>
              <a:rPr lang="en-US" sz="2200" dirty="0" smtClean="0"/>
              <a:t> lumpectomy (2002)</a:t>
            </a:r>
          </a:p>
          <a:p>
            <a:pPr lvl="1"/>
            <a:r>
              <a:rPr lang="en-US" sz="2200" dirty="0" err="1" smtClean="0"/>
              <a:t>s/p</a:t>
            </a:r>
            <a:r>
              <a:rPr lang="en-US" sz="2200" dirty="0" smtClean="0"/>
              <a:t> 6 cycles of chemotherapy &amp; radiotherapy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Intial</a:t>
            </a:r>
            <a:r>
              <a:rPr lang="en-US" dirty="0" smtClean="0"/>
              <a:t> Clinical Impression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332037"/>
            <a:ext cx="8229600" cy="4525964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Ascites</a:t>
            </a:r>
            <a:r>
              <a:rPr lang="en-US" sz="2200" dirty="0" smtClean="0"/>
              <a:t>, </a:t>
            </a:r>
            <a:r>
              <a:rPr lang="en-US" sz="2200" dirty="0" err="1" smtClean="0"/>
              <a:t>anasarca</a:t>
            </a:r>
            <a:r>
              <a:rPr lang="en-US" sz="2200" dirty="0" smtClean="0"/>
              <a:t>: To consider </a:t>
            </a:r>
            <a:r>
              <a:rPr lang="en-US" sz="2200" dirty="0" err="1" smtClean="0"/>
              <a:t>Malabsorption</a:t>
            </a:r>
            <a:endParaRPr lang="en-US" sz="2200" dirty="0" smtClean="0"/>
          </a:p>
          <a:p>
            <a:r>
              <a:rPr lang="en-US" sz="2200" dirty="0" smtClean="0"/>
              <a:t>Albumin 2.0 </a:t>
            </a:r>
            <a:r>
              <a:rPr lang="en-US" sz="2200" dirty="0" err="1" smtClean="0"/>
              <a:t>g</a:t>
            </a:r>
            <a:r>
              <a:rPr lang="en-US" sz="2200" dirty="0" smtClean="0"/>
              <a:t>/dl (normal 3.5-5.2 </a:t>
            </a:r>
            <a:r>
              <a:rPr lang="en-US" sz="2200" dirty="0" err="1" smtClean="0"/>
              <a:t>g/dL</a:t>
            </a:r>
            <a:r>
              <a:rPr lang="en-US" sz="2200" dirty="0" smtClean="0"/>
              <a:t>)</a:t>
            </a:r>
          </a:p>
          <a:p>
            <a:pPr lvl="1"/>
            <a:r>
              <a:rPr lang="en-US" sz="1800" dirty="0" smtClean="0"/>
              <a:t>Previous admission- Albumin: 2.3g/dl</a:t>
            </a:r>
          </a:p>
          <a:p>
            <a:pPr lvl="1"/>
            <a:r>
              <a:rPr lang="en-US" sz="1800" dirty="0" smtClean="0"/>
              <a:t>Refractory to Human albumin</a:t>
            </a:r>
          </a:p>
          <a:p>
            <a:pPr lvl="1"/>
            <a:r>
              <a:rPr lang="en-US" sz="1800" dirty="0" smtClean="0"/>
              <a:t>Repeat Albumin (outpatient): 2.5g/dl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2200" dirty="0" smtClean="0"/>
              <a:t>EGD and colonoscopy: boggy, edematous stomach with easily detachable </a:t>
            </a:r>
            <a:r>
              <a:rPr lang="en-US" sz="2200" dirty="0" err="1" smtClean="0"/>
              <a:t>villi</a:t>
            </a:r>
            <a:endParaRPr lang="en-US" sz="2200" dirty="0" smtClean="0"/>
          </a:p>
          <a:p>
            <a:pPr lvl="1"/>
            <a:r>
              <a:rPr lang="en-US" sz="1800" dirty="0" smtClean="0"/>
              <a:t>Diagnosis: </a:t>
            </a:r>
            <a:r>
              <a:rPr lang="en-US" sz="1800" dirty="0" err="1" smtClean="0"/>
              <a:t>Duodenitis</a:t>
            </a:r>
            <a:r>
              <a:rPr lang="en-US" sz="1800" dirty="0" smtClean="0"/>
              <a:t>, Diffuse colitis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Problem #1: HYPOALBUMINEMIA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1" y="1371600"/>
          <a:ext cx="8594636" cy="9604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3800"/>
                <a:gridCol w="1051154"/>
                <a:gridCol w="918526"/>
                <a:gridCol w="918526"/>
                <a:gridCol w="918526"/>
                <a:gridCol w="918526"/>
                <a:gridCol w="918526"/>
                <a:gridCol w="918526"/>
                <a:gridCol w="918526"/>
              </a:tblGrid>
              <a:tr h="4007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Adm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5597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Albumin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01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1" y="1219201"/>
            <a:ext cx="8229600" cy="563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ESOPHAGOGASTRODUODENOSCOPY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096000"/>
            <a:ext cx="3352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5943600"/>
            <a:ext cx="2209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Colonoscopy</a:t>
            </a:r>
            <a:endParaRPr lang="en-US" dirty="0"/>
          </a:p>
        </p:txBody>
      </p:sp>
      <p:pic>
        <p:nvPicPr>
          <p:cNvPr id="6" name="Title 02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1" y="1143000"/>
            <a:ext cx="8000999" cy="5554820"/>
          </a:xfrm>
        </p:spPr>
      </p:pic>
      <p:sp>
        <p:nvSpPr>
          <p:cNvPr id="4" name="Rectangle 3"/>
          <p:cNvSpPr/>
          <p:nvPr/>
        </p:nvSpPr>
        <p:spPr>
          <a:xfrm>
            <a:off x="4495800" y="5943600"/>
            <a:ext cx="3352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791200"/>
            <a:ext cx="2286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Esophageal mucosa: unremarkable </a:t>
            </a:r>
            <a:r>
              <a:rPr lang="en-US" dirty="0" err="1" smtClean="0"/>
              <a:t>eptihelium</a:t>
            </a:r>
            <a:endParaRPr lang="en-US" dirty="0" smtClean="0"/>
          </a:p>
          <a:p>
            <a:r>
              <a:rPr lang="en-US" dirty="0" smtClean="0"/>
              <a:t>Gastric mucosa: chronic gastritis</a:t>
            </a:r>
          </a:p>
          <a:p>
            <a:r>
              <a:rPr lang="en-US" dirty="0" smtClean="0"/>
              <a:t>Duodenal mucosa: chronic </a:t>
            </a:r>
            <a:r>
              <a:rPr lang="en-US" dirty="0" err="1" smtClean="0"/>
              <a:t>duodenitis</a:t>
            </a:r>
            <a:endParaRPr lang="en-US" dirty="0" smtClean="0"/>
          </a:p>
          <a:p>
            <a:r>
              <a:rPr lang="en-US" dirty="0" smtClean="0"/>
              <a:t>Ascending colon mucosa: chronic colitis</a:t>
            </a:r>
          </a:p>
          <a:p>
            <a:r>
              <a:rPr lang="en-US" dirty="0" smtClean="0"/>
              <a:t>Descending colon mucosa: chronic colitis</a:t>
            </a:r>
          </a:p>
          <a:p>
            <a:r>
              <a:rPr lang="en-US" dirty="0" err="1" smtClean="0"/>
              <a:t>Ileal</a:t>
            </a:r>
            <a:r>
              <a:rPr lang="en-US" dirty="0" smtClean="0"/>
              <a:t> mucosa: chronic ileitis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 of GI specimen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1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Problem #1: HYPOALBUMINEMIA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0668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Ultrasound guided pigtail drainage: </a:t>
            </a:r>
            <a:r>
              <a:rPr lang="en-US" sz="2400" dirty="0" err="1" smtClean="0"/>
              <a:t>Ascitic</a:t>
            </a:r>
            <a:r>
              <a:rPr lang="en-US" sz="2400" dirty="0" smtClean="0"/>
              <a:t> fluid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Drained 1L of </a:t>
            </a:r>
            <a:r>
              <a:rPr lang="en-US" sz="2400" dirty="0" err="1" smtClean="0"/>
              <a:t>transudative</a:t>
            </a:r>
            <a:r>
              <a:rPr lang="en-US" sz="2400" dirty="0" smtClean="0"/>
              <a:t> fluid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Ascitic</a:t>
            </a:r>
            <a:r>
              <a:rPr lang="en-US" sz="2400" dirty="0" smtClean="0"/>
              <a:t> fluid sent for </a:t>
            </a:r>
            <a:r>
              <a:rPr lang="en-US" sz="2400" dirty="0" err="1" smtClean="0">
                <a:solidFill>
                  <a:srgbClr val="0000FF"/>
                </a:solidFill>
              </a:rPr>
              <a:t>Immunohistochemistry</a:t>
            </a:r>
            <a:r>
              <a:rPr lang="en-US" sz="2400" dirty="0" smtClean="0">
                <a:solidFill>
                  <a:srgbClr val="0000FF"/>
                </a:solidFill>
              </a:rPr>
              <a:t> studies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437360" cy="555607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5867400" y="41910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52728"/>
            <a:ext cx="8229600" cy="49956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NEPHROLOGY follow-up: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>
                <a:solidFill>
                  <a:srgbClr val="0000FF"/>
                </a:solidFill>
              </a:rPr>
              <a:t>Nephrotic</a:t>
            </a:r>
            <a:r>
              <a:rPr lang="en-US" sz="2200" dirty="0" smtClean="0">
                <a:solidFill>
                  <a:srgbClr val="0000FF"/>
                </a:solidFill>
              </a:rPr>
              <a:t> Syndrome </a:t>
            </a:r>
            <a:r>
              <a:rPr lang="en-US" sz="2200" dirty="0" err="1" smtClean="0">
                <a:solidFill>
                  <a:srgbClr val="0000FF"/>
                </a:solidFill>
              </a:rPr>
              <a:t>vs</a:t>
            </a:r>
            <a:r>
              <a:rPr lang="en-US" sz="2200" dirty="0" smtClean="0">
                <a:solidFill>
                  <a:srgbClr val="0000FF"/>
                </a:solidFill>
              </a:rPr>
              <a:t> Lupus Nephritis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	</a:t>
            </a:r>
            <a:r>
              <a:rPr lang="en-US" sz="2200" dirty="0" err="1" smtClean="0">
                <a:solidFill>
                  <a:srgbClr val="0000FF"/>
                </a:solidFill>
              </a:rPr>
              <a:t>Hyponatremia</a:t>
            </a:r>
            <a:r>
              <a:rPr lang="en-US" sz="2200" dirty="0" smtClean="0">
                <a:solidFill>
                  <a:srgbClr val="0000FF"/>
                </a:solidFill>
              </a:rPr>
              <a:t> secondary to Water Excess and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decreased Intravascular volume (3</a:t>
            </a:r>
            <a:r>
              <a:rPr lang="en-US" sz="2400" baseline="30000" dirty="0" smtClean="0">
                <a:solidFill>
                  <a:srgbClr val="0000FF"/>
                </a:solidFill>
                <a:sym typeface="Wingdings"/>
              </a:rPr>
              <a:t>rd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spacing of fluids)</a:t>
            </a:r>
            <a:endParaRPr lang="en-US" sz="22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dirty="0" smtClean="0"/>
              <a:t>	 - unremarkable 24hour urine protein (288mg/24hr)</a:t>
            </a:r>
          </a:p>
          <a:p>
            <a:pPr>
              <a:buNone/>
            </a:pPr>
            <a:r>
              <a:rPr lang="en-US" sz="2200" dirty="0" smtClean="0"/>
              <a:t>	 -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Abdominal CT scan</a:t>
            </a:r>
            <a:r>
              <a:rPr lang="en-US" sz="2200" dirty="0" smtClean="0"/>
              <a:t>: moderate bilateral pleural effusion with </a:t>
            </a:r>
            <a:r>
              <a:rPr lang="en-US" sz="2200" dirty="0" err="1" smtClean="0"/>
              <a:t>ascites</a:t>
            </a:r>
            <a:r>
              <a:rPr lang="en-US" sz="2200" dirty="0" smtClean="0"/>
              <a:t>, </a:t>
            </a:r>
            <a:r>
              <a:rPr lang="en-US" sz="2200" dirty="0" err="1" smtClean="0"/>
              <a:t>anasarca</a:t>
            </a:r>
            <a:r>
              <a:rPr lang="en-US" sz="2200" dirty="0" smtClean="0"/>
              <a:t>, renal cortical cyst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hospital day: worsening of </a:t>
            </a:r>
            <a:r>
              <a:rPr lang="en-US" sz="2200" dirty="0" err="1" smtClean="0"/>
              <a:t>anasarca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			         2.4kg weight gain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Problem #1: HYPOALBUMINEMIA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MAR9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1221" r="-71221"/>
          <a:stretch>
            <a:fillRect/>
          </a:stretch>
        </p:blipFill>
        <p:spPr>
          <a:xfrm>
            <a:off x="457200" y="37183"/>
            <a:ext cx="11734800" cy="6820817"/>
          </a:xfrm>
        </p:spPr>
      </p:pic>
      <p:sp>
        <p:nvSpPr>
          <p:cNvPr id="9" name="TextBox 8"/>
          <p:cNvSpPr txBox="1"/>
          <p:nvPr/>
        </p:nvSpPr>
        <p:spPr>
          <a:xfrm>
            <a:off x="304800" y="537627"/>
            <a:ext cx="35052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PULMONOLOGY referral: shortness of breath, decreased breath sounds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Chest </a:t>
            </a:r>
            <a:r>
              <a:rPr lang="en-US" sz="2400" dirty="0" err="1" smtClean="0"/>
              <a:t>Xray</a:t>
            </a:r>
            <a:r>
              <a:rPr lang="en-US" sz="2400" dirty="0" smtClean="0"/>
              <a:t>: bilateral pleural effusion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Chest Ultrasound: 	840ml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Ultrasound-guided pleural pigtail drainage: </a:t>
            </a:r>
            <a:r>
              <a:rPr lang="en-US" sz="2400" dirty="0" err="1" smtClean="0"/>
              <a:t>Transudate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562599"/>
          </a:xfrm>
        </p:spPr>
        <p:txBody>
          <a:bodyPr>
            <a:normAutofit/>
          </a:bodyPr>
          <a:lstStyle/>
          <a:p>
            <a:r>
              <a:rPr lang="en-US" dirty="0" smtClean="0"/>
              <a:t>CARDIOLOGY referral</a:t>
            </a:r>
          </a:p>
          <a:p>
            <a:pPr lvl="1"/>
            <a:r>
              <a:rPr lang="en-US" dirty="0" smtClean="0"/>
              <a:t>normal 2d echo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Hydrocortisone started</a:t>
            </a:r>
          </a:p>
          <a:p>
            <a:pPr marL="331648" lvl="1" indent="-232153">
              <a:spcBef>
                <a:spcPts val="363"/>
              </a:spcBef>
              <a:buSzPct val="68000"/>
            </a:pPr>
            <a:r>
              <a:rPr lang="en-US" dirty="0" smtClean="0"/>
              <a:t>Elevated ESR</a:t>
            </a:r>
          </a:p>
          <a:p>
            <a:endParaRPr lang="en-US" dirty="0" smtClean="0"/>
          </a:p>
          <a:p>
            <a:r>
              <a:rPr lang="en-US" dirty="0" smtClean="0"/>
              <a:t>ALLERGOLOGY/IMMUNOLOGY referral</a:t>
            </a:r>
          </a:p>
          <a:p>
            <a:pPr lvl="1"/>
            <a:r>
              <a:rPr lang="en-US" dirty="0" smtClean="0"/>
              <a:t>To consider C1 Esterase Inhibitor Deficiency </a:t>
            </a:r>
          </a:p>
          <a:p>
            <a:pPr lvl="1">
              <a:buNone/>
            </a:pPr>
            <a:r>
              <a:rPr lang="en-US" dirty="0" smtClean="0"/>
              <a:t>	(</a:t>
            </a:r>
            <a:r>
              <a:rPr lang="en-US" dirty="0" err="1" smtClean="0"/>
              <a:t>angioedema</a:t>
            </a:r>
            <a:r>
              <a:rPr lang="en-US" dirty="0" smtClean="0"/>
              <a:t>, GI edema)</a:t>
            </a:r>
          </a:p>
          <a:p>
            <a:pPr lvl="1"/>
            <a:r>
              <a:rPr lang="en-US" dirty="0" err="1" smtClean="0"/>
              <a:t>Danazol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Work-up for possible causes of albumin loss done: </a:t>
            </a:r>
          </a:p>
          <a:p>
            <a:pPr>
              <a:buNone/>
            </a:pPr>
            <a:r>
              <a:rPr lang="en-US" dirty="0" smtClean="0"/>
              <a:t>		Protein-Losing </a:t>
            </a:r>
            <a:r>
              <a:rPr lang="en-US" dirty="0" err="1" smtClean="0"/>
              <a:t>Enteropathy</a:t>
            </a:r>
            <a:r>
              <a:rPr lang="en-US" dirty="0" smtClean="0"/>
              <a:t> entertained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Problem #1: HYPOALBUMINEMIA</a:t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19201"/>
            <a:ext cx="8229600" cy="4995672"/>
          </a:xfrm>
        </p:spPr>
        <p:txBody>
          <a:bodyPr>
            <a:normAutofit/>
          </a:bodyPr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hospital day: RHEUMATOLOGY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To consider Autoimmune disease</a:t>
            </a:r>
          </a:p>
          <a:p>
            <a:pPr lvl="1"/>
            <a:r>
              <a:rPr lang="en-US" dirty="0" smtClean="0"/>
              <a:t>ANA (+) 1:320 dilution speckled pattern</a:t>
            </a:r>
          </a:p>
          <a:p>
            <a:endParaRPr lang="en-US" dirty="0" smtClean="0"/>
          </a:p>
          <a:p>
            <a:r>
              <a:rPr lang="en-US" dirty="0" smtClean="0"/>
              <a:t>IV IG infusion</a:t>
            </a:r>
          </a:p>
          <a:p>
            <a:pPr lvl="1"/>
            <a:r>
              <a:rPr lang="en-US" dirty="0" smtClean="0"/>
              <a:t>No complications noted</a:t>
            </a:r>
          </a:p>
          <a:p>
            <a:pPr lvl="1"/>
            <a:r>
              <a:rPr lang="en-US" dirty="0" smtClean="0"/>
              <a:t>Follow-up Chest </a:t>
            </a:r>
            <a:r>
              <a:rPr lang="en-US" dirty="0" err="1" smtClean="0"/>
              <a:t>xray</a:t>
            </a:r>
            <a:r>
              <a:rPr lang="en-US" dirty="0" smtClean="0"/>
              <a:t>: clearing of pleural effusion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Problem #1: HYPOALBUMINEMIA</a:t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M.S.</a:t>
            </a:r>
          </a:p>
          <a:p>
            <a:r>
              <a:rPr lang="en-US" dirty="0" smtClean="0"/>
              <a:t>62 </a:t>
            </a:r>
            <a:r>
              <a:rPr lang="en-US" dirty="0" err="1" smtClean="0"/>
              <a:t>y.o</a:t>
            </a:r>
            <a:r>
              <a:rPr lang="en-US" dirty="0" smtClean="0"/>
              <a:t>., Female</a:t>
            </a:r>
          </a:p>
          <a:p>
            <a:r>
              <a:rPr lang="en-US" dirty="0" smtClean="0"/>
              <a:t>Married</a:t>
            </a:r>
          </a:p>
          <a:p>
            <a:r>
              <a:rPr lang="en-US" dirty="0" smtClean="0"/>
              <a:t>Diagnosed with Invasive </a:t>
            </a:r>
            <a:r>
              <a:rPr lang="en-US" dirty="0" err="1" smtClean="0"/>
              <a:t>Ductal</a:t>
            </a:r>
            <a:r>
              <a:rPr lang="en-US" dirty="0" smtClean="0"/>
              <a:t> CA (2002)</a:t>
            </a:r>
          </a:p>
          <a:p>
            <a:endParaRPr lang="en-US" dirty="0" smtClean="0"/>
          </a:p>
          <a:p>
            <a:r>
              <a:rPr lang="en-US" dirty="0" smtClean="0"/>
              <a:t>Chief Complaint: </a:t>
            </a:r>
          </a:p>
          <a:p>
            <a:pPr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0000FF"/>
                </a:solidFill>
              </a:rPr>
              <a:t>Increased Abdominal Girth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Data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R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Picture 5" descr="MAR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133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Mar. 9, 2010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8600"/>
            <a:ext cx="167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A1F28"/>
                </a:solidFill>
              </a:rPr>
              <a:t>Apr. 17, 2010</a:t>
            </a:r>
            <a:endParaRPr lang="en-US" dirty="0">
              <a:solidFill>
                <a:srgbClr val="DA1F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143000"/>
            <a:ext cx="8229600" cy="4864292"/>
          </a:xfrm>
        </p:spPr>
        <p:txBody>
          <a:bodyPr/>
          <a:lstStyle/>
          <a:p>
            <a:r>
              <a:rPr lang="en-US" dirty="0" smtClean="0"/>
              <a:t>20th hospital day: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Protein-Losing </a:t>
            </a:r>
            <a:r>
              <a:rPr lang="en-US" dirty="0" err="1" smtClean="0">
                <a:solidFill>
                  <a:srgbClr val="0000FF"/>
                </a:solidFill>
              </a:rPr>
              <a:t>Enteropathy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as an initial manifestation of SLE considered</a:t>
            </a:r>
          </a:p>
          <a:p>
            <a:pPr lvl="2"/>
            <a:r>
              <a:rPr lang="en-US" dirty="0" smtClean="0"/>
              <a:t>(+) ANA 1:320 speckled pattern</a:t>
            </a:r>
          </a:p>
          <a:p>
            <a:pPr lvl="2"/>
            <a:r>
              <a:rPr lang="en-US" dirty="0" err="1" smtClean="0"/>
              <a:t>Hypoalbuminemia</a:t>
            </a:r>
            <a:r>
              <a:rPr lang="en-US" dirty="0" smtClean="0"/>
              <a:t>, </a:t>
            </a:r>
            <a:r>
              <a:rPr lang="en-US" dirty="0" err="1" smtClean="0"/>
              <a:t>Anasarca</a:t>
            </a:r>
            <a:endParaRPr lang="en-US" dirty="0" smtClean="0"/>
          </a:p>
          <a:p>
            <a:pPr lvl="2"/>
            <a:r>
              <a:rPr lang="en-US" dirty="0" smtClean="0"/>
              <a:t>All possible etiologies ruled out</a:t>
            </a:r>
          </a:p>
          <a:p>
            <a:pPr lvl="2"/>
            <a:r>
              <a:rPr lang="en-US" dirty="0" smtClean="0"/>
              <a:t>50 established case reports</a:t>
            </a:r>
          </a:p>
          <a:p>
            <a:pPr lvl="1"/>
            <a:r>
              <a:rPr lang="en-US" dirty="0" smtClean="0"/>
              <a:t>Started on </a:t>
            </a:r>
            <a:r>
              <a:rPr lang="en-US" dirty="0" err="1" smtClean="0"/>
              <a:t>Cyclophosphamide</a:t>
            </a:r>
            <a:r>
              <a:rPr lang="en-US" dirty="0" smtClean="0"/>
              <a:t> + </a:t>
            </a:r>
            <a:r>
              <a:rPr lang="en-US" dirty="0" err="1" smtClean="0"/>
              <a:t>Azathioprine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hospital day: marked decrease in </a:t>
            </a:r>
            <a:r>
              <a:rPr lang="en-US" dirty="0" err="1" smtClean="0"/>
              <a:t>anasarca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Problem #1: HYPOALBUMINEMIA</a:t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completion of work-up:</a:t>
            </a:r>
          </a:p>
          <a:p>
            <a:pPr lvl="1"/>
            <a:r>
              <a:rPr lang="en-US" sz="2400" dirty="0" smtClean="0"/>
              <a:t>Referral: OB-GYNECOLOGY</a:t>
            </a:r>
          </a:p>
          <a:p>
            <a:pPr lvl="2"/>
            <a:r>
              <a:rPr lang="en-US" sz="2400" dirty="0" err="1" smtClean="0"/>
              <a:t>Transvaginal</a:t>
            </a:r>
            <a:r>
              <a:rPr lang="en-US" sz="2400" dirty="0" smtClean="0"/>
              <a:t> Ultrasound: normal</a:t>
            </a:r>
          </a:p>
          <a:p>
            <a:pPr lvl="2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Referral: ONCOLOGY</a:t>
            </a:r>
          </a:p>
          <a:p>
            <a:pPr lvl="2"/>
            <a:r>
              <a:rPr lang="en-US" sz="2400" dirty="0" smtClean="0"/>
              <a:t>Elevated CA-125 levels: 763 (normal&lt;30)</a:t>
            </a:r>
          </a:p>
          <a:p>
            <a:pPr lvl="2"/>
            <a:r>
              <a:rPr lang="en-US" sz="2400" dirty="0" smtClean="0"/>
              <a:t>Other tumor markers: negative</a:t>
            </a:r>
          </a:p>
          <a:p>
            <a:pPr lvl="2"/>
            <a:r>
              <a:rPr lang="en-US" sz="2400" dirty="0" smtClean="0"/>
              <a:t>PET scan recommended: unremarkable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#2: Recurrent/New Malignancy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hospital day:</a:t>
            </a:r>
          </a:p>
          <a:p>
            <a:pPr lvl="1"/>
            <a:r>
              <a:rPr lang="en-US" sz="2400" dirty="0" smtClean="0"/>
              <a:t>2 weeks after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dose </a:t>
            </a:r>
            <a:r>
              <a:rPr lang="en-US" sz="2400" dirty="0" err="1" smtClean="0"/>
              <a:t>Cyclophosphamide</a:t>
            </a:r>
            <a:endParaRPr lang="en-US" sz="2400" dirty="0" smtClean="0"/>
          </a:p>
          <a:p>
            <a:pPr lvl="1"/>
            <a:r>
              <a:rPr lang="en-US" sz="2400" dirty="0" smtClean="0"/>
              <a:t>Marked decrease in </a:t>
            </a:r>
            <a:r>
              <a:rPr lang="en-US" sz="2400" dirty="0" err="1" smtClean="0"/>
              <a:t>anasarca</a:t>
            </a:r>
            <a:r>
              <a:rPr lang="en-US" sz="2400" dirty="0" smtClean="0"/>
              <a:t> and </a:t>
            </a:r>
            <a:r>
              <a:rPr lang="en-US" sz="2400" dirty="0" err="1" smtClean="0"/>
              <a:t>ascites</a:t>
            </a:r>
            <a:endParaRPr lang="en-US" sz="2400" dirty="0" smtClean="0"/>
          </a:p>
          <a:p>
            <a:pPr lvl="1"/>
            <a:r>
              <a:rPr lang="en-US" sz="2400" dirty="0" smtClean="0"/>
              <a:t>Discharged improved and stable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Outpatient basis: </a:t>
            </a:r>
          </a:p>
          <a:p>
            <a:pPr lvl="1">
              <a:buNone/>
            </a:pPr>
            <a:r>
              <a:rPr lang="en-US" sz="2400" dirty="0" smtClean="0"/>
              <a:t>	Subsequent doses of </a:t>
            </a:r>
            <a:r>
              <a:rPr lang="en-US" sz="2400" dirty="0" err="1" smtClean="0"/>
              <a:t>Cyclophosphamide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 the Wards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Serum-</a:t>
            </a:r>
            <a:r>
              <a:rPr lang="en-US" b="1" dirty="0" err="1" smtClean="0"/>
              <a:t>Ascites</a:t>
            </a:r>
            <a:r>
              <a:rPr lang="en-US" b="1" dirty="0" smtClean="0"/>
              <a:t> Albumin Gradient (SAAG)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000" dirty="0" smtClean="0"/>
              <a:t>SAAG = (serum albumin) – (albumin in </a:t>
            </a:r>
            <a:r>
              <a:rPr lang="en-US" sz="2000" dirty="0" err="1" smtClean="0"/>
              <a:t>ascitic</a:t>
            </a:r>
            <a:r>
              <a:rPr lang="en-US" sz="2000" dirty="0" smtClean="0"/>
              <a:t> fluid)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High Gradient </a:t>
            </a:r>
            <a:r>
              <a:rPr lang="en-US" dirty="0" smtClean="0"/>
              <a:t>(&gt; 1.1 </a:t>
            </a:r>
            <a:r>
              <a:rPr lang="en-US" dirty="0" err="1" smtClean="0"/>
              <a:t>g/dL</a:t>
            </a:r>
            <a:r>
              <a:rPr lang="en-US" dirty="0" smtClean="0"/>
              <a:t>): </a:t>
            </a:r>
            <a:r>
              <a:rPr lang="en-US" dirty="0" smtClean="0">
                <a:solidFill>
                  <a:srgbClr val="000000"/>
                </a:solidFill>
              </a:rPr>
              <a:t>portal hypertension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- Increased hydrostatic pressure within blood vessels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- Causes: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	High protein &gt;2.5g/dL: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Cardiac failure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		Low protein &lt; 2.5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g/dL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: Liver cirrhosis, 				Budd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Chiari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syndrome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ASCITES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Gradient </a:t>
            </a:r>
            <a:r>
              <a:rPr lang="en-US" dirty="0" smtClean="0"/>
              <a:t>(&lt; 1.1 </a:t>
            </a:r>
            <a:r>
              <a:rPr lang="en-US" dirty="0" err="1" smtClean="0"/>
              <a:t>g/dL</a:t>
            </a:r>
            <a:r>
              <a:rPr lang="en-US" dirty="0" smtClean="0"/>
              <a:t>): </a:t>
            </a:r>
            <a:r>
              <a:rPr lang="en-US" u="sng" dirty="0" smtClean="0"/>
              <a:t>not</a:t>
            </a:r>
            <a:r>
              <a:rPr lang="en-US" dirty="0" smtClean="0"/>
              <a:t> associated with increased </a:t>
            </a:r>
            <a:r>
              <a:rPr lang="en-US" dirty="0" smtClean="0">
                <a:solidFill>
                  <a:srgbClr val="000000"/>
                </a:solidFill>
              </a:rPr>
              <a:t>portal hypertension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- Causes: </a:t>
            </a:r>
            <a:r>
              <a:rPr lang="en-US" dirty="0" err="1" smtClean="0">
                <a:solidFill>
                  <a:srgbClr val="000000"/>
                </a:solidFill>
              </a:rPr>
              <a:t>Nephrotic</a:t>
            </a:r>
            <a:r>
              <a:rPr lang="en-US" dirty="0" smtClean="0">
                <a:solidFill>
                  <a:srgbClr val="000000"/>
                </a:solidFill>
              </a:rPr>
              <a:t> syndrome, Cancer, Malnutrition, GI loss of protein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The patient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Serum albumin – </a:t>
            </a:r>
            <a:r>
              <a:rPr lang="en-US" dirty="0" err="1" smtClean="0">
                <a:solidFill>
                  <a:srgbClr val="000000"/>
                </a:solidFill>
              </a:rPr>
              <a:t>Ascitic</a:t>
            </a:r>
            <a:r>
              <a:rPr lang="en-US" dirty="0" smtClean="0">
                <a:solidFill>
                  <a:srgbClr val="000000"/>
                </a:solidFill>
              </a:rPr>
              <a:t> fluid albumin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 1.9 </a:t>
            </a:r>
            <a:r>
              <a:rPr lang="en-US" dirty="0" err="1" smtClean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/dl - 0.9g/dl = </a:t>
            </a:r>
            <a:r>
              <a:rPr lang="en-US" dirty="0" smtClean="0">
                <a:solidFill>
                  <a:srgbClr val="DA1F28"/>
                </a:solidFill>
              </a:rPr>
              <a:t>1.0 </a:t>
            </a:r>
            <a:r>
              <a:rPr lang="en-US" dirty="0" err="1" smtClean="0">
                <a:solidFill>
                  <a:srgbClr val="DA1F28"/>
                </a:solidFill>
              </a:rPr>
              <a:t>g</a:t>
            </a:r>
            <a:r>
              <a:rPr lang="en-US" dirty="0" smtClean="0">
                <a:solidFill>
                  <a:srgbClr val="DA1F28"/>
                </a:solidFill>
              </a:rPr>
              <a:t>/dl </a:t>
            </a:r>
            <a:r>
              <a:rPr lang="en-US" dirty="0" err="1" smtClean="0">
                <a:solidFill>
                  <a:srgbClr val="DA1F28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DA1F28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DA1F28"/>
                </a:solidFill>
              </a:rPr>
              <a:t>LOW GRADIENT</a:t>
            </a:r>
            <a:endParaRPr lang="en-US" dirty="0">
              <a:solidFill>
                <a:srgbClr val="DA1F2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ASCITES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Hypoalbuminemia</a:t>
            </a:r>
            <a:r>
              <a:rPr lang="en-US" dirty="0" smtClean="0"/>
              <a:t> (SAAG &lt;1.1 </a:t>
            </a:r>
            <a:r>
              <a:rPr lang="en-US" dirty="0" err="1" smtClean="0"/>
              <a:t>g/dL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Protein-losing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pPr lvl="1"/>
            <a:r>
              <a:rPr lang="en-US" dirty="0" smtClean="0"/>
              <a:t>Severe malnutrition with </a:t>
            </a:r>
            <a:r>
              <a:rPr lang="en-US" dirty="0" err="1" smtClean="0"/>
              <a:t>anasarca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2595" dirty="0" smtClean="0">
                <a:solidFill>
                  <a:schemeClr val="accent1"/>
                </a:solidFill>
              </a:rPr>
              <a:t>Mechanism</a:t>
            </a:r>
            <a:r>
              <a:rPr lang="en-US" sz="2595" dirty="0" smtClean="0"/>
              <a:t>:</a:t>
            </a:r>
          </a:p>
          <a:p>
            <a:r>
              <a:rPr lang="en-US" dirty="0" smtClean="0"/>
              <a:t>Decreased Protein Synthesis</a:t>
            </a:r>
          </a:p>
          <a:p>
            <a:r>
              <a:rPr lang="en-US" dirty="0" smtClean="0"/>
              <a:t>Deficient Protein Intake (Malnutrition)</a:t>
            </a:r>
          </a:p>
          <a:p>
            <a:r>
              <a:rPr lang="en-US" dirty="0" smtClean="0"/>
              <a:t>Excessive protein loss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595" dirty="0" smtClean="0">
                <a:solidFill>
                  <a:srgbClr val="2DA2BF"/>
                </a:solidFill>
              </a:rPr>
              <a:t>Clinical Manifestations of</a:t>
            </a:r>
            <a:r>
              <a:rPr lang="en-US" sz="2595" dirty="0" smtClean="0"/>
              <a:t>:</a:t>
            </a:r>
          </a:p>
          <a:p>
            <a:r>
              <a:rPr lang="en-US" dirty="0" smtClean="0"/>
              <a:t>ASCITES</a:t>
            </a:r>
          </a:p>
          <a:p>
            <a:r>
              <a:rPr lang="en-US" dirty="0" smtClean="0"/>
              <a:t>PLEURAL EFFUSION</a:t>
            </a:r>
          </a:p>
          <a:p>
            <a:r>
              <a:rPr lang="en-US" dirty="0" smtClean="0"/>
              <a:t>ANASARCA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HYPOALBUMINEMIA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Renal cause: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GI cause: Protein-Losing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r>
              <a:rPr lang="en-US" dirty="0" smtClean="0"/>
              <a:t>Severe Malnutrition</a:t>
            </a:r>
          </a:p>
          <a:p>
            <a:endParaRPr lang="en-US" dirty="0" smtClean="0"/>
          </a:p>
          <a:p>
            <a:r>
              <a:rPr lang="en-US" dirty="0" smtClean="0"/>
              <a:t>Rule out: Cardiac cause</a:t>
            </a:r>
          </a:p>
          <a:p>
            <a:pPr lvl="1"/>
            <a:r>
              <a:rPr lang="en-US" dirty="0" smtClean="0"/>
              <a:t>Low gradient SAAG</a:t>
            </a:r>
          </a:p>
          <a:p>
            <a:pPr lvl="1"/>
            <a:r>
              <a:rPr lang="en-US" dirty="0" smtClean="0"/>
              <a:t>Normal cardiac work-up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481328"/>
          <a:ext cx="8229600" cy="45259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Approach to </a:t>
            </a:r>
            <a:r>
              <a:rPr lang="en-US" dirty="0" err="1" smtClean="0"/>
              <a:t>Hypoalbuminemia</a:t>
            </a:r>
            <a:r>
              <a:rPr lang="en-US" dirty="0" smtClean="0"/>
              <a:t> and </a:t>
            </a:r>
            <a:r>
              <a:rPr lang="en-US" dirty="0" err="1" smtClean="0"/>
              <a:t>Anasarca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481328"/>
          <a:ext cx="8229600" cy="45259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</a:t>
            </a:r>
            <a:r>
              <a:rPr lang="en-US" dirty="0" err="1" smtClean="0"/>
              <a:t>Hypoalbuminemia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81330"/>
            <a:ext cx="2819400" cy="72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3 months prior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(January)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481330"/>
            <a:ext cx="5867400" cy="3530821"/>
          </a:xfrm>
          <a:prstGeom prst="rect">
            <a:avLst/>
          </a:prstGeom>
          <a:noFill/>
        </p:spPr>
        <p:txBody>
          <a:bodyPr wrap="square" lIns="82912" tIns="41457" rIns="82912" bIns="41457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200" dirty="0" smtClean="0"/>
              <a:t>Self-medicated with </a:t>
            </a:r>
            <a:r>
              <a:rPr lang="en-US" sz="2200" dirty="0" err="1" smtClean="0"/>
              <a:t>Orlistat</a:t>
            </a:r>
            <a:r>
              <a:rPr lang="en-US" sz="2200" dirty="0" smtClean="0"/>
              <a:t> (</a:t>
            </a:r>
            <a:r>
              <a:rPr lang="en-US" sz="2200" dirty="0" err="1" smtClean="0"/>
              <a:t>Alli</a:t>
            </a:r>
            <a:r>
              <a:rPr lang="en-US" sz="2200" dirty="0" smtClean="0"/>
              <a:t>) 	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1 week later: facial swelling</a:t>
            </a:r>
          </a:p>
          <a:p>
            <a:r>
              <a:rPr lang="en-US" sz="2200" dirty="0" smtClean="0"/>
              <a:t>			 	    bipedal edema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Consult:</a:t>
            </a:r>
          </a:p>
          <a:p>
            <a:pPr>
              <a:buClr>
                <a:schemeClr val="accent1"/>
              </a:buClr>
            </a:pPr>
            <a:r>
              <a:rPr lang="en-US" sz="2200" dirty="0" smtClean="0"/>
              <a:t>  Chest CT, Bone Scan, 2D echo: Normal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Diagnosis: Hypersensitivity Reaction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Orlistat</a:t>
            </a:r>
            <a:r>
              <a:rPr lang="en-US" sz="2200" dirty="0" smtClean="0"/>
              <a:t> discontinued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Facial swelling persisted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1752601"/>
            <a:ext cx="6858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481328"/>
          <a:ext cx="8229600" cy="45259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</a:t>
            </a:r>
            <a:r>
              <a:rPr lang="en-US" dirty="0" err="1" smtClean="0"/>
              <a:t>Hypoalbuminemia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481328"/>
          <a:ext cx="8229600" cy="45259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</a:t>
            </a:r>
            <a:r>
              <a:rPr lang="en-US" dirty="0" err="1" smtClean="0"/>
              <a:t>Hypoalbuminemia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481328"/>
          <a:ext cx="8229600" cy="45259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</a:t>
            </a:r>
            <a:r>
              <a:rPr lang="en-US" dirty="0" err="1" smtClean="0"/>
              <a:t>Hypoalbuminemia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417639"/>
          <a:ext cx="8229600" cy="5059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Approach to </a:t>
            </a:r>
            <a:r>
              <a:rPr lang="en-US" dirty="0" err="1" smtClean="0"/>
              <a:t>Hypoalbuminemia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481328"/>
          <a:ext cx="8229600" cy="45259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</a:t>
            </a:r>
            <a:r>
              <a:rPr lang="en-US" dirty="0" err="1" smtClean="0"/>
              <a:t>Hypoalbuminemia</a:t>
            </a:r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1828800" y="1752600"/>
            <a:ext cx="1828800" cy="17526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12" tIns="41457" rIns="82912" bIns="41457"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562600" y="1752600"/>
            <a:ext cx="1828800" cy="17526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12" tIns="41457" rIns="82912" bIns="41457"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1828800" y="4254691"/>
            <a:ext cx="1828800" cy="17526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12" tIns="41457" rIns="82912" bIns="414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027236"/>
            <a:ext cx="8229600" cy="452596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/>
            <a:r>
              <a:rPr lang="en-US" dirty="0" smtClean="0"/>
              <a:t>Excessive loss of serum protein in GI tract: </a:t>
            </a:r>
          </a:p>
          <a:p>
            <a:pPr algn="ctr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</a:rPr>
              <a:t></a:t>
            </a:r>
            <a:endParaRPr lang="en-US" dirty="0" smtClean="0"/>
          </a:p>
          <a:p>
            <a:pPr algn="ctr">
              <a:buNone/>
            </a:pPr>
            <a:r>
              <a:rPr lang="en-US" sz="2600" b="1" dirty="0" smtClean="0">
                <a:solidFill>
                  <a:srgbClr val="000090"/>
                </a:solidFill>
              </a:rPr>
              <a:t>PROTEIN-LOSING ENTEROPATHY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GI LOSS: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Hypoalbuminemia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Hypoalbuminemia</a:t>
            </a:r>
            <a:r>
              <a:rPr lang="en-US" dirty="0" smtClean="0"/>
              <a:t> and generalized edema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 mechanisms:</a:t>
            </a:r>
          </a:p>
          <a:p>
            <a:pPr lvl="1"/>
            <a:r>
              <a:rPr lang="en-US" dirty="0" smtClean="0"/>
              <a:t>1. </a:t>
            </a:r>
            <a:r>
              <a:rPr lang="en-US" sz="2200" dirty="0" smtClean="0">
                <a:solidFill>
                  <a:srgbClr val="0000FF"/>
                </a:solidFill>
              </a:rPr>
              <a:t>Mucosal disease with ulceration</a:t>
            </a:r>
          </a:p>
          <a:p>
            <a:pPr lvl="2"/>
            <a:r>
              <a:rPr lang="en-US" dirty="0" smtClean="0"/>
              <a:t>A) Chronic gastric ulcer</a:t>
            </a:r>
          </a:p>
          <a:p>
            <a:pPr lvl="2"/>
            <a:r>
              <a:rPr lang="en-US" dirty="0" smtClean="0"/>
              <a:t>B) Gastric carcinoma</a:t>
            </a:r>
          </a:p>
          <a:p>
            <a:pPr lvl="2"/>
            <a:r>
              <a:rPr lang="en-US" dirty="0" smtClean="0"/>
              <a:t>C) Lymphoma</a:t>
            </a:r>
          </a:p>
          <a:p>
            <a:pPr lvl="2"/>
            <a:r>
              <a:rPr lang="en-US" dirty="0" smtClean="0"/>
              <a:t>D) Inflammatory Bowel Disease</a:t>
            </a:r>
          </a:p>
          <a:p>
            <a:pPr lvl="2"/>
            <a:r>
              <a:rPr lang="en-US" dirty="0" smtClean="0"/>
              <a:t>D) Idiopathic Ulcerative </a:t>
            </a:r>
            <a:r>
              <a:rPr lang="en-US" dirty="0" err="1" smtClean="0"/>
              <a:t>Jejunoileitis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Protein-Losing </a:t>
            </a:r>
            <a:r>
              <a:rPr lang="en-US" dirty="0" err="1" smtClean="0"/>
              <a:t>Enteropathy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2. </a:t>
            </a:r>
            <a:r>
              <a:rPr lang="en-US" sz="2600" dirty="0" smtClean="0">
                <a:solidFill>
                  <a:srgbClr val="0000FF"/>
                </a:solidFill>
              </a:rPr>
              <a:t>Lymphatic Obstruction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A) Primary intestinal </a:t>
            </a:r>
            <a:r>
              <a:rPr lang="en-US" dirty="0" err="1" smtClean="0"/>
              <a:t>lymphangiectasia</a:t>
            </a:r>
            <a:endParaRPr lang="en-US" dirty="0" smtClean="0"/>
          </a:p>
          <a:p>
            <a:pPr lvl="2"/>
            <a:r>
              <a:rPr lang="en-US" dirty="0" smtClean="0"/>
              <a:t>B) Secondary obstruction due to heart disease, infection, neoplasm, retroperitoneal fibrosis, or </a:t>
            </a:r>
            <a:r>
              <a:rPr lang="en-US" dirty="0" err="1" smtClean="0"/>
              <a:t>sarcoidosis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 </a:t>
            </a:r>
            <a:r>
              <a:rPr lang="en-US" sz="2600" dirty="0" smtClean="0">
                <a:solidFill>
                  <a:srgbClr val="0000FF"/>
                </a:solidFill>
              </a:rPr>
              <a:t>Alterations in mucous capillary permeability</a:t>
            </a:r>
          </a:p>
          <a:p>
            <a:pPr lvl="2"/>
            <a:r>
              <a:rPr lang="en-US" dirty="0" smtClean="0"/>
              <a:t>A) </a:t>
            </a:r>
            <a:r>
              <a:rPr lang="en-US" dirty="0" err="1" smtClean="0"/>
              <a:t>Menetrier’s</a:t>
            </a:r>
            <a:r>
              <a:rPr lang="en-US" dirty="0" smtClean="0"/>
              <a:t> Disease</a:t>
            </a:r>
          </a:p>
          <a:p>
            <a:pPr lvl="2"/>
            <a:r>
              <a:rPr lang="en-US" dirty="0" smtClean="0"/>
              <a:t>B) </a:t>
            </a:r>
            <a:r>
              <a:rPr lang="en-US" dirty="0" err="1" smtClean="0"/>
              <a:t>Zollinger</a:t>
            </a:r>
            <a:r>
              <a:rPr lang="en-US" dirty="0" smtClean="0"/>
              <a:t>-Ellison syndrome</a:t>
            </a:r>
          </a:p>
          <a:p>
            <a:pPr lvl="2"/>
            <a:r>
              <a:rPr lang="en-US" dirty="0" smtClean="0"/>
              <a:t>C) Acute viral or </a:t>
            </a:r>
            <a:r>
              <a:rPr lang="en-US" dirty="0" err="1" smtClean="0"/>
              <a:t>eosinophilic</a:t>
            </a:r>
            <a:r>
              <a:rPr lang="en-US" dirty="0" smtClean="0"/>
              <a:t> gastroenteritis</a:t>
            </a:r>
          </a:p>
          <a:p>
            <a:pPr lvl="2"/>
            <a:r>
              <a:rPr lang="en-US" dirty="0" smtClean="0"/>
              <a:t>D) Celiac </a:t>
            </a:r>
            <a:r>
              <a:rPr lang="en-US" dirty="0" err="1" smtClean="0"/>
              <a:t>Sprue</a:t>
            </a:r>
            <a:endParaRPr lang="en-US" dirty="0" smtClean="0"/>
          </a:p>
          <a:p>
            <a:pPr lvl="2"/>
            <a:r>
              <a:rPr lang="en-US" dirty="0" smtClean="0"/>
              <a:t>E) Allergic protein losing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pPr lvl="2"/>
            <a:r>
              <a:rPr lang="en-US" dirty="0" smtClean="0"/>
              <a:t>F) </a:t>
            </a:r>
            <a:r>
              <a:rPr lang="en-US" dirty="0" err="1" smtClean="0"/>
              <a:t>Giardiasis</a:t>
            </a:r>
            <a:r>
              <a:rPr lang="en-US" dirty="0" smtClean="0"/>
              <a:t> or hookworm infection</a:t>
            </a:r>
          </a:p>
          <a:p>
            <a:pPr lvl="2"/>
            <a:r>
              <a:rPr lang="en-US" dirty="0" smtClean="0"/>
              <a:t>G)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lvl="2"/>
            <a:r>
              <a:rPr lang="en-US" dirty="0" smtClean="0"/>
              <a:t>H) </a:t>
            </a:r>
            <a:r>
              <a:rPr lang="en-US" dirty="0" err="1" smtClean="0"/>
              <a:t>Immunodefiency</a:t>
            </a:r>
            <a:endParaRPr lang="en-US" dirty="0" smtClean="0"/>
          </a:p>
          <a:p>
            <a:pPr lvl="2"/>
            <a:r>
              <a:rPr lang="en-US" dirty="0" smtClean="0"/>
              <a:t>I) SLE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Protein-Losing </a:t>
            </a:r>
            <a:r>
              <a:rPr lang="en-US" dirty="0" err="1" smtClean="0"/>
              <a:t>Enteropathy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</a:t>
            </a:r>
            <a:r>
              <a:rPr lang="en-US" dirty="0" err="1" smtClean="0"/>
              <a:t>Duodenitis</a:t>
            </a:r>
            <a:r>
              <a:rPr lang="en-US" dirty="0" smtClean="0"/>
              <a:t>, Colitis, Ileitis</a:t>
            </a:r>
          </a:p>
          <a:p>
            <a:r>
              <a:rPr lang="en-US" dirty="0" smtClean="0"/>
              <a:t>Biopsy: Chronic inflammation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Rules out Mucosal ulcerated lesions and Lymphatic obstruction causes of Protein-Losing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Wingdings"/>
                <a:ea typeface="Wingdings"/>
                <a:cs typeface="Wingdings"/>
              </a:rPr>
              <a:t>								       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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Alterations in Mucosal Capillary Permeability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patient: EGD/Colonoscopy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(+) ANA 1:320 dilution, speckled pattern</a:t>
            </a:r>
          </a:p>
          <a:p>
            <a:r>
              <a:rPr lang="en-US" dirty="0" err="1" smtClean="0"/>
              <a:t>Serositis</a:t>
            </a:r>
            <a:r>
              <a:rPr lang="en-US" dirty="0" smtClean="0"/>
              <a:t> (</a:t>
            </a:r>
            <a:r>
              <a:rPr lang="en-US" dirty="0" err="1" smtClean="0"/>
              <a:t>ascites</a:t>
            </a:r>
            <a:r>
              <a:rPr lang="en-US" dirty="0" smtClean="0"/>
              <a:t>, pleural effusion)</a:t>
            </a:r>
          </a:p>
          <a:p>
            <a:r>
              <a:rPr lang="en-US" dirty="0" smtClean="0"/>
              <a:t>Negative: anti-</a:t>
            </a:r>
            <a:r>
              <a:rPr lang="en-US" dirty="0" err="1" smtClean="0"/>
              <a:t>dsDNA</a:t>
            </a:r>
            <a:r>
              <a:rPr lang="en-US" dirty="0" smtClean="0"/>
              <a:t>, anti-</a:t>
            </a:r>
            <a:r>
              <a:rPr lang="en-US" dirty="0" err="1" smtClean="0"/>
              <a:t>Sm</a:t>
            </a:r>
            <a:r>
              <a:rPr lang="en-US" dirty="0" smtClean="0"/>
              <a:t>, anti-SSA, anti-SSB, anti-RNP</a:t>
            </a:r>
          </a:p>
          <a:p>
            <a:endParaRPr lang="en-US" sz="800" dirty="0" smtClean="0"/>
          </a:p>
          <a:p>
            <a:r>
              <a:rPr lang="en-US" dirty="0" smtClean="0"/>
              <a:t>2 of 11 American College of Rheumatology (ACR) criteria fulfilled, however…</a:t>
            </a:r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IS THIS STILL SYSTEMIC LUPUS ERYTHEMATOSUS?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patient…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9"/>
            <a:ext cx="2895600" cy="72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2 months prior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(February)</a:t>
            </a:r>
            <a:endParaRPr lang="en-US" sz="2400" dirty="0">
              <a:solidFill>
                <a:srgbClr val="39639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481330"/>
            <a:ext cx="5791200" cy="1838050"/>
          </a:xfrm>
          <a:prstGeom prst="rect">
            <a:avLst/>
          </a:prstGeom>
          <a:noFill/>
        </p:spPr>
        <p:txBody>
          <a:bodyPr wrap="square" lIns="82912" tIns="41457" rIns="82912" bIns="41457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200" dirty="0" smtClean="0"/>
              <a:t>Upper</a:t>
            </a:r>
            <a:r>
              <a:rPr lang="en-US" sz="2600" dirty="0" smtClean="0"/>
              <a:t> </a:t>
            </a:r>
            <a:r>
              <a:rPr lang="en-US" sz="2200" dirty="0" smtClean="0"/>
              <a:t>Respiratory Tract Infection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Worsening facial edema	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Consult: </a:t>
            </a:r>
            <a:r>
              <a:rPr lang="en-US" sz="2200" dirty="0" err="1" smtClean="0"/>
              <a:t>Aldazide</a:t>
            </a:r>
            <a:endParaRPr lang="en-US" sz="2200" dirty="0" smtClean="0"/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Discontinued: generalized weakness</a:t>
            </a:r>
          </a:p>
          <a:p>
            <a:pPr>
              <a:buClr>
                <a:schemeClr val="accent1"/>
              </a:buClr>
            </a:pPr>
            <a:endParaRPr lang="en-US" sz="2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754189"/>
            <a:ext cx="4572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328928"/>
            <a:ext cx="8229600" cy="4843272"/>
          </a:xfrm>
        </p:spPr>
        <p:txBody>
          <a:bodyPr>
            <a:normAutofit/>
          </a:bodyPr>
          <a:lstStyle/>
          <a:p>
            <a:r>
              <a:rPr lang="en-US" dirty="0" err="1" smtClean="0"/>
              <a:t>Malar</a:t>
            </a:r>
            <a:r>
              <a:rPr lang="en-US" dirty="0" smtClean="0"/>
              <a:t> rash</a:t>
            </a:r>
          </a:p>
          <a:p>
            <a:r>
              <a:rPr lang="en-US" dirty="0" smtClean="0"/>
              <a:t>Discoid rash</a:t>
            </a:r>
          </a:p>
          <a:p>
            <a:r>
              <a:rPr lang="en-US" dirty="0" smtClean="0"/>
              <a:t>Photosensitivity</a:t>
            </a:r>
          </a:p>
          <a:p>
            <a:r>
              <a:rPr lang="en-US" dirty="0" smtClean="0"/>
              <a:t>Oral ulcers</a:t>
            </a:r>
          </a:p>
          <a:p>
            <a:r>
              <a:rPr lang="en-US" dirty="0" smtClean="0"/>
              <a:t>Arthritis</a:t>
            </a:r>
          </a:p>
          <a:p>
            <a:r>
              <a:rPr lang="en-US" dirty="0" err="1" smtClean="0"/>
              <a:t>Serositis</a:t>
            </a:r>
            <a:endParaRPr lang="en-US" dirty="0" smtClean="0"/>
          </a:p>
          <a:p>
            <a:r>
              <a:rPr lang="en-US" dirty="0" smtClean="0"/>
              <a:t>Renal disorder</a:t>
            </a:r>
          </a:p>
          <a:p>
            <a:r>
              <a:rPr lang="en-US" dirty="0" smtClean="0"/>
              <a:t>Neurologic disorder</a:t>
            </a:r>
          </a:p>
          <a:p>
            <a:r>
              <a:rPr lang="en-US" dirty="0" smtClean="0"/>
              <a:t>Hematologic </a:t>
            </a:r>
            <a:r>
              <a:rPr lang="en-US" dirty="0" err="1" smtClean="0"/>
              <a:t>disorder(anemia</a:t>
            </a:r>
            <a:r>
              <a:rPr lang="en-US" dirty="0" smtClean="0"/>
              <a:t>, thrombocytopenia)</a:t>
            </a:r>
          </a:p>
          <a:p>
            <a:r>
              <a:rPr lang="en-US" dirty="0" smtClean="0"/>
              <a:t>Immunologic disorder (Anti-</a:t>
            </a:r>
            <a:r>
              <a:rPr lang="en-US" dirty="0" err="1" smtClean="0"/>
              <a:t>dsDNA</a:t>
            </a:r>
            <a:r>
              <a:rPr lang="en-US" dirty="0" smtClean="0"/>
              <a:t>, anti-</a:t>
            </a:r>
            <a:r>
              <a:rPr lang="en-US" dirty="0" err="1" smtClean="0"/>
              <a:t>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Antinuclear Antibodies (ANA positive)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College of Rheumatology (ACR) criteria of SLE (4 of 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 unusual manifestation of SLE</a:t>
            </a:r>
          </a:p>
          <a:p>
            <a:r>
              <a:rPr lang="en-US" dirty="0" smtClean="0"/>
              <a:t>Generalized edema in patients </a:t>
            </a:r>
            <a:r>
              <a:rPr lang="en-US" dirty="0" smtClean="0">
                <a:solidFill>
                  <a:srgbClr val="0000FF"/>
                </a:solidFill>
              </a:rPr>
              <a:t>without severe </a:t>
            </a:r>
            <a:r>
              <a:rPr lang="en-US" dirty="0" err="1" smtClean="0">
                <a:solidFill>
                  <a:srgbClr val="0000FF"/>
                </a:solidFill>
              </a:rPr>
              <a:t>proteinuria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May be the </a:t>
            </a:r>
            <a:r>
              <a:rPr lang="en-US" u="sng" dirty="0" smtClean="0">
                <a:solidFill>
                  <a:srgbClr val="0000FF"/>
                </a:solidFill>
              </a:rPr>
              <a:t>first manifestation </a:t>
            </a:r>
            <a:r>
              <a:rPr lang="en-US" dirty="0" smtClean="0"/>
              <a:t>of the disease</a:t>
            </a:r>
          </a:p>
          <a:p>
            <a:r>
              <a:rPr lang="en-US" dirty="0" smtClean="0"/>
              <a:t>Most common cause of </a:t>
            </a:r>
            <a:r>
              <a:rPr lang="en-US" dirty="0" err="1" smtClean="0"/>
              <a:t>hypoalbuminemia</a:t>
            </a:r>
            <a:r>
              <a:rPr lang="en-US" dirty="0" smtClean="0"/>
              <a:t> in SLE: </a:t>
            </a:r>
            <a:r>
              <a:rPr lang="en-US" dirty="0" err="1" smtClean="0"/>
              <a:t>nephrotic</a:t>
            </a:r>
            <a:r>
              <a:rPr lang="en-US" dirty="0" smtClean="0"/>
              <a:t> syndrome (Lupus Nephritis)</a:t>
            </a:r>
          </a:p>
          <a:p>
            <a:r>
              <a:rPr lang="en-US" dirty="0" smtClean="0"/>
              <a:t>Diagnosis of exclusion</a:t>
            </a:r>
          </a:p>
          <a:p>
            <a:r>
              <a:rPr lang="en-US" dirty="0" smtClean="0"/>
              <a:t>Total of </a:t>
            </a:r>
            <a:r>
              <a:rPr lang="en-US" dirty="0" smtClean="0">
                <a:solidFill>
                  <a:srgbClr val="FF0000"/>
                </a:solidFill>
              </a:rPr>
              <a:t>50 CASES </a:t>
            </a:r>
            <a:r>
              <a:rPr lang="en-US" dirty="0" smtClean="0"/>
              <a:t>of PLE in SLE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PLE related to SLE?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19202"/>
            <a:ext cx="8229600" cy="47880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227A8F"/>
                </a:solidFill>
              </a:rPr>
              <a:t>Retrospective analysis </a:t>
            </a:r>
            <a:r>
              <a:rPr lang="en-US" dirty="0" smtClean="0"/>
              <a:t>of 15 patients diagnosed with PLE (ages 19-71 years old)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>
                <a:solidFill>
                  <a:srgbClr val="227A8F"/>
                </a:solidFill>
              </a:rPr>
              <a:t>(+) ANA </a:t>
            </a:r>
            <a:r>
              <a:rPr lang="en-US" dirty="0" smtClean="0"/>
              <a:t>in all patients, </a:t>
            </a:r>
            <a:r>
              <a:rPr lang="en-US" dirty="0" smtClean="0">
                <a:solidFill>
                  <a:srgbClr val="227A8F"/>
                </a:solidFill>
              </a:rPr>
              <a:t>anti-</a:t>
            </a:r>
            <a:r>
              <a:rPr lang="en-US" dirty="0" err="1" smtClean="0">
                <a:solidFill>
                  <a:srgbClr val="227A8F"/>
                </a:solidFill>
              </a:rPr>
              <a:t>dsDNA</a:t>
            </a:r>
            <a:r>
              <a:rPr lang="en-US" dirty="0" smtClean="0">
                <a:solidFill>
                  <a:srgbClr val="227A8F"/>
                </a:solidFill>
              </a:rPr>
              <a:t> negative </a:t>
            </a:r>
            <a:r>
              <a:rPr lang="en-US" dirty="0" smtClean="0"/>
              <a:t>in most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All had marked </a:t>
            </a:r>
            <a:r>
              <a:rPr lang="en-US" dirty="0" err="1" smtClean="0">
                <a:solidFill>
                  <a:srgbClr val="227A8F"/>
                </a:solidFill>
              </a:rPr>
              <a:t>hypoalbuminemia</a:t>
            </a:r>
            <a:r>
              <a:rPr lang="en-US" dirty="0" smtClean="0"/>
              <a:t>, normal urine protein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8 of 15 had </a:t>
            </a:r>
            <a:r>
              <a:rPr lang="en-US" dirty="0" err="1" smtClean="0">
                <a:solidFill>
                  <a:srgbClr val="227A8F"/>
                </a:solidFill>
              </a:rPr>
              <a:t>enteropathy</a:t>
            </a:r>
            <a:r>
              <a:rPr lang="en-US" dirty="0" smtClean="0">
                <a:solidFill>
                  <a:srgbClr val="227A8F"/>
                </a:solidFill>
              </a:rPr>
              <a:t> as initial presentation of SLE</a:t>
            </a:r>
            <a:r>
              <a:rPr lang="en-US" dirty="0" smtClean="0"/>
              <a:t>, with 11/15 having </a:t>
            </a:r>
            <a:r>
              <a:rPr lang="en-US" dirty="0" err="1" smtClean="0"/>
              <a:t>ascites</a:t>
            </a:r>
            <a:r>
              <a:rPr lang="en-US" dirty="0" smtClean="0"/>
              <a:t> as a manifestation of PLE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All patients ultimately met ACR criteria for the diagnosis of SLE, though one took as long as 30 years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Majority were steroid responsive, with the remainder responding to added </a:t>
            </a:r>
            <a:r>
              <a:rPr lang="en-US" dirty="0" err="1" smtClean="0"/>
              <a:t>immunosuppressants</a:t>
            </a:r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Overall good prognosis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Conclusion: PLE can be the initial presentation of SLE or develop a very long time after the diagnosis of SLE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i="1" dirty="0" smtClean="0">
                <a:solidFill>
                  <a:srgbClr val="227A8F"/>
                </a:solidFill>
              </a:rPr>
              <a:t>“SLE related Protein Losing </a:t>
            </a:r>
            <a:r>
              <a:rPr lang="en-US" sz="2900" i="1" dirty="0" err="1" smtClean="0">
                <a:solidFill>
                  <a:srgbClr val="227A8F"/>
                </a:solidFill>
              </a:rPr>
              <a:t>Enteropathy</a:t>
            </a:r>
            <a:r>
              <a:rPr lang="en-US" sz="2900" i="1" dirty="0" smtClean="0">
                <a:solidFill>
                  <a:srgbClr val="227A8F"/>
                </a:solidFill>
              </a:rPr>
              <a:t>”</a:t>
            </a:r>
            <a:endParaRPr lang="en-US" sz="2900" i="1" dirty="0">
              <a:solidFill>
                <a:srgbClr val="227A8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5874605"/>
            <a:ext cx="6172200" cy="514611"/>
          </a:xfrm>
          <a:prstGeom prst="rect">
            <a:avLst/>
          </a:prstGeom>
        </p:spPr>
        <p:txBody>
          <a:bodyPr wrap="square" lIns="82912" tIns="41457" rIns="82912" bIns="41457">
            <a:spAutoFit/>
          </a:bodyPr>
          <a:lstStyle/>
          <a:p>
            <a:r>
              <a:rPr lang="en-US" sz="1400" i="1" dirty="0" smtClean="0"/>
              <a:t>Protein-Losing </a:t>
            </a:r>
            <a:r>
              <a:rPr lang="en-US" sz="1400" i="1" dirty="0" err="1" smtClean="0"/>
              <a:t>Enteropathy</a:t>
            </a:r>
            <a:r>
              <a:rPr lang="en-US" sz="1400" i="1" dirty="0" smtClean="0"/>
              <a:t> in SLE: analysis of clinical features of 15 patients: </a:t>
            </a:r>
            <a:r>
              <a:rPr lang="en-US" sz="1400" i="1" dirty="0" err="1" smtClean="0"/>
              <a:t>Zheng</a:t>
            </a:r>
            <a:r>
              <a:rPr lang="en-US" sz="1400" i="1" dirty="0" smtClean="0"/>
              <a:t> et al J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Rheumatol</a:t>
            </a:r>
            <a:r>
              <a:rPr lang="en-US" sz="1400" i="1" dirty="0" smtClean="0"/>
              <a:t> 2007;13: 313–316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143001"/>
            <a:ext cx="8229600" cy="5135562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24/F: </a:t>
            </a:r>
            <a:r>
              <a:rPr lang="en-US" sz="7200" dirty="0" err="1" smtClean="0"/>
              <a:t>Anasarca</a:t>
            </a:r>
            <a:r>
              <a:rPr lang="en-US" sz="7200" dirty="0" smtClean="0"/>
              <a:t>, </a:t>
            </a:r>
            <a:r>
              <a:rPr lang="en-US" sz="7200" dirty="0" err="1" smtClean="0"/>
              <a:t>ascites</a:t>
            </a:r>
            <a:r>
              <a:rPr lang="en-US" sz="7200" dirty="0" smtClean="0"/>
              <a:t>, mild bilateral pleural effusion, eyelid edema, lower extremity edema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7200" dirty="0" smtClean="0"/>
              <a:t>Work-up:  thrombocytopenia, </a:t>
            </a:r>
            <a:r>
              <a:rPr lang="en-US" sz="7200" dirty="0" err="1" smtClean="0"/>
              <a:t>hypoalbuminemia</a:t>
            </a:r>
            <a:r>
              <a:rPr lang="en-US" sz="7200" dirty="0" smtClean="0"/>
              <a:t>, hypercholesterolemia, </a:t>
            </a:r>
            <a:r>
              <a:rPr lang="en-US" sz="7200" dirty="0" err="1" smtClean="0"/>
              <a:t>hypocomplementemia</a:t>
            </a:r>
            <a:r>
              <a:rPr lang="en-US" sz="7200" dirty="0" smtClean="0"/>
              <a:t>, elevated ESR, normal 24 hour urine protein collection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7200" dirty="0" smtClean="0"/>
              <a:t>ANA (speckled pattern) and elevated CA-125 antigen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7200" dirty="0" smtClean="0"/>
              <a:t>Radiologic studies: mild pleural effusion, moderate </a:t>
            </a:r>
            <a:r>
              <a:rPr lang="en-US" sz="7200" dirty="0" err="1" smtClean="0"/>
              <a:t>transudative</a:t>
            </a:r>
            <a:r>
              <a:rPr lang="en-US" sz="7200" dirty="0" smtClean="0"/>
              <a:t> </a:t>
            </a:r>
            <a:r>
              <a:rPr lang="en-US" sz="7200" dirty="0" err="1" smtClean="0"/>
              <a:t>ascites</a:t>
            </a:r>
            <a:endParaRPr lang="en-US" sz="72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sz="7200" dirty="0" smtClean="0"/>
              <a:t>Diagnosed with 99m </a:t>
            </a:r>
            <a:r>
              <a:rPr lang="en-US" sz="7200" dirty="0" err="1" smtClean="0"/>
              <a:t>Tc-labelled</a:t>
            </a:r>
            <a:r>
              <a:rPr lang="en-US" sz="7200" dirty="0" smtClean="0"/>
              <a:t> Human </a:t>
            </a:r>
            <a:r>
              <a:rPr lang="en-US" sz="7200" dirty="0" err="1" smtClean="0"/>
              <a:t>Ig</a:t>
            </a:r>
            <a:r>
              <a:rPr lang="en-US" sz="7200" dirty="0" smtClean="0"/>
              <a:t> </a:t>
            </a:r>
            <a:r>
              <a:rPr lang="en-US" sz="7200" dirty="0" err="1" smtClean="0"/>
              <a:t>scintigram</a:t>
            </a:r>
            <a:endParaRPr lang="en-US" sz="72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sz="7200" dirty="0" smtClean="0"/>
              <a:t>Endoscopy: gastric, duodenal </a:t>
            </a:r>
            <a:r>
              <a:rPr lang="en-US" sz="7200" dirty="0" err="1" smtClean="0"/>
              <a:t>jejunal</a:t>
            </a:r>
            <a:r>
              <a:rPr lang="en-US" sz="7200" dirty="0" smtClean="0"/>
              <a:t> biopsies showed chronic inflammation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7200" dirty="0" smtClean="0"/>
              <a:t>Renal biopsy: no findings of nephritis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7200" dirty="0" smtClean="0"/>
              <a:t>Improved with 3 doses of </a:t>
            </a:r>
            <a:r>
              <a:rPr lang="en-US" sz="7200" dirty="0" err="1" smtClean="0"/>
              <a:t>Cyclophosphamide</a:t>
            </a:r>
            <a:r>
              <a:rPr lang="en-US" sz="7200" dirty="0" smtClean="0"/>
              <a:t> and low-dose steroids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		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227A8F"/>
                </a:solidFill>
              </a:rPr>
              <a:t>Case Report: “</a:t>
            </a:r>
            <a:r>
              <a:rPr lang="en-US" sz="2200" i="1" dirty="0" smtClean="0">
                <a:solidFill>
                  <a:srgbClr val="227A8F"/>
                </a:solidFill>
              </a:rPr>
              <a:t>A case of systemic lupus </a:t>
            </a:r>
            <a:r>
              <a:rPr lang="en-US" sz="2200" i="1" dirty="0" err="1" smtClean="0">
                <a:solidFill>
                  <a:srgbClr val="227A8F"/>
                </a:solidFill>
              </a:rPr>
              <a:t>erythematosus</a:t>
            </a:r>
            <a:r>
              <a:rPr lang="en-US" sz="2200" i="1" dirty="0" smtClean="0">
                <a:solidFill>
                  <a:srgbClr val="227A8F"/>
                </a:solidFill>
              </a:rPr>
              <a:t> presenting with protein-losing </a:t>
            </a:r>
            <a:r>
              <a:rPr lang="en-US" sz="2200" i="1" dirty="0" err="1" smtClean="0">
                <a:solidFill>
                  <a:srgbClr val="227A8F"/>
                </a:solidFill>
              </a:rPr>
              <a:t>enteropathy</a:t>
            </a:r>
            <a:r>
              <a:rPr lang="en-US" sz="2200" i="1" dirty="0" smtClean="0">
                <a:solidFill>
                  <a:srgbClr val="227A8F"/>
                </a:solidFill>
              </a:rPr>
              <a:t>”</a:t>
            </a:r>
            <a:endParaRPr lang="en-US" sz="2200" dirty="0">
              <a:solidFill>
                <a:srgbClr val="227A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943600"/>
            <a:ext cx="5867400" cy="453056"/>
          </a:xfrm>
          <a:prstGeom prst="rect">
            <a:avLst/>
          </a:prstGeom>
          <a:noFill/>
        </p:spPr>
        <p:txBody>
          <a:bodyPr wrap="square" lIns="82912" tIns="41457" rIns="82912" bIns="41457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i="1" dirty="0" smtClean="0"/>
              <a:t>A case of systemic lupus </a:t>
            </a:r>
            <a:r>
              <a:rPr lang="en-US" sz="1200" i="1" dirty="0" err="1" smtClean="0"/>
              <a:t>erythematosus</a:t>
            </a:r>
            <a:r>
              <a:rPr lang="en-US" sz="1200" i="1" dirty="0" smtClean="0"/>
              <a:t> presenting with protein-losing </a:t>
            </a:r>
            <a:r>
              <a:rPr lang="en-US" sz="1200" i="1" dirty="0" err="1" smtClean="0"/>
              <a:t>enteropathy</a:t>
            </a:r>
            <a:r>
              <a:rPr lang="en-US" sz="1200" dirty="0" smtClean="0"/>
              <a:t>”, </a:t>
            </a:r>
            <a:r>
              <a:rPr lang="en-US" sz="1200" dirty="0" err="1" smtClean="0"/>
              <a:t>Turkcapar</a:t>
            </a:r>
            <a:r>
              <a:rPr lang="en-US" sz="1200" dirty="0" smtClean="0"/>
              <a:t> et al, Turkish Journal of Gastroenterology, 2006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143001"/>
            <a:ext cx="8229600" cy="4525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37/F: </a:t>
            </a:r>
            <a:r>
              <a:rPr lang="en-US" dirty="0" err="1" smtClean="0"/>
              <a:t>hypoalbuminemia</a:t>
            </a:r>
            <a:r>
              <a:rPr lang="en-US" dirty="0" smtClean="0"/>
              <a:t>, generalized edema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Diagnosed with SLE 12 years prior (</a:t>
            </a:r>
            <a:r>
              <a:rPr lang="en-US" dirty="0" err="1" smtClean="0"/>
              <a:t>polyarthritis</a:t>
            </a:r>
            <a:r>
              <a:rPr lang="en-US" dirty="0" smtClean="0"/>
              <a:t>, </a:t>
            </a:r>
            <a:r>
              <a:rPr lang="en-US" dirty="0" err="1" smtClean="0"/>
              <a:t>malar</a:t>
            </a:r>
            <a:r>
              <a:rPr lang="en-US" dirty="0" smtClean="0"/>
              <a:t> rash, </a:t>
            </a:r>
            <a:r>
              <a:rPr lang="en-US" dirty="0" err="1" smtClean="0"/>
              <a:t>xerophthalmia</a:t>
            </a:r>
            <a:r>
              <a:rPr lang="en-US" dirty="0" smtClean="0"/>
              <a:t>, </a:t>
            </a:r>
            <a:r>
              <a:rPr lang="en-US" dirty="0" err="1" smtClean="0"/>
              <a:t>Raynaud’s</a:t>
            </a:r>
            <a:r>
              <a:rPr lang="en-US" dirty="0" smtClean="0"/>
              <a:t> phenomenon, hair loss)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Positive ANA with 1:640 speckled pattern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Anti-</a:t>
            </a:r>
            <a:r>
              <a:rPr lang="en-US" dirty="0" err="1" smtClean="0"/>
              <a:t>dsDNA</a:t>
            </a:r>
            <a:r>
              <a:rPr lang="en-US" dirty="0" smtClean="0"/>
              <a:t>, anti-</a:t>
            </a:r>
            <a:r>
              <a:rPr lang="en-US" dirty="0" err="1" smtClean="0"/>
              <a:t>SSb</a:t>
            </a:r>
            <a:r>
              <a:rPr lang="en-US" dirty="0" smtClean="0"/>
              <a:t>-La, Anti-</a:t>
            </a:r>
            <a:r>
              <a:rPr lang="en-US" dirty="0" err="1" smtClean="0"/>
              <a:t>Sm</a:t>
            </a:r>
            <a:r>
              <a:rPr lang="en-US" dirty="0" smtClean="0"/>
              <a:t> negative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Liver enzymes, renal function, 24hr </a:t>
            </a:r>
            <a:r>
              <a:rPr lang="en-US" dirty="0" err="1" smtClean="0"/>
              <a:t>proteinuria</a:t>
            </a:r>
            <a:r>
              <a:rPr lang="en-US" dirty="0" smtClean="0"/>
              <a:t> all normal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Refractory to prednisone and </a:t>
            </a:r>
            <a:r>
              <a:rPr lang="en-US" dirty="0" err="1" smtClean="0"/>
              <a:t>azathioprine</a:t>
            </a:r>
            <a:endParaRPr lang="en-US" dirty="0" smtClean="0"/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Reached remission with </a:t>
            </a:r>
            <a:r>
              <a:rPr lang="en-US" dirty="0" err="1" smtClean="0"/>
              <a:t>cyclophosphamide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227A8F"/>
                </a:solidFill>
              </a:rPr>
              <a:t>“Protein-Losing </a:t>
            </a:r>
            <a:r>
              <a:rPr lang="en-US" sz="2200" dirty="0" err="1" smtClean="0">
                <a:solidFill>
                  <a:srgbClr val="227A8F"/>
                </a:solidFill>
              </a:rPr>
              <a:t>Enteropathy</a:t>
            </a:r>
            <a:r>
              <a:rPr lang="en-US" sz="2200" dirty="0" smtClean="0">
                <a:solidFill>
                  <a:srgbClr val="227A8F"/>
                </a:solidFill>
              </a:rPr>
              <a:t> with SLE: Response to </a:t>
            </a:r>
            <a:r>
              <a:rPr lang="en-US" sz="2200" dirty="0" err="1" smtClean="0">
                <a:solidFill>
                  <a:srgbClr val="227A8F"/>
                </a:solidFill>
              </a:rPr>
              <a:t>Cyclophosphamide</a:t>
            </a:r>
            <a:r>
              <a:rPr lang="en-US" sz="2200" dirty="0" smtClean="0">
                <a:solidFill>
                  <a:srgbClr val="227A8F"/>
                </a:solidFill>
              </a:rPr>
              <a:t>”</a:t>
            </a:r>
            <a:endParaRPr lang="en-US" sz="2200" dirty="0">
              <a:solidFill>
                <a:srgbClr val="227A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562601"/>
            <a:ext cx="6400800" cy="1068609"/>
          </a:xfrm>
          <a:prstGeom prst="rect">
            <a:avLst/>
          </a:prstGeom>
          <a:noFill/>
        </p:spPr>
        <p:txBody>
          <a:bodyPr wrap="square" lIns="82912" tIns="41457" rIns="82912" bIns="41457" rtlCol="0">
            <a:spAutoFit/>
          </a:bodyPr>
          <a:lstStyle/>
          <a:p>
            <a:r>
              <a:rPr lang="en-US" sz="1600" i="1" dirty="0" smtClean="0"/>
              <a:t>Protein-Losing </a:t>
            </a:r>
            <a:r>
              <a:rPr lang="en-US" sz="1600" i="1" dirty="0" err="1" smtClean="0"/>
              <a:t>Enteropathy</a:t>
            </a:r>
            <a:r>
              <a:rPr lang="en-US" sz="1600" i="1" dirty="0" smtClean="0"/>
              <a:t> Associated with Systemic Lupus </a:t>
            </a:r>
            <a:r>
              <a:rPr lang="en-US" sz="1600" i="1" dirty="0" err="1" smtClean="0"/>
              <a:t>Erythematosus</a:t>
            </a:r>
            <a:r>
              <a:rPr lang="en-US" sz="1600" i="1" dirty="0" smtClean="0"/>
              <a:t>: Response to </a:t>
            </a:r>
            <a:r>
              <a:rPr lang="en-US" sz="1600" i="1" dirty="0" err="1" smtClean="0"/>
              <a:t>Cyclophosphamide</a:t>
            </a:r>
            <a:r>
              <a:rPr lang="en-US" sz="1600" dirty="0" smtClean="0"/>
              <a:t>. Werner de Castro, </a:t>
            </a:r>
            <a:r>
              <a:rPr lang="en-US" sz="1600" dirty="0" err="1" smtClean="0"/>
              <a:t>Appenzeller</a:t>
            </a:r>
            <a:r>
              <a:rPr lang="en-US" sz="1600" dirty="0" smtClean="0"/>
              <a:t>, </a:t>
            </a:r>
            <a:r>
              <a:rPr lang="en-US" sz="1600" dirty="0" err="1" smtClean="0"/>
              <a:t>Bertolo</a:t>
            </a:r>
            <a:r>
              <a:rPr lang="en-US" sz="1600" dirty="0" smtClean="0"/>
              <a:t>. Rheumatology </a:t>
            </a:r>
            <a:r>
              <a:rPr lang="en-US" sz="1600" dirty="0" err="1" smtClean="0"/>
              <a:t>Int</a:t>
            </a:r>
            <a:r>
              <a:rPr lang="en-US" sz="1600" dirty="0" smtClean="0"/>
              <a:t> (2005) 25: 135-138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38/F: facial edema, </a:t>
            </a:r>
            <a:r>
              <a:rPr lang="en-US" dirty="0" err="1" smtClean="0"/>
              <a:t>conjunctival</a:t>
            </a:r>
            <a:r>
              <a:rPr lang="en-US" dirty="0" smtClean="0"/>
              <a:t> edema</a:t>
            </a:r>
          </a:p>
          <a:p>
            <a:r>
              <a:rPr lang="en-US" dirty="0" err="1" smtClean="0"/>
              <a:t>Hypoproteinemia</a:t>
            </a:r>
            <a:r>
              <a:rPr lang="en-US" dirty="0" smtClean="0"/>
              <a:t> and </a:t>
            </a:r>
            <a:r>
              <a:rPr lang="en-US" dirty="0" err="1" smtClean="0"/>
              <a:t>hypoalbuminemia</a:t>
            </a:r>
            <a:r>
              <a:rPr lang="en-US" dirty="0" smtClean="0"/>
              <a:t> (1.3 </a:t>
            </a:r>
            <a:r>
              <a:rPr lang="en-US" dirty="0" err="1" smtClean="0"/>
              <a:t>g</a:t>
            </a:r>
            <a:r>
              <a:rPr lang="en-US" dirty="0" smtClean="0"/>
              <a:t>/dl)</a:t>
            </a:r>
          </a:p>
          <a:p>
            <a:r>
              <a:rPr lang="en-US" dirty="0" smtClean="0"/>
              <a:t>ANA (+) speckled pattern</a:t>
            </a:r>
          </a:p>
          <a:p>
            <a:r>
              <a:rPr lang="en-US" dirty="0" smtClean="0"/>
              <a:t>C3, C4 all within normal limits</a:t>
            </a:r>
          </a:p>
          <a:p>
            <a:r>
              <a:rPr lang="en-US" dirty="0" smtClean="0"/>
              <a:t>Urine, liver, heart tests: normal</a:t>
            </a:r>
          </a:p>
          <a:p>
            <a:r>
              <a:rPr lang="en-US" dirty="0" smtClean="0"/>
              <a:t>Tm-labeled albumin </a:t>
            </a:r>
            <a:r>
              <a:rPr lang="en-US" dirty="0" err="1" smtClean="0"/>
              <a:t>scintigraphy</a:t>
            </a:r>
            <a:r>
              <a:rPr lang="en-US" dirty="0" smtClean="0"/>
              <a:t> (+)</a:t>
            </a:r>
          </a:p>
          <a:p>
            <a:r>
              <a:rPr lang="en-US" dirty="0" smtClean="0"/>
              <a:t>Reached remission: </a:t>
            </a:r>
            <a:r>
              <a:rPr lang="en-US" dirty="0" err="1" smtClean="0"/>
              <a:t>prednisolone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227A8F"/>
                </a:solidFill>
              </a:rPr>
              <a:t>“Protein-Losing </a:t>
            </a:r>
            <a:r>
              <a:rPr lang="en-US" sz="2200" dirty="0" err="1" smtClean="0">
                <a:solidFill>
                  <a:srgbClr val="227A8F"/>
                </a:solidFill>
              </a:rPr>
              <a:t>Enteropathy</a:t>
            </a:r>
            <a:r>
              <a:rPr lang="en-US" sz="2200" dirty="0" smtClean="0">
                <a:solidFill>
                  <a:srgbClr val="227A8F"/>
                </a:solidFill>
              </a:rPr>
              <a:t> Exacerbated with the Appearance of Symptoms of SLE”</a:t>
            </a:r>
            <a:endParaRPr lang="en-US" sz="2200" dirty="0">
              <a:solidFill>
                <a:srgbClr val="227A8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638800"/>
            <a:ext cx="6172200" cy="868564"/>
          </a:xfrm>
          <a:prstGeom prst="rect">
            <a:avLst/>
          </a:prstGeom>
          <a:noFill/>
        </p:spPr>
        <p:txBody>
          <a:bodyPr wrap="square" lIns="82912" tIns="41457" rIns="82912" bIns="41457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Protein-Losing </a:t>
            </a:r>
            <a:r>
              <a:rPr lang="en-US" i="1" dirty="0" err="1" smtClean="0">
                <a:solidFill>
                  <a:srgbClr val="000000"/>
                </a:solidFill>
              </a:rPr>
              <a:t>Enteropathy</a:t>
            </a:r>
            <a:r>
              <a:rPr lang="en-US" i="1" dirty="0" smtClean="0">
                <a:solidFill>
                  <a:srgbClr val="000000"/>
                </a:solidFill>
              </a:rPr>
              <a:t> Exacerbated with the Appearance of Symptoms of SLE” </a:t>
            </a:r>
            <a:r>
              <a:rPr lang="en-US" i="1" dirty="0" err="1" smtClean="0">
                <a:solidFill>
                  <a:srgbClr val="000000"/>
                </a:solidFill>
              </a:rPr>
              <a:t>Yoshima</a:t>
            </a:r>
            <a:r>
              <a:rPr lang="en-US" i="1" dirty="0" smtClean="0">
                <a:solidFill>
                  <a:srgbClr val="000000"/>
                </a:solidFill>
              </a:rPr>
              <a:t>, et. Al, Internal Medicine, May 2002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0"/>
          <a:ext cx="8915400" cy="677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080"/>
                <a:gridCol w="1442720"/>
                <a:gridCol w="1546464"/>
                <a:gridCol w="1120536"/>
                <a:gridCol w="1066800"/>
                <a:gridCol w="1447800"/>
              </a:tblGrid>
              <a:tr h="1075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Zheng</a:t>
                      </a:r>
                      <a:r>
                        <a:rPr lang="en-US" sz="180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, et al.2007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Turkcapar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et al.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2006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Castro, et al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Yoshima</a:t>
                      </a:r>
                      <a:r>
                        <a:rPr lang="en-US" sz="180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</a:p>
                    <a:p>
                      <a:pPr algn="ctr"/>
                      <a:r>
                        <a:rPr lang="en-US" sz="180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et. al</a:t>
                      </a:r>
                    </a:p>
                    <a:p>
                      <a:pPr algn="ctr"/>
                      <a:r>
                        <a:rPr lang="en-US" sz="180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PATIENT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ANA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ea typeface="+mn-ea"/>
                          <a:cs typeface="Arial Narrow"/>
                        </a:rPr>
                        <a:t>(+)</a:t>
                      </a:r>
                      <a:r>
                        <a:rPr lang="en-US" baseline="0" dirty="0" smtClean="0"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 Narrow"/>
                          <a:ea typeface="+mn-ea"/>
                          <a:cs typeface="Arial Narrow"/>
                        </a:rPr>
                        <a:t>speckled</a:t>
                      </a:r>
                      <a:endParaRPr lang="en-US" dirty="0" smtClean="0">
                        <a:latin typeface="Arial Narrow"/>
                        <a:ea typeface="Zapf Dingbats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ea typeface="Zapf Dingbats"/>
                          <a:cs typeface="Arial Narrow"/>
                        </a:rPr>
                        <a:t>(+)</a:t>
                      </a:r>
                    </a:p>
                    <a:p>
                      <a:pPr algn="ctr"/>
                      <a:r>
                        <a:rPr lang="en-US" dirty="0" smtClean="0">
                          <a:latin typeface="Arial Narrow"/>
                          <a:ea typeface="Zapf Dingbats"/>
                          <a:cs typeface="Arial Narrow"/>
                        </a:rPr>
                        <a:t> speckled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ea typeface="Zapf Dingbats"/>
                          <a:cs typeface="Arial Narrow"/>
                        </a:rPr>
                        <a:t>(+) 1:640 speckled 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 speckled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(+) 1:320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speckled</a:t>
                      </a:r>
                      <a:endParaRPr lang="en-US" b="1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Anti-</a:t>
                      </a:r>
                    </a:p>
                    <a:p>
                      <a:pPr algn="ctr"/>
                      <a:r>
                        <a:rPr lang="en-US" sz="1800" dirty="0" err="1" smtClean="0">
                          <a:latin typeface="Arial Narrow"/>
                          <a:cs typeface="Arial Narrow"/>
                        </a:rPr>
                        <a:t>dsDNA</a:t>
                      </a: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, Anti-</a:t>
                      </a:r>
                      <a:r>
                        <a:rPr lang="en-US" sz="1800" dirty="0" err="1" smtClean="0">
                          <a:latin typeface="Arial Narrow"/>
                          <a:cs typeface="Arial Narrow"/>
                        </a:rPr>
                        <a:t>Sm</a:t>
                      </a:r>
                      <a:endParaRPr lang="en-US" sz="180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ea typeface="Zapf Dingbats"/>
                          <a:cs typeface="Arial Narrow"/>
                        </a:rPr>
                        <a:t>Negative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Negative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Negative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Negative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Negative</a:t>
                      </a:r>
                      <a:endParaRPr lang="en-US" b="1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5918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Albumin</a:t>
                      </a:r>
                    </a:p>
                    <a:p>
                      <a:pPr algn="ctr"/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Low</a:t>
                      </a:r>
                      <a:endParaRPr lang="en-US" b="1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PLE</a:t>
                      </a:r>
                    </a:p>
                    <a:p>
                      <a:pPr algn="ctr"/>
                      <a:endParaRPr lang="en-US" sz="1800" i="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 </a:t>
                      </a:r>
                    </a:p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(initial)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</a:p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 confirmed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(+)confirmed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(+)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en-US" b="1" dirty="0" err="1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initital</a:t>
                      </a:r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b="1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991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 Narrow"/>
                          <a:cs typeface="Arial Narrow"/>
                        </a:rPr>
                        <a:t>SLE</a:t>
                      </a:r>
                      <a:endParaRPr lang="en-US" sz="1800" dirty="0" smtClean="0">
                        <a:latin typeface="Arial Narrow"/>
                        <a:cs typeface="Arial Narrow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 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(+)</a:t>
                      </a:r>
                      <a:endParaRPr lang="en-US" b="1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522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Edema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(+)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(+)</a:t>
                      </a:r>
                      <a:endParaRPr lang="en-US" b="1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991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Arial Narrow"/>
                          <a:cs typeface="Arial Narrow"/>
                        </a:rPr>
                        <a:t>Cyclophosphamide</a:t>
                      </a:r>
                      <a:endParaRPr lang="en-US" sz="1800" baseline="0" dirty="0" smtClean="0">
                        <a:latin typeface="Arial Narrow"/>
                        <a:cs typeface="Arial Narrow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 Narrow"/>
                          <a:cs typeface="Arial Narrow"/>
                        </a:rPr>
                        <a:t> or Steroids</a:t>
                      </a:r>
                      <a:endParaRPr lang="en-US" sz="1800" dirty="0" smtClean="0">
                        <a:latin typeface="Arial Narrow"/>
                        <a:cs typeface="Arial Narrow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Steroids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Narrow"/>
                          <a:cs typeface="Arial Narrow"/>
                        </a:rPr>
                        <a:t>Cyclophos-phamide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Narrow"/>
                          <a:cs typeface="Arial Narrow"/>
                        </a:rPr>
                        <a:t>Cyclophosphamide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Steroids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Cyclophos</a:t>
                      </a:r>
                      <a:endParaRPr lang="en-US" b="1" dirty="0" smtClean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b="1" dirty="0" err="1" smtClean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phamide</a:t>
                      </a:r>
                      <a:endParaRPr lang="en-US" b="1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 is a subgroup of SLE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Characteristics: </a:t>
            </a:r>
          </a:p>
          <a:p>
            <a:pPr>
              <a:buNone/>
            </a:pPr>
            <a:r>
              <a:rPr lang="en-US" dirty="0" smtClean="0"/>
              <a:t>	1. Protein-losing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ANA positivity showing speckled pattern</a:t>
            </a:r>
          </a:p>
          <a:p>
            <a:pPr>
              <a:buNone/>
            </a:pPr>
            <a:r>
              <a:rPr lang="en-US" dirty="0" smtClean="0"/>
              <a:t>	3. Anti-</a:t>
            </a:r>
            <a:r>
              <a:rPr lang="en-US" dirty="0" err="1" smtClean="0"/>
              <a:t>dsDNA</a:t>
            </a:r>
            <a:r>
              <a:rPr lang="en-US" dirty="0" smtClean="0"/>
              <a:t> negative</a:t>
            </a:r>
          </a:p>
          <a:p>
            <a:pPr>
              <a:buNone/>
            </a:pPr>
            <a:r>
              <a:rPr lang="en-US" dirty="0" smtClean="0"/>
              <a:t>	4. edema and </a:t>
            </a:r>
            <a:r>
              <a:rPr lang="en-US" dirty="0" err="1" smtClean="0"/>
              <a:t>hypoalbuminemia</a:t>
            </a:r>
            <a:r>
              <a:rPr lang="en-US" dirty="0" smtClean="0"/>
              <a:t> without renal protein loss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features of Case 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out other causes (renal function tests, 24 hour urine protein, </a:t>
            </a:r>
            <a:r>
              <a:rPr lang="en-US" dirty="0" err="1" smtClean="0"/>
              <a:t>gastroscopy</a:t>
            </a:r>
            <a:r>
              <a:rPr lang="en-US" dirty="0" smtClean="0"/>
              <a:t> with biopsy, liver function tests, 2D echocardiogram)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Radioisotopic</a:t>
            </a:r>
            <a:r>
              <a:rPr lang="en-US" dirty="0" smtClean="0"/>
              <a:t> studies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24hour stool clearance of alpha-antitrypsin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Diagnose 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Tc</a:t>
            </a:r>
            <a:r>
              <a:rPr lang="en-US" dirty="0" smtClean="0"/>
              <a:t>-Human Serum Albumin </a:t>
            </a:r>
            <a:r>
              <a:rPr lang="en-US" dirty="0" err="1" smtClean="0"/>
              <a:t>Scintigraphy</a:t>
            </a:r>
            <a:endParaRPr lang="en-US" dirty="0"/>
          </a:p>
        </p:txBody>
      </p:sp>
      <p:pic>
        <p:nvPicPr>
          <p:cNvPr id="5" name="Picture 4" descr="Screen shot 2010-05-29 at 11.02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95400"/>
            <a:ext cx="5181600" cy="529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9"/>
            <a:ext cx="2895600" cy="72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2 months prior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(February)</a:t>
            </a:r>
            <a:endParaRPr lang="en-US" sz="2400" dirty="0">
              <a:solidFill>
                <a:srgbClr val="39639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1754189"/>
            <a:ext cx="4572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05200" y="1447802"/>
            <a:ext cx="6019800" cy="4392595"/>
          </a:xfrm>
          <a:prstGeom prst="rect">
            <a:avLst/>
          </a:prstGeom>
        </p:spPr>
        <p:txBody>
          <a:bodyPr wrap="square" lIns="82912" tIns="41457" rIns="82912" bIns="41457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Hospitalized (MMC) due to generalized weakness, increase in abdominal girth, appetite loss: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  GASTROENTEROLOGY</a:t>
            </a:r>
          </a:p>
          <a:p>
            <a:pPr lvl="2">
              <a:buClr>
                <a:schemeClr val="accent1"/>
              </a:buClr>
            </a:pPr>
            <a:r>
              <a:rPr lang="en-US" sz="2200" dirty="0" smtClean="0">
                <a:solidFill>
                  <a:srgbClr val="0000FF"/>
                </a:solidFill>
              </a:rPr>
              <a:t>To Consider </a:t>
            </a:r>
            <a:r>
              <a:rPr lang="en-US" sz="2200" dirty="0" err="1" smtClean="0">
                <a:solidFill>
                  <a:srgbClr val="0000FF"/>
                </a:solidFill>
              </a:rPr>
              <a:t>Malabsorption</a:t>
            </a:r>
            <a:endParaRPr lang="en-US" sz="2200" dirty="0" smtClean="0">
              <a:solidFill>
                <a:srgbClr val="0000FF"/>
              </a:solidFill>
            </a:endParaRP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  Abdominal UTZ: mild </a:t>
            </a:r>
            <a:r>
              <a:rPr lang="en-US" sz="2200" dirty="0" err="1" smtClean="0"/>
              <a:t>ascites</a:t>
            </a:r>
            <a:r>
              <a:rPr lang="en-US" sz="2200" dirty="0" smtClean="0"/>
              <a:t>,   	normal sized fatty liver</a:t>
            </a:r>
          </a:p>
          <a:p>
            <a:pPr lvl="1">
              <a:buClr>
                <a:schemeClr val="accent1"/>
              </a:buClr>
            </a:pPr>
            <a:endParaRPr lang="en-US" sz="800" dirty="0" smtClean="0"/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  PFA: no localizing signs</a:t>
            </a:r>
          </a:p>
          <a:p>
            <a:pPr lvl="1">
              <a:buClr>
                <a:schemeClr val="accent1"/>
              </a:buClr>
            </a:pPr>
            <a:endParaRPr lang="en-US" sz="800" dirty="0" smtClean="0"/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  </a:t>
            </a:r>
            <a:r>
              <a:rPr lang="en-US" sz="2200" dirty="0" smtClean="0">
                <a:latin typeface="Arial"/>
                <a:ea typeface="Wingdings"/>
                <a:cs typeface="Arial"/>
              </a:rPr>
              <a:t>Labs: </a:t>
            </a:r>
            <a:r>
              <a:rPr lang="en-US" sz="2200" dirty="0" err="1" smtClean="0"/>
              <a:t>hypoalbuminemia</a:t>
            </a:r>
            <a:r>
              <a:rPr lang="en-US" sz="2200" dirty="0" smtClean="0"/>
              <a:t> (2.3g/dl), 	hypercholesterolemia, +1 	</a:t>
            </a:r>
            <a:r>
              <a:rPr lang="en-US" sz="2200" dirty="0" err="1" smtClean="0"/>
              <a:t>proteinuria</a:t>
            </a:r>
            <a:r>
              <a:rPr lang="en-US" sz="2200" dirty="0" smtClean="0"/>
              <a:t>, </a:t>
            </a:r>
            <a:r>
              <a:rPr lang="en-US" sz="2200" dirty="0" err="1" smtClean="0"/>
              <a:t>hematuria</a:t>
            </a:r>
            <a:endParaRPr lang="en-US" sz="2200" dirty="0" smtClean="0"/>
          </a:p>
          <a:p>
            <a:pPr lvl="1">
              <a:buClr>
                <a:schemeClr val="accent1"/>
              </a:buClr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Tc</a:t>
            </a:r>
            <a:r>
              <a:rPr lang="en-US" dirty="0" smtClean="0"/>
              <a:t>-Human Serum Albumin </a:t>
            </a:r>
            <a:r>
              <a:rPr lang="en-US" dirty="0" err="1" smtClean="0"/>
              <a:t>Scintigraphy</a:t>
            </a:r>
            <a:endParaRPr lang="en-US" dirty="0"/>
          </a:p>
        </p:txBody>
      </p:sp>
      <p:pic>
        <p:nvPicPr>
          <p:cNvPr id="4" name="Picture 3" descr="Screen shot 2010-05-29 at 11.03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1439985"/>
            <a:ext cx="3810000" cy="5265616"/>
          </a:xfrm>
          <a:prstGeom prst="rect">
            <a:avLst/>
          </a:prstGeom>
        </p:spPr>
      </p:pic>
      <p:pic>
        <p:nvPicPr>
          <p:cNvPr id="6" name="Picture 5" descr="Screen shot 2010-05-29 at 11.03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65263"/>
            <a:ext cx="3200400" cy="5316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1238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Normal: No leakage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Corticosteroids (</a:t>
            </a:r>
            <a:r>
              <a:rPr lang="en-US" dirty="0" err="1" smtClean="0"/>
              <a:t>prednisolone</a:t>
            </a:r>
            <a:r>
              <a:rPr lang="en-US" dirty="0" smtClean="0"/>
              <a:t> 1mg/kg/day)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Immunosuppresants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Cyclophosphamide</a:t>
            </a:r>
            <a:r>
              <a:rPr lang="en-US" dirty="0" smtClean="0"/>
              <a:t> (7-25mg/kg every month </a:t>
            </a:r>
            <a:r>
              <a:rPr lang="en-US" dirty="0" err="1" smtClean="0"/>
              <a:t>x</a:t>
            </a:r>
            <a:r>
              <a:rPr lang="en-US" dirty="0" smtClean="0"/>
              <a:t> 6mo)</a:t>
            </a:r>
          </a:p>
          <a:p>
            <a:pPr lvl="1"/>
            <a:r>
              <a:rPr lang="en-US" dirty="0" err="1" smtClean="0"/>
              <a:t>Azathioprine</a:t>
            </a:r>
            <a:r>
              <a:rPr lang="en-US" dirty="0" smtClean="0"/>
              <a:t> (2-3mg/kg/day)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PLE in SLE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Hypoalbuminemia</a:t>
            </a:r>
            <a:r>
              <a:rPr lang="en-US" dirty="0" smtClean="0"/>
              <a:t> secondary to Protein Losing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r>
              <a:rPr lang="en-US" dirty="0" smtClean="0"/>
              <a:t>Protein-Losing </a:t>
            </a:r>
            <a:r>
              <a:rPr lang="en-US" dirty="0" err="1" smtClean="0"/>
              <a:t>Enteropathy</a:t>
            </a:r>
            <a:r>
              <a:rPr lang="en-US" dirty="0" smtClean="0"/>
              <a:t> in Systemic Lupus </a:t>
            </a:r>
            <a:r>
              <a:rPr lang="en-US" dirty="0" err="1" smtClean="0"/>
              <a:t>Erythematosus</a:t>
            </a:r>
            <a:endParaRPr lang="en-US" dirty="0" smtClean="0"/>
          </a:p>
          <a:p>
            <a:r>
              <a:rPr lang="en-US" dirty="0" err="1" smtClean="0"/>
              <a:t>s/p</a:t>
            </a:r>
            <a:r>
              <a:rPr lang="en-US" dirty="0" smtClean="0"/>
              <a:t> 1 dose of </a:t>
            </a:r>
            <a:r>
              <a:rPr lang="en-US" dirty="0" err="1" smtClean="0"/>
              <a:t>Cyclophosphamide</a:t>
            </a:r>
            <a:endParaRPr lang="en-US" dirty="0" smtClean="0"/>
          </a:p>
          <a:p>
            <a:r>
              <a:rPr lang="en-US" dirty="0" err="1" smtClean="0"/>
              <a:t>Hyponatremia</a:t>
            </a:r>
            <a:r>
              <a:rPr lang="en-US" dirty="0" smtClean="0"/>
              <a:t> secondary to Water Excess</a:t>
            </a:r>
          </a:p>
          <a:p>
            <a:r>
              <a:rPr lang="en-US" dirty="0" smtClean="0"/>
              <a:t>Invasive </a:t>
            </a:r>
            <a:r>
              <a:rPr lang="en-US" dirty="0" err="1" smtClean="0"/>
              <a:t>Ductal</a:t>
            </a:r>
            <a:r>
              <a:rPr lang="en-US" dirty="0" smtClean="0"/>
              <a:t> Carcinoma, left breast </a:t>
            </a:r>
          </a:p>
          <a:p>
            <a:pPr lvl="1"/>
            <a:r>
              <a:rPr lang="en-US" dirty="0" err="1" smtClean="0"/>
              <a:t>s/p</a:t>
            </a:r>
            <a:r>
              <a:rPr lang="en-US" dirty="0" smtClean="0"/>
              <a:t> lumpectomy, 6 cycles chemotherapy and radiotherapy (2002)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609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Protein losing </a:t>
            </a:r>
            <a:r>
              <a:rPr lang="en-US" dirty="0" err="1" smtClean="0"/>
              <a:t>enteropathy</a:t>
            </a:r>
            <a:r>
              <a:rPr lang="en-US" dirty="0" smtClean="0"/>
              <a:t> (PLE): severe </a:t>
            </a:r>
            <a:r>
              <a:rPr lang="en-US" dirty="0" err="1" smtClean="0"/>
              <a:t>hypoalbuminemia</a:t>
            </a:r>
            <a:r>
              <a:rPr lang="en-US" dirty="0" smtClean="0"/>
              <a:t> and edematous states without overt urinary protein loss, nutritional deficiencies or problems with hepatic synthesis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 general diagnostic categories of PLE: ulcerative, lymphatic obstruction, non-ulcerative mucosal disease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Workup: endoscopy with biopsy and evaluation of enteric protein loss (</a:t>
            </a:r>
            <a:r>
              <a:rPr lang="en-US" dirty="0" err="1" smtClean="0"/>
              <a:t>Tc</a:t>
            </a:r>
            <a:r>
              <a:rPr lang="en-US" dirty="0" smtClean="0"/>
              <a:t>-Human Albumin </a:t>
            </a:r>
            <a:r>
              <a:rPr lang="en-US" dirty="0" err="1" smtClean="0"/>
              <a:t>Scintigraphy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PLE: Primary consideration in patients with rheumatologic diseases with low albumin of uncertain etiology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CONCLUSION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doses of </a:t>
            </a:r>
            <a:r>
              <a:rPr lang="en-US" dirty="0" err="1" smtClean="0"/>
              <a:t>Cyclophosphamide</a:t>
            </a:r>
            <a:endParaRPr lang="en-US" dirty="0" smtClean="0"/>
          </a:p>
          <a:p>
            <a:r>
              <a:rPr lang="en-US" dirty="0" smtClean="0"/>
              <a:t>Responding well with improvement of edema</a:t>
            </a:r>
          </a:p>
          <a:p>
            <a:r>
              <a:rPr lang="en-US" dirty="0" smtClean="0"/>
              <a:t>Latest albumin: 3.0 </a:t>
            </a:r>
            <a:r>
              <a:rPr lang="en-US" dirty="0" err="1" smtClean="0"/>
              <a:t>g/dL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follow-up…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990601"/>
            <a:ext cx="8229600" cy="4525964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THANK YOU</a:t>
            </a:r>
          </a:p>
          <a:p>
            <a:pPr algn="ctr">
              <a:buNone/>
            </a:pPr>
            <a:r>
              <a:rPr lang="en-US" sz="4000" dirty="0" smtClean="0"/>
              <a:t>AND </a:t>
            </a:r>
          </a:p>
          <a:p>
            <a:pPr algn="ctr">
              <a:buNone/>
            </a:pPr>
            <a:r>
              <a:rPr lang="en-US" sz="4000" dirty="0" smtClean="0"/>
              <a:t>GOOD DAY!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Paolo Lorenzo</a:t>
            </a:r>
          </a:p>
          <a:p>
            <a:r>
              <a:rPr lang="en-US" dirty="0" smtClean="0"/>
              <a:t>Dr. Ernesto Olympia</a:t>
            </a:r>
          </a:p>
          <a:p>
            <a:r>
              <a:rPr lang="en-US" dirty="0" smtClean="0"/>
              <a:t>Dr. Noel Rosas</a:t>
            </a:r>
          </a:p>
          <a:p>
            <a:r>
              <a:rPr lang="en-US" dirty="0" smtClean="0"/>
              <a:t>Dr. Ramon Francisco</a:t>
            </a:r>
          </a:p>
          <a:p>
            <a:r>
              <a:rPr lang="en-US" dirty="0" smtClean="0"/>
              <a:t>Dr. Vanessa Navarro</a:t>
            </a:r>
          </a:p>
          <a:p>
            <a:r>
              <a:rPr lang="en-US" dirty="0" smtClean="0"/>
              <a:t>Dr. Mara </a:t>
            </a:r>
            <a:r>
              <a:rPr lang="en-US" dirty="0" err="1" smtClean="0"/>
              <a:t>Mangio</a:t>
            </a:r>
            <a:endParaRPr lang="en-US" dirty="0" smtClean="0"/>
          </a:p>
          <a:p>
            <a:r>
              <a:rPr lang="en-US" dirty="0" smtClean="0"/>
              <a:t>Dr. Odette Wilson</a:t>
            </a:r>
          </a:p>
          <a:p>
            <a:r>
              <a:rPr lang="en-US" dirty="0" smtClean="0"/>
              <a:t>Sir BJ</a:t>
            </a:r>
          </a:p>
          <a:p>
            <a:r>
              <a:rPr lang="en-US" dirty="0" smtClean="0"/>
              <a:t>Pathology Department: Dr. J. </a:t>
            </a:r>
            <a:r>
              <a:rPr lang="en-US" dirty="0" err="1" smtClean="0"/>
              <a:t>Caduhada</a:t>
            </a:r>
            <a:r>
              <a:rPr lang="en-US" dirty="0" smtClean="0"/>
              <a:t>, Dr. C. </a:t>
            </a:r>
            <a:r>
              <a:rPr lang="en-US" dirty="0" err="1" smtClean="0"/>
              <a:t>Pacho</a:t>
            </a:r>
            <a:r>
              <a:rPr lang="en-US" dirty="0" smtClean="0"/>
              <a:t>, Dr. J. </a:t>
            </a:r>
            <a:r>
              <a:rPr lang="en-US" dirty="0" err="1" smtClean="0"/>
              <a:t>Billote</a:t>
            </a:r>
            <a:endParaRPr lang="en-US" dirty="0" smtClean="0"/>
          </a:p>
          <a:p>
            <a:r>
              <a:rPr lang="en-US" dirty="0" smtClean="0"/>
              <a:t>Radiology Department</a:t>
            </a:r>
          </a:p>
          <a:p>
            <a:r>
              <a:rPr lang="en-US" dirty="0" smtClean="0"/>
              <a:t>Endoscopy Unit</a:t>
            </a:r>
          </a:p>
          <a:p>
            <a:r>
              <a:rPr lang="en-US" dirty="0" smtClean="0"/>
              <a:t>To all my </a:t>
            </a:r>
            <a:r>
              <a:rPr lang="en-US" dirty="0" err="1" smtClean="0"/>
              <a:t>batchmates</a:t>
            </a:r>
            <a:r>
              <a:rPr lang="en-US" dirty="0" smtClean="0"/>
              <a:t> (Trish, </a:t>
            </a:r>
            <a:r>
              <a:rPr lang="en-US" dirty="0" err="1" smtClean="0"/>
              <a:t>Myl</a:t>
            </a:r>
            <a:r>
              <a:rPr lang="en-US" dirty="0" smtClean="0"/>
              <a:t>, Sandra, </a:t>
            </a:r>
            <a:r>
              <a:rPr lang="en-US" dirty="0" err="1" smtClean="0"/>
              <a:t>Gigi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1674811"/>
            <a:ext cx="4572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00401" y="1447802"/>
            <a:ext cx="6019800" cy="4484928"/>
          </a:xfrm>
          <a:prstGeom prst="rect">
            <a:avLst/>
          </a:prstGeom>
        </p:spPr>
        <p:txBody>
          <a:bodyPr wrap="square" lIns="82912" tIns="41457" rIns="82912" bIns="41457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  Referrals: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NEPHROLOGY: </a:t>
            </a:r>
          </a:p>
          <a:p>
            <a:pPr lvl="1">
              <a:buClr>
                <a:schemeClr val="accent1"/>
              </a:buClr>
            </a:pPr>
            <a:r>
              <a:rPr lang="en-US" sz="2200" dirty="0" err="1" smtClean="0">
                <a:solidFill>
                  <a:srgbClr val="0000FF"/>
                </a:solidFill>
              </a:rPr>
              <a:t>Nephrotic</a:t>
            </a:r>
            <a:r>
              <a:rPr lang="en-US" sz="2200" dirty="0" smtClean="0">
                <a:solidFill>
                  <a:srgbClr val="0000FF"/>
                </a:solidFill>
              </a:rPr>
              <a:t> syndrome </a:t>
            </a:r>
            <a:r>
              <a:rPr lang="en-US" sz="2200" dirty="0" err="1" smtClean="0">
                <a:solidFill>
                  <a:srgbClr val="0000FF"/>
                </a:solidFill>
              </a:rPr>
              <a:t>vs</a:t>
            </a:r>
            <a:r>
              <a:rPr lang="en-US" sz="2200" dirty="0" smtClean="0">
                <a:solidFill>
                  <a:srgbClr val="0000FF"/>
                </a:solidFill>
              </a:rPr>
              <a:t> Lupus Nephritis</a:t>
            </a:r>
          </a:p>
          <a:p>
            <a:pPr lvl="2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24 urine protein: normal</a:t>
            </a:r>
          </a:p>
          <a:p>
            <a:pPr lvl="2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Abdominal CT scan of kidneys:   </a:t>
            </a:r>
          </a:p>
          <a:p>
            <a:pPr lvl="2">
              <a:buClr>
                <a:schemeClr val="accent1"/>
              </a:buClr>
            </a:pPr>
            <a:r>
              <a:rPr lang="en-US" sz="2200" dirty="0" smtClean="0"/>
              <a:t>          unremarkable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endParaRPr lang="en-US" sz="2200" dirty="0" smtClean="0"/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PULMONOLOGY:</a:t>
            </a:r>
          </a:p>
          <a:p>
            <a:pPr lvl="1">
              <a:buClr>
                <a:schemeClr val="accent1"/>
              </a:buClr>
            </a:pPr>
            <a:r>
              <a:rPr lang="en-US" sz="2200" dirty="0" smtClean="0">
                <a:solidFill>
                  <a:srgbClr val="0000FF"/>
                </a:solidFill>
              </a:rPr>
              <a:t>To Consider Pulmonary Embolism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	Chest </a:t>
            </a:r>
            <a:r>
              <a:rPr lang="en-US" sz="2200" dirty="0" err="1" smtClean="0"/>
              <a:t>Xray</a:t>
            </a:r>
            <a:r>
              <a:rPr lang="en-US" sz="2200" dirty="0" smtClean="0"/>
              <a:t>: pleural effusion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   </a:t>
            </a:r>
            <a:r>
              <a:rPr lang="en-US" sz="2200" dirty="0" err="1" smtClean="0"/>
              <a:t>ProBNP</a:t>
            </a:r>
            <a:r>
              <a:rPr lang="en-US" sz="2200" dirty="0" smtClean="0"/>
              <a:t>, D-</a:t>
            </a:r>
            <a:r>
              <a:rPr lang="en-US" sz="2200" dirty="0" err="1" smtClean="0"/>
              <a:t>dimer</a:t>
            </a:r>
            <a:r>
              <a:rPr lang="en-US" sz="2200" dirty="0" smtClean="0"/>
              <a:t>: unremarkable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	Arterial/Venous Duplex scan: normal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1754189"/>
            <a:ext cx="4572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81400" y="1143000"/>
            <a:ext cx="6019800" cy="2115049"/>
          </a:xfrm>
          <a:prstGeom prst="rect">
            <a:avLst/>
          </a:prstGeom>
        </p:spPr>
        <p:txBody>
          <a:bodyPr wrap="square" lIns="82912" tIns="41457" rIns="82912" bIns="41457">
            <a:spAutoFit/>
          </a:bodyPr>
          <a:lstStyle/>
          <a:p>
            <a:pPr>
              <a:buClr>
                <a:schemeClr val="accent1"/>
              </a:buClr>
            </a:pPr>
            <a:endParaRPr lang="en-US" sz="2200" dirty="0" smtClean="0"/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 Decrease in </a:t>
            </a:r>
            <a:r>
              <a:rPr lang="en-US" sz="2200" dirty="0" err="1" smtClean="0"/>
              <a:t>ascites</a:t>
            </a:r>
            <a:r>
              <a:rPr lang="en-US" sz="2200" dirty="0" smtClean="0"/>
              <a:t> </a:t>
            </a:r>
            <a:endParaRPr lang="en-US" sz="2200" dirty="0" smtClean="0">
              <a:sym typeface="Wingdings"/>
            </a:endParaRP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ym typeface="Wingdings"/>
              </a:rPr>
              <a:t>  Discharged after 7 days</a:t>
            </a:r>
          </a:p>
          <a:p>
            <a:pPr>
              <a:buClr>
                <a:schemeClr val="accent1"/>
              </a:buClr>
            </a:pPr>
            <a:endParaRPr lang="en-US" sz="2200" dirty="0" smtClean="0">
              <a:sym typeface="Wingdings"/>
            </a:endParaRP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>
                <a:sym typeface="Wingdings"/>
              </a:rPr>
              <a:t>  Outpatient follow-up: ANA (+)</a:t>
            </a:r>
            <a:endParaRPr lang="en-US" sz="2200" dirty="0" smtClean="0"/>
          </a:p>
          <a:p>
            <a:pPr lvl="1">
              <a:buClr>
                <a:schemeClr val="accent1"/>
              </a:buClr>
              <a:buFont typeface="Arial"/>
              <a:buChar char="•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2590800" cy="72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1 month prior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(March)</a:t>
            </a:r>
            <a:endParaRPr lang="en-US" sz="2400" dirty="0">
              <a:solidFill>
                <a:srgbClr val="39639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524001"/>
            <a:ext cx="5105400" cy="3130711"/>
          </a:xfrm>
          <a:prstGeom prst="rect">
            <a:avLst/>
          </a:prstGeom>
          <a:noFill/>
        </p:spPr>
        <p:txBody>
          <a:bodyPr wrap="square" lIns="82912" tIns="41457" rIns="82912" bIns="41457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RHEUMATOLOGY consult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(+) ANA 1:320 dilution, 	Speckled pattern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Rx: steroids started but  discontinued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endParaRPr lang="en-US" sz="2200" dirty="0" smtClean="0"/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Blurring of vision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200" dirty="0" smtClean="0"/>
              <a:t> Ophthalmology consult: Retinal 	edema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1752601"/>
            <a:ext cx="6096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3733800"/>
            <a:ext cx="6858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23547</TotalTime>
  <Words>4233</Words>
  <Application>Microsoft Macintosh PowerPoint</Application>
  <PresentationFormat>Letter Paper (8.5x11 in)</PresentationFormat>
  <Paragraphs>731</Paragraphs>
  <Slides>66</Slides>
  <Notes>66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Concourse</vt:lpstr>
      <vt:lpstr>A Case of Protein-Losing Enteropathy</vt:lpstr>
      <vt:lpstr>Objectives:</vt:lpstr>
      <vt:lpstr>General Data  </vt:lpstr>
      <vt:lpstr>History of Present Illness</vt:lpstr>
      <vt:lpstr>History of Present Illness</vt:lpstr>
      <vt:lpstr>History of Present Illness</vt:lpstr>
      <vt:lpstr>History of Present Illness</vt:lpstr>
      <vt:lpstr>History of Present Illness</vt:lpstr>
      <vt:lpstr>History of Present Illness</vt:lpstr>
      <vt:lpstr>History Of Present Illness</vt:lpstr>
      <vt:lpstr>Review of Systems</vt:lpstr>
      <vt:lpstr>Past Medical History</vt:lpstr>
      <vt:lpstr>Obstetric-Gynecologic History</vt:lpstr>
      <vt:lpstr>Family History</vt:lpstr>
      <vt:lpstr>Personal/Social History</vt:lpstr>
      <vt:lpstr>Physical Examination</vt:lpstr>
      <vt:lpstr>Physical Examination</vt:lpstr>
      <vt:lpstr>Physical Examination</vt:lpstr>
      <vt:lpstr>Salient Features</vt:lpstr>
      <vt:lpstr>Intial Clinical Impression</vt:lpstr>
      <vt:lpstr>Problem #1: HYPOALBUMINEMIA</vt:lpstr>
      <vt:lpstr>ESOPHAGOGASTRODUODENOSCOPY</vt:lpstr>
      <vt:lpstr>Colonoscopy</vt:lpstr>
      <vt:lpstr>Histopathology of GI specimen</vt:lpstr>
      <vt:lpstr>Problem #1: HYPOALBUMINEMIA</vt:lpstr>
      <vt:lpstr>Problem #1: HYPOALBUMINEMIA</vt:lpstr>
      <vt:lpstr>Slide 27</vt:lpstr>
      <vt:lpstr>Problem #1: HYPOALBUMINEMIA </vt:lpstr>
      <vt:lpstr>Problem #1: HYPOALBUMINEMIA </vt:lpstr>
      <vt:lpstr>Slide 30</vt:lpstr>
      <vt:lpstr>Problem #1: HYPOALBUMINEMIA </vt:lpstr>
      <vt:lpstr>Problem #2: Recurrent/New Malignancy</vt:lpstr>
      <vt:lpstr>Course in the Wards</vt:lpstr>
      <vt:lpstr>ASCITES</vt:lpstr>
      <vt:lpstr>ASCITES</vt:lpstr>
      <vt:lpstr>HYPOALBUMINEMIA</vt:lpstr>
      <vt:lpstr>Differential Diagnoses:</vt:lpstr>
      <vt:lpstr>Approach to Hypoalbuminemia and Anasarca</vt:lpstr>
      <vt:lpstr>Approach to Hypoalbuminemia</vt:lpstr>
      <vt:lpstr>Approach to Hypoalbuminemia</vt:lpstr>
      <vt:lpstr>Approach to Hypoalbuminemia</vt:lpstr>
      <vt:lpstr>Approach to Hypoalbuminemia</vt:lpstr>
      <vt:lpstr>Approach to Hypoalbuminemia</vt:lpstr>
      <vt:lpstr>Approach to Hypoalbuminemia</vt:lpstr>
      <vt:lpstr>GI LOSS:  Hypoalbuminemia </vt:lpstr>
      <vt:lpstr>Protein-Losing Enteropathy</vt:lpstr>
      <vt:lpstr>Protein-Losing Enteropathy</vt:lpstr>
      <vt:lpstr>Our patient: EGD/Colonoscopy</vt:lpstr>
      <vt:lpstr>Back to our patient…</vt:lpstr>
      <vt:lpstr>American College of Rheumatology (ACR) criteria of SLE (4 of 11)</vt:lpstr>
      <vt:lpstr>Is the PLE related to SLE?</vt:lpstr>
      <vt:lpstr>“SLE related Protein Losing Enteropathy”</vt:lpstr>
      <vt:lpstr>Case Report: “A case of systemic lupus erythematosus presenting with protein-losing enteropathy”</vt:lpstr>
      <vt:lpstr>“Protein-Losing Enteropathy with SLE: Response to Cyclophosphamide”</vt:lpstr>
      <vt:lpstr>“Protein-Losing Enteropathy Exacerbated with the Appearance of Symptoms of SLE”</vt:lpstr>
      <vt:lpstr>Slide 56</vt:lpstr>
      <vt:lpstr>Similar features of Case reports</vt:lpstr>
      <vt:lpstr>How to Diagnose PLE</vt:lpstr>
      <vt:lpstr>Tc-Human Serum Albumin Scintigraphy</vt:lpstr>
      <vt:lpstr>Tc-Human Serum Albumin Scintigraphy</vt:lpstr>
      <vt:lpstr>Management of PLE in SLE</vt:lpstr>
      <vt:lpstr>FINAL DIAGNOSIS</vt:lpstr>
      <vt:lpstr>CONCLUSION</vt:lpstr>
      <vt:lpstr>On follow-up…</vt:lpstr>
      <vt:lpstr>Slide 65</vt:lpstr>
      <vt:lpstr>Special Thanks To: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Biggest Loser</dc:title>
  <dc:creator>Genevieve</dc:creator>
  <cp:lastModifiedBy>Genevieve</cp:lastModifiedBy>
  <cp:revision>301</cp:revision>
  <cp:lastPrinted>2010-06-09T17:04:09Z</cp:lastPrinted>
  <dcterms:created xsi:type="dcterms:W3CDTF">2010-06-09T17:00:32Z</dcterms:created>
  <dcterms:modified xsi:type="dcterms:W3CDTF">2010-06-09T18:08:24Z</dcterms:modified>
</cp:coreProperties>
</file>