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notesSlides/notesSlide102.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06"/>
  </p:notesMasterIdLst>
  <p:handoutMasterIdLst>
    <p:handoutMasterId r:id="rId107"/>
  </p:handoutMasterIdLst>
  <p:sldIdLst>
    <p:sldId id="256" r:id="rId2"/>
    <p:sldId id="257" r:id="rId3"/>
    <p:sldId id="259" r:id="rId4"/>
    <p:sldId id="260" r:id="rId5"/>
    <p:sldId id="261" r:id="rId6"/>
    <p:sldId id="262" r:id="rId7"/>
    <p:sldId id="264" r:id="rId8"/>
    <p:sldId id="273" r:id="rId9"/>
    <p:sldId id="265" r:id="rId10"/>
    <p:sldId id="263" r:id="rId11"/>
    <p:sldId id="266" r:id="rId12"/>
    <p:sldId id="267" r:id="rId13"/>
    <p:sldId id="268" r:id="rId14"/>
    <p:sldId id="269" r:id="rId15"/>
    <p:sldId id="274" r:id="rId16"/>
    <p:sldId id="314" r:id="rId17"/>
    <p:sldId id="270" r:id="rId18"/>
    <p:sldId id="271" r:id="rId19"/>
    <p:sldId id="290" r:id="rId20"/>
    <p:sldId id="350" r:id="rId21"/>
    <p:sldId id="348" r:id="rId22"/>
    <p:sldId id="349" r:id="rId23"/>
    <p:sldId id="295" r:id="rId24"/>
    <p:sldId id="297" r:id="rId25"/>
    <p:sldId id="298" r:id="rId26"/>
    <p:sldId id="299" r:id="rId27"/>
    <p:sldId id="383" r:id="rId28"/>
    <p:sldId id="384" r:id="rId29"/>
    <p:sldId id="300" r:id="rId30"/>
    <p:sldId id="331" r:id="rId31"/>
    <p:sldId id="316" r:id="rId32"/>
    <p:sldId id="315" r:id="rId33"/>
    <p:sldId id="320" r:id="rId34"/>
    <p:sldId id="321" r:id="rId35"/>
    <p:sldId id="319" r:id="rId36"/>
    <p:sldId id="322" r:id="rId37"/>
    <p:sldId id="323" r:id="rId38"/>
    <p:sldId id="301" r:id="rId39"/>
    <p:sldId id="324" r:id="rId40"/>
    <p:sldId id="353" r:id="rId41"/>
    <p:sldId id="371" r:id="rId42"/>
    <p:sldId id="381" r:id="rId43"/>
    <p:sldId id="302" r:id="rId44"/>
    <p:sldId id="303" r:id="rId45"/>
    <p:sldId id="304" r:id="rId46"/>
    <p:sldId id="332" r:id="rId47"/>
    <p:sldId id="385" r:id="rId48"/>
    <p:sldId id="313" r:id="rId49"/>
    <p:sldId id="333" r:id="rId50"/>
    <p:sldId id="392" r:id="rId51"/>
    <p:sldId id="325" r:id="rId52"/>
    <p:sldId id="305" r:id="rId53"/>
    <p:sldId id="380" r:id="rId54"/>
    <p:sldId id="394" r:id="rId55"/>
    <p:sldId id="285" r:id="rId56"/>
    <p:sldId id="374" r:id="rId57"/>
    <p:sldId id="281" r:id="rId58"/>
    <p:sldId id="282" r:id="rId59"/>
    <p:sldId id="275" r:id="rId60"/>
    <p:sldId id="276" r:id="rId61"/>
    <p:sldId id="286" r:id="rId62"/>
    <p:sldId id="284" r:id="rId63"/>
    <p:sldId id="296" r:id="rId64"/>
    <p:sldId id="361" r:id="rId65"/>
    <p:sldId id="395" r:id="rId66"/>
    <p:sldId id="328" r:id="rId67"/>
    <p:sldId id="277" r:id="rId68"/>
    <p:sldId id="396" r:id="rId69"/>
    <p:sldId id="382" r:id="rId70"/>
    <p:sldId id="311" r:id="rId71"/>
    <p:sldId id="334" r:id="rId72"/>
    <p:sldId id="335" r:id="rId73"/>
    <p:sldId id="336" r:id="rId74"/>
    <p:sldId id="337" r:id="rId75"/>
    <p:sldId id="338" r:id="rId76"/>
    <p:sldId id="339" r:id="rId77"/>
    <p:sldId id="340" r:id="rId78"/>
    <p:sldId id="341" r:id="rId79"/>
    <p:sldId id="342" r:id="rId80"/>
    <p:sldId id="344" r:id="rId81"/>
    <p:sldId id="345" r:id="rId82"/>
    <p:sldId id="346" r:id="rId83"/>
    <p:sldId id="347" r:id="rId84"/>
    <p:sldId id="356" r:id="rId85"/>
    <p:sldId id="358" r:id="rId86"/>
    <p:sldId id="359" r:id="rId87"/>
    <p:sldId id="365" r:id="rId88"/>
    <p:sldId id="367" r:id="rId89"/>
    <p:sldId id="376" r:id="rId90"/>
    <p:sldId id="370" r:id="rId91"/>
    <p:sldId id="378" r:id="rId92"/>
    <p:sldId id="379" r:id="rId93"/>
    <p:sldId id="386" r:id="rId94"/>
    <p:sldId id="387" r:id="rId95"/>
    <p:sldId id="388" r:id="rId96"/>
    <p:sldId id="389" r:id="rId97"/>
    <p:sldId id="390" r:id="rId98"/>
    <p:sldId id="391" r:id="rId99"/>
    <p:sldId id="397" r:id="rId100"/>
    <p:sldId id="400" r:id="rId101"/>
    <p:sldId id="399" r:id="rId102"/>
    <p:sldId id="398" r:id="rId103"/>
    <p:sldId id="401" r:id="rId104"/>
    <p:sldId id="403" r:id="rId105"/>
  </p:sldIdLst>
  <p:sldSz cx="9144000" cy="6858000" type="screen4x3"/>
  <p:notesSz cx="7077075"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3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48" d="100"/>
          <a:sy n="48" d="100"/>
        </p:scale>
        <p:origin x="-1470" y="-8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68"/>
    </p:cViewPr>
  </p:sorterViewPr>
  <p:notesViewPr>
    <p:cSldViewPr>
      <p:cViewPr varScale="1">
        <p:scale>
          <a:sx n="38" d="100"/>
          <a:sy n="38" d="100"/>
        </p:scale>
        <p:origin x="-2262" y="-120"/>
      </p:cViewPr>
      <p:guideLst>
        <p:guide orient="horz" pos="2952"/>
        <p:guide pos="2229"/>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EFD4276D-1F5B-4E59-9541-DA3C766430CC}" type="datetimeFigureOut">
              <a:rPr lang="en-US" smtClean="0"/>
              <a:pPr/>
              <a:t>7/15/2010</a:t>
            </a:fld>
            <a:endParaRPr lang="en-US"/>
          </a:p>
        </p:txBody>
      </p:sp>
      <p:sp>
        <p:nvSpPr>
          <p:cNvPr id="4" name="Footer Placeholder 3"/>
          <p:cNvSpPr>
            <a:spLocks noGrp="1"/>
          </p:cNvSpPr>
          <p:nvPr>
            <p:ph type="ftr" sz="quarter" idx="2"/>
          </p:nvPr>
        </p:nvSpPr>
        <p:spPr>
          <a:xfrm>
            <a:off x="0" y="8902700"/>
            <a:ext cx="3067050"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902700"/>
            <a:ext cx="3067050" cy="468313"/>
          </a:xfrm>
          <a:prstGeom prst="rect">
            <a:avLst/>
          </a:prstGeom>
        </p:spPr>
        <p:txBody>
          <a:bodyPr vert="horz" lIns="91440" tIns="45720" rIns="91440" bIns="45720" rtlCol="0" anchor="b"/>
          <a:lstStyle>
            <a:lvl1pPr algn="r">
              <a:defRPr sz="1200"/>
            </a:lvl1pPr>
          </a:lstStyle>
          <a:p>
            <a:fld id="{EC3DA234-E229-4588-ABF0-4CF7C8648E0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630"/>
          </a:xfrm>
          <a:prstGeom prst="rect">
            <a:avLst/>
          </a:prstGeom>
        </p:spPr>
        <p:txBody>
          <a:bodyPr vert="horz" lIns="93991" tIns="46996" rIns="93991" bIns="46996" rtlCol="0"/>
          <a:lstStyle>
            <a:lvl1pPr algn="l">
              <a:defRPr sz="1200"/>
            </a:lvl1pPr>
          </a:lstStyle>
          <a:p>
            <a:endParaRPr lang="en-US"/>
          </a:p>
        </p:txBody>
      </p:sp>
      <p:sp>
        <p:nvSpPr>
          <p:cNvPr id="3" name="Date Placeholder 2"/>
          <p:cNvSpPr>
            <a:spLocks noGrp="1"/>
          </p:cNvSpPr>
          <p:nvPr>
            <p:ph type="dt" idx="1"/>
          </p:nvPr>
        </p:nvSpPr>
        <p:spPr>
          <a:xfrm>
            <a:off x="4008705" y="0"/>
            <a:ext cx="3066733" cy="468630"/>
          </a:xfrm>
          <a:prstGeom prst="rect">
            <a:avLst/>
          </a:prstGeom>
        </p:spPr>
        <p:txBody>
          <a:bodyPr vert="horz" lIns="93991" tIns="46996" rIns="93991" bIns="46996" rtlCol="0"/>
          <a:lstStyle>
            <a:lvl1pPr algn="r">
              <a:defRPr sz="1200"/>
            </a:lvl1pPr>
          </a:lstStyle>
          <a:p>
            <a:fld id="{DDA6BD1D-9899-4439-92D1-22D667725842}" type="datetimeFigureOut">
              <a:rPr lang="en-US" smtClean="0"/>
              <a:pPr/>
              <a:t>7/15/2010</a:t>
            </a:fld>
            <a:endParaRPr lang="en-US"/>
          </a:p>
        </p:txBody>
      </p:sp>
      <p:sp>
        <p:nvSpPr>
          <p:cNvPr id="4" name="Slide Image Placeholder 3"/>
          <p:cNvSpPr>
            <a:spLocks noGrp="1" noRot="1" noChangeAspect="1"/>
          </p:cNvSpPr>
          <p:nvPr>
            <p:ph type="sldImg" idx="2"/>
          </p:nvPr>
        </p:nvSpPr>
        <p:spPr>
          <a:xfrm>
            <a:off x="1195388" y="703263"/>
            <a:ext cx="4686300" cy="3514725"/>
          </a:xfrm>
          <a:prstGeom prst="rect">
            <a:avLst/>
          </a:prstGeom>
          <a:noFill/>
          <a:ln w="12700">
            <a:solidFill>
              <a:prstClr val="black"/>
            </a:solidFill>
          </a:ln>
        </p:spPr>
        <p:txBody>
          <a:bodyPr vert="horz" lIns="93991" tIns="46996" rIns="93991" bIns="46996" rtlCol="0" anchor="ctr"/>
          <a:lstStyle/>
          <a:p>
            <a:endParaRPr lang="en-US"/>
          </a:p>
        </p:txBody>
      </p:sp>
      <p:sp>
        <p:nvSpPr>
          <p:cNvPr id="5" name="Notes Placeholder 4"/>
          <p:cNvSpPr>
            <a:spLocks noGrp="1"/>
          </p:cNvSpPr>
          <p:nvPr>
            <p:ph type="body" sz="quarter" idx="3"/>
          </p:nvPr>
        </p:nvSpPr>
        <p:spPr>
          <a:xfrm>
            <a:off x="707708" y="4451985"/>
            <a:ext cx="5661660" cy="4217670"/>
          </a:xfrm>
          <a:prstGeom prst="rect">
            <a:avLst/>
          </a:prstGeom>
        </p:spPr>
        <p:txBody>
          <a:bodyPr vert="horz" lIns="93991" tIns="46996" rIns="93991" bIns="469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66733" cy="468630"/>
          </a:xfrm>
          <a:prstGeom prst="rect">
            <a:avLst/>
          </a:prstGeom>
        </p:spPr>
        <p:txBody>
          <a:bodyPr vert="horz" lIns="93991" tIns="46996" rIns="93991" bIns="4699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02343"/>
            <a:ext cx="3066733" cy="468630"/>
          </a:xfrm>
          <a:prstGeom prst="rect">
            <a:avLst/>
          </a:prstGeom>
        </p:spPr>
        <p:txBody>
          <a:bodyPr vert="horz" lIns="93991" tIns="46996" rIns="93991" bIns="46996" rtlCol="0" anchor="b"/>
          <a:lstStyle>
            <a:lvl1pPr algn="r">
              <a:defRPr sz="1200"/>
            </a:lvl1pPr>
          </a:lstStyle>
          <a:p>
            <a:fld id="{1071F544-6DBC-43E5-A8C8-D0EE5DEC72A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radiographs were analyzed according to disease duration, they found no significant differences between this group of patients and those with primary and CCHD-associated HOA; these observations suggest that the duration of the disease is most important in determining the distribution and morphology of the skeletal changes. </a:t>
            </a:r>
          </a:p>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of 7  = our </a:t>
            </a:r>
            <a:r>
              <a:rPr lang="en-US" dirty="0" err="1" smtClean="0"/>
              <a:t>px</a:t>
            </a:r>
            <a:r>
              <a:rPr lang="en-US" dirty="0" smtClean="0"/>
              <a:t> was only to </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CD4D18-2158-4EFD-A1B8-357A83B4A063}" type="slidenum">
              <a:rPr lang="en-US" smtClean="0"/>
              <a:pPr/>
              <a:t>104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Shamroth’s</a:t>
            </a:r>
            <a:r>
              <a:rPr lang="en-US" dirty="0" smtClean="0"/>
              <a:t> test/The apposition sign: The distal </a:t>
            </a:r>
            <a:r>
              <a:rPr lang="en-US" dirty="0" err="1" smtClean="0"/>
              <a:t>interphalangeal</a:t>
            </a:r>
            <a:r>
              <a:rPr lang="en-US" dirty="0" smtClean="0"/>
              <a:t> (DIP) joints and the nail bed of the right and left index finger are placed in apposition. Normally, an oblong diamond-shaped aperture is visible between the 2 juxtaposed nail beds. With clubbing, this space is obliterated.</a:t>
            </a:r>
          </a:p>
        </p:txBody>
      </p:sp>
      <p:sp>
        <p:nvSpPr>
          <p:cNvPr id="4" name="Slide Number Placeholder 3"/>
          <p:cNvSpPr>
            <a:spLocks noGrp="1"/>
          </p:cNvSpPr>
          <p:nvPr>
            <p:ph type="sldNum" sz="quarter" idx="10"/>
          </p:nvPr>
        </p:nvSpPr>
        <p:spPr/>
        <p:txBody>
          <a:bodyPr/>
          <a:lstStyle/>
          <a:p>
            <a:fld id="{1071F544-6DBC-43E5-A8C8-D0EE5DEC72A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angle made by the proximal nail fold and nail plate (</a:t>
            </a:r>
            <a:r>
              <a:rPr lang="en-US" dirty="0" err="1" smtClean="0"/>
              <a:t>Lovibond</a:t>
            </a:r>
            <a:r>
              <a:rPr lang="en-US" dirty="0" smtClean="0"/>
              <a:t> angle) typically is less than or equal to 160°. In clubbing, the angle flattens out and increases as the severity of the clubbing increases. If the angle is greater than 180°, definitive clubbing exists. An angle between 160-180° falls in a gray area and may indicate early stages of clubbing</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I’m here to present a case of a patient presenting with joint pains as a symptom of an underlying pathology</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 Pain in affected joints, aggravated by movement, is the most common manifestation of established RA. Generalized stiffness is frequent and is usually greatest after periods of inactivity. The majority of patients will experience constitutional symptoms such as weakness, easy fatigability, anorexia, and weight loss. Although fever to 40°C occurs on occasion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OA:</a:t>
            </a:r>
            <a:r>
              <a:rPr lang="en-US" baseline="0" dirty="0" smtClean="0"/>
              <a:t> </a:t>
            </a:r>
            <a:r>
              <a:rPr lang="en-US" dirty="0" smtClean="0"/>
              <a:t>OA is joint failure, a disease in which all structures of the joint have undergone pathologic change, often in concert. The pathologic sine qua non of disease is hyaline </a:t>
            </a:r>
            <a:r>
              <a:rPr lang="en-US" dirty="0" err="1" smtClean="0"/>
              <a:t>articular</a:t>
            </a:r>
            <a:r>
              <a:rPr lang="en-US" dirty="0" smtClean="0"/>
              <a:t> cartilage loss, present in a focal and, initially, </a:t>
            </a:r>
            <a:r>
              <a:rPr lang="en-US" dirty="0" err="1" smtClean="0"/>
              <a:t>nonuniform</a:t>
            </a:r>
            <a:r>
              <a:rPr lang="en-US" dirty="0" smtClean="0"/>
              <a:t> manner. This is accompanied by increasing thickness and sclerosis of the </a:t>
            </a:r>
            <a:r>
              <a:rPr lang="en-US" dirty="0" err="1" smtClean="0"/>
              <a:t>subchondral</a:t>
            </a:r>
            <a:r>
              <a:rPr lang="en-US" dirty="0" smtClean="0"/>
              <a:t> bony plate, by outgrowth of </a:t>
            </a:r>
            <a:r>
              <a:rPr lang="en-US" dirty="0" err="1" smtClean="0"/>
              <a:t>osteophytes</a:t>
            </a:r>
            <a:r>
              <a:rPr lang="en-US" dirty="0" smtClean="0"/>
              <a:t> at the joint margin, by stretching of the </a:t>
            </a:r>
            <a:r>
              <a:rPr lang="en-US" dirty="0" err="1" smtClean="0"/>
              <a:t>articular</a:t>
            </a:r>
            <a:r>
              <a:rPr lang="en-US" dirty="0" smtClean="0"/>
              <a:t> capsule, by mild </a:t>
            </a:r>
            <a:r>
              <a:rPr lang="en-US" dirty="0" err="1" smtClean="0"/>
              <a:t>synovitis</a:t>
            </a:r>
            <a:r>
              <a:rPr lang="en-US" dirty="0" smtClean="0"/>
              <a:t> in many affected joints, and by weakness of muscles bridging the joint. In knees, </a:t>
            </a:r>
            <a:r>
              <a:rPr lang="en-US" dirty="0" err="1" smtClean="0"/>
              <a:t>meniscal</a:t>
            </a:r>
            <a:r>
              <a:rPr lang="en-US" dirty="0" smtClean="0"/>
              <a:t> degeneration is part of the disease. There are numerous pathways that lead to joint failure, but the initial step is often joint injury in the setting of a failure of protective mechanisms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071F544-6DBC-43E5-A8C8-D0EE5DEC72A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Cervical rib, </a:t>
            </a:r>
            <a:r>
              <a:rPr lang="en-US" dirty="0" err="1" smtClean="0"/>
              <a:t>pancoast</a:t>
            </a:r>
            <a:r>
              <a:rPr lang="en-US" baseline="0" dirty="0" smtClean="0"/>
              <a:t> tumor, aneurysm of </a:t>
            </a:r>
            <a:r>
              <a:rPr lang="en-US" baseline="0" dirty="0" err="1" smtClean="0"/>
              <a:t>subclavian</a:t>
            </a:r>
            <a:r>
              <a:rPr lang="en-US" baseline="0" dirty="0" smtClean="0"/>
              <a:t> artery, pre-</a:t>
            </a:r>
            <a:r>
              <a:rPr lang="en-US" baseline="0" dirty="0" err="1" smtClean="0"/>
              <a:t>subclavian</a:t>
            </a:r>
            <a:r>
              <a:rPr lang="en-US" baseline="0" dirty="0" smtClean="0"/>
              <a:t> </a:t>
            </a:r>
            <a:r>
              <a:rPr lang="en-US" baseline="0" dirty="0" err="1" smtClean="0"/>
              <a:t>coarctation</a:t>
            </a:r>
            <a:r>
              <a:rPr lang="en-US" baseline="0" dirty="0" smtClean="0"/>
              <a:t> of aorta, AVF involving brachial vessels</a:t>
            </a:r>
            <a:endParaRPr lang="en-US" dirty="0" smtClean="0"/>
          </a:p>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CRP positive up to 1:64 dilutions (384 mg/l)</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mass density measuring about 7.5x6.5cm in its widest dimension is seen in the right </a:t>
            </a:r>
            <a:r>
              <a:rPr lang="en-US" sz="1200" kern="1200" dirty="0" err="1" smtClean="0">
                <a:solidFill>
                  <a:schemeClr val="tx1"/>
                </a:solidFill>
                <a:latin typeface="+mn-lt"/>
                <a:ea typeface="+mn-ea"/>
                <a:cs typeface="+mn-cs"/>
              </a:rPr>
              <a:t>parahilar</a:t>
            </a:r>
            <a:r>
              <a:rPr lang="en-US" sz="1200" kern="1200" dirty="0" smtClean="0">
                <a:solidFill>
                  <a:schemeClr val="tx1"/>
                </a:solidFill>
                <a:latin typeface="+mn-lt"/>
                <a:ea typeface="+mn-ea"/>
                <a:cs typeface="+mn-cs"/>
              </a:rPr>
              <a:t> area. The mass has </a:t>
            </a:r>
            <a:r>
              <a:rPr lang="en-US" sz="1200" kern="1200" dirty="0" err="1" smtClean="0">
                <a:solidFill>
                  <a:schemeClr val="tx1"/>
                </a:solidFill>
                <a:latin typeface="+mn-lt"/>
                <a:ea typeface="+mn-ea"/>
                <a:cs typeface="+mn-cs"/>
              </a:rPr>
              <a:t>lobulated</a:t>
            </a:r>
            <a:r>
              <a:rPr lang="en-US" sz="1200" kern="1200" dirty="0" smtClean="0">
                <a:solidFill>
                  <a:schemeClr val="tx1"/>
                </a:solidFill>
                <a:latin typeface="+mn-lt"/>
                <a:ea typeface="+mn-ea"/>
                <a:cs typeface="+mn-cs"/>
              </a:rPr>
              <a:t> border with compression of the inferior bronchus. No cavitations, no evident calcification within the lesion. The rest of the lungs are unremarkable</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CT</a:t>
            </a:r>
            <a:r>
              <a:rPr lang="en-US" sz="1200" kern="1200" baseline="0" dirty="0" smtClean="0">
                <a:solidFill>
                  <a:schemeClr val="tx1"/>
                </a:solidFill>
                <a:latin typeface="+mn-lt"/>
                <a:ea typeface="+mn-ea"/>
                <a:cs typeface="+mn-cs"/>
              </a:rPr>
              <a:t> scan of the chest showed </a:t>
            </a:r>
            <a:r>
              <a:rPr lang="en-US" sz="1200" kern="1200" dirty="0" smtClean="0">
                <a:solidFill>
                  <a:schemeClr val="tx1"/>
                </a:solidFill>
                <a:latin typeface="+mn-lt"/>
                <a:ea typeface="+mn-ea"/>
                <a:cs typeface="+mn-cs"/>
              </a:rPr>
              <a:t>4.6 x 5.5 x 4.6 cm well-defined soft tissue mass in the right </a:t>
            </a:r>
            <a:r>
              <a:rPr lang="en-US" sz="1200" kern="1200" dirty="0" err="1" smtClean="0">
                <a:solidFill>
                  <a:schemeClr val="tx1"/>
                </a:solidFill>
                <a:latin typeface="+mn-lt"/>
                <a:ea typeface="+mn-ea"/>
                <a:cs typeface="+mn-cs"/>
              </a:rPr>
              <a:t>hilar</a:t>
            </a:r>
            <a:r>
              <a:rPr lang="en-US" sz="1200" kern="1200" dirty="0" smtClean="0">
                <a:solidFill>
                  <a:schemeClr val="tx1"/>
                </a:solidFill>
                <a:latin typeface="+mn-lt"/>
                <a:ea typeface="+mn-ea"/>
                <a:cs typeface="+mn-cs"/>
              </a:rPr>
              <a:t> region, accompanied by some ground glass opacity changes in the surrounding right upper lung segment (obstructive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pneumonitis</a:t>
            </a:r>
            <a:r>
              <a:rPr lang="en-U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small 0.6cm nodule is noted along the peripheral margin of the right middle lobe, emphysematous changes are noted scattered throughout the right and left lungs. </a:t>
            </a:r>
            <a:endParaRPr lang="en-US" dirty="0" smtClean="0"/>
          </a:p>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least 3 about 1.0 to 1.6 cm nodes are noted in the </a:t>
            </a:r>
            <a:r>
              <a:rPr lang="en-US" sz="1200" kern="1200" dirty="0" err="1" smtClean="0">
                <a:solidFill>
                  <a:schemeClr val="tx1"/>
                </a:solidFill>
                <a:latin typeface="+mn-lt"/>
                <a:ea typeface="+mn-ea"/>
                <a:cs typeface="+mn-cs"/>
              </a:rPr>
              <a:t>subcarinal</a:t>
            </a:r>
            <a:r>
              <a:rPr lang="en-US" sz="1200" kern="1200" dirty="0" smtClean="0">
                <a:solidFill>
                  <a:schemeClr val="tx1"/>
                </a:solidFill>
                <a:latin typeface="+mn-lt"/>
                <a:ea typeface="+mn-ea"/>
                <a:cs typeface="+mn-cs"/>
              </a:rPr>
              <a:t> region. </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a:t>
            </a:r>
            <a:r>
              <a:rPr lang="en-US" baseline="0" dirty="0" err="1" smtClean="0"/>
              <a:t>px</a:t>
            </a:r>
            <a:r>
              <a:rPr lang="en-US" baseline="0" dirty="0" smtClean="0"/>
              <a:t> is EB, a 52 yr old man, who was admitted in our institution last January 13, 2010</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 THIS slide, </a:t>
            </a:r>
            <a:r>
              <a:rPr lang="en-US" sz="1200" kern="1200" dirty="0" err="1" smtClean="0">
                <a:solidFill>
                  <a:schemeClr val="tx1"/>
                </a:solidFill>
                <a:latin typeface="+mn-lt"/>
                <a:ea typeface="+mn-ea"/>
                <a:cs typeface="+mn-cs"/>
              </a:rPr>
              <a:t>neoplastic</a:t>
            </a:r>
            <a:r>
              <a:rPr lang="en-US" sz="1200" kern="1200" dirty="0" smtClean="0">
                <a:solidFill>
                  <a:schemeClr val="tx1"/>
                </a:solidFill>
                <a:latin typeface="+mn-lt"/>
                <a:ea typeface="+mn-ea"/>
                <a:cs typeface="+mn-cs"/>
              </a:rPr>
              <a:t> cells are arranged singly, in small groups and in clusters with glandular formation seen in some areas. The cells are enlarged,</a:t>
            </a:r>
            <a:r>
              <a:rPr lang="en-US"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pleomorphic</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hyperchromatic</a:t>
            </a:r>
            <a:r>
              <a:rPr lang="en-US" sz="1200" kern="1200" dirty="0" smtClean="0">
                <a:solidFill>
                  <a:schemeClr val="tx1"/>
                </a:solidFill>
                <a:latin typeface="+mn-lt"/>
                <a:ea typeface="+mn-ea"/>
                <a:cs typeface="+mn-cs"/>
              </a:rPr>
              <a:t> with occasional prominent nucleoli, with scanty ,</a:t>
            </a:r>
            <a:r>
              <a:rPr lang="en-US" sz="1200" kern="1200" baseline="0" dirty="0" smtClean="0">
                <a:solidFill>
                  <a:schemeClr val="tx1"/>
                </a:solidFill>
                <a:latin typeface="+mn-lt"/>
                <a:ea typeface="+mn-ea"/>
                <a:cs typeface="+mn-cs"/>
              </a:rPr>
              <a:t> angulated, </a:t>
            </a:r>
            <a:r>
              <a:rPr lang="en-US" sz="1200" kern="1200" dirty="0" err="1" smtClean="0">
                <a:solidFill>
                  <a:schemeClr val="tx1"/>
                </a:solidFill>
                <a:latin typeface="+mn-lt"/>
                <a:ea typeface="+mn-ea"/>
                <a:cs typeface="+mn-cs"/>
              </a:rPr>
              <a:t>eosinophilic</a:t>
            </a:r>
            <a:r>
              <a:rPr lang="en-US" sz="1200" kern="1200" dirty="0" smtClean="0">
                <a:solidFill>
                  <a:schemeClr val="tx1"/>
                </a:solidFill>
                <a:latin typeface="+mn-lt"/>
                <a:ea typeface="+mn-ea"/>
                <a:cs typeface="+mn-cs"/>
              </a:rPr>
              <a:t> cytoplasm. Few inflammatory cells and RBCs are seen in the background. </a:t>
            </a:r>
          </a:p>
        </p:txBody>
      </p:sp>
      <p:sp>
        <p:nvSpPr>
          <p:cNvPr id="4" name="Slide Number Placeholder 3"/>
          <p:cNvSpPr>
            <a:spLocks noGrp="1"/>
          </p:cNvSpPr>
          <p:nvPr>
            <p:ph type="sldNum" sz="quarter" idx="10"/>
          </p:nvPr>
        </p:nvSpPr>
        <p:spPr/>
        <p:txBody>
          <a:bodyPr/>
          <a:lstStyle/>
          <a:p>
            <a:fld id="{2E08B533-076C-489F-8059-0DA50D959D8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cell block shows</a:t>
            </a:r>
            <a:r>
              <a:rPr lang="en-US" baseline="0" dirty="0" smtClean="0"/>
              <a:t> similar cells as previously described, seen in clusters &amp; in small sheets. </a:t>
            </a:r>
            <a:endParaRPr lang="en-US" dirty="0"/>
          </a:p>
        </p:txBody>
      </p:sp>
      <p:sp>
        <p:nvSpPr>
          <p:cNvPr id="4" name="Slide Number Placeholder 3"/>
          <p:cNvSpPr>
            <a:spLocks noGrp="1"/>
          </p:cNvSpPr>
          <p:nvPr>
            <p:ph type="sldNum" sz="quarter" idx="10"/>
          </p:nvPr>
        </p:nvSpPr>
        <p:spPr/>
        <p:txBody>
          <a:bodyPr/>
          <a:lstStyle/>
          <a:p>
            <a:fld id="{2E08B533-076C-489F-8059-0DA50D959D8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Immunohistochemical</a:t>
            </a:r>
            <a:r>
              <a:rPr lang="en-US" sz="1200" kern="1200" baseline="0" dirty="0" smtClean="0">
                <a:solidFill>
                  <a:schemeClr val="tx1"/>
                </a:solidFill>
                <a:latin typeface="+mn-lt"/>
                <a:ea typeface="+mn-ea"/>
                <a:cs typeface="+mn-cs"/>
              </a:rPr>
              <a:t> staining are done &amp; disclose tumor cells are focally positive in </a:t>
            </a:r>
            <a:r>
              <a:rPr lang="en-US" sz="1200" kern="1200" dirty="0" smtClean="0">
                <a:solidFill>
                  <a:schemeClr val="tx1"/>
                </a:solidFill>
                <a:latin typeface="+mn-lt"/>
                <a:ea typeface="+mn-ea"/>
                <a:cs typeface="+mn-cs"/>
              </a:rPr>
              <a:t>CK 7 , &amp; negative for CK20.</a:t>
            </a:r>
          </a:p>
          <a:p>
            <a:endParaRPr lang="en-US" dirty="0"/>
          </a:p>
        </p:txBody>
      </p:sp>
      <p:sp>
        <p:nvSpPr>
          <p:cNvPr id="4" name="Slide Number Placeholder 3"/>
          <p:cNvSpPr>
            <a:spLocks noGrp="1"/>
          </p:cNvSpPr>
          <p:nvPr>
            <p:ph type="sldNum" sz="quarter" idx="10"/>
          </p:nvPr>
        </p:nvSpPr>
        <p:spPr/>
        <p:txBody>
          <a:bodyPr/>
          <a:lstStyle/>
          <a:p>
            <a:fld id="{2E08B533-076C-489F-8059-0DA50D959D8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Positive for malignant cells, </a:t>
            </a:r>
            <a:r>
              <a:rPr lang="en-US" sz="1200" kern="1200" dirty="0" err="1" smtClean="0">
                <a:solidFill>
                  <a:schemeClr val="tx1"/>
                </a:solidFill>
                <a:latin typeface="+mn-lt"/>
                <a:ea typeface="+mn-ea"/>
                <a:cs typeface="+mn-cs"/>
              </a:rPr>
              <a:t>cytomorphologic</a:t>
            </a:r>
            <a:r>
              <a:rPr lang="en-US" sz="1200" kern="1200" dirty="0" smtClean="0">
                <a:solidFill>
                  <a:schemeClr val="tx1"/>
                </a:solidFill>
                <a:latin typeface="+mn-lt"/>
                <a:ea typeface="+mn-ea"/>
                <a:cs typeface="+mn-cs"/>
              </a:rPr>
              <a:t> features consistent with Non-small cell Cancer</a:t>
            </a:r>
          </a:p>
          <a:p>
            <a:r>
              <a:rPr lang="en-US" sz="1200" kern="1200" dirty="0" smtClean="0">
                <a:solidFill>
                  <a:schemeClr val="tx1"/>
                </a:solidFill>
                <a:latin typeface="+mn-lt"/>
                <a:ea typeface="+mn-ea"/>
                <a:cs typeface="+mn-cs"/>
              </a:rPr>
              <a:t>Focally positivity of CK7 favors an </a:t>
            </a:r>
            <a:r>
              <a:rPr lang="en-US" sz="1200" kern="1200" dirty="0" err="1" smtClean="0">
                <a:solidFill>
                  <a:schemeClr val="tx1"/>
                </a:solidFill>
                <a:latin typeface="+mn-lt"/>
                <a:ea typeface="+mn-ea"/>
                <a:cs typeface="+mn-cs"/>
              </a:rPr>
              <a:t>Adenocarcinoma</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E08B533-076C-489F-8059-0DA50D959D8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TTF-1 </a:t>
            </a:r>
            <a:r>
              <a:rPr lang="en-US" sz="1200" dirty="0" smtClean="0"/>
              <a:t>Thyroid Transcription Factor  was </a:t>
            </a:r>
            <a:r>
              <a:rPr lang="en-US" sz="1200" kern="1200" dirty="0" smtClean="0">
                <a:solidFill>
                  <a:schemeClr val="tx1"/>
                </a:solidFill>
                <a:latin typeface="+mn-lt"/>
                <a:ea typeface="+mn-ea"/>
                <a:cs typeface="+mn-cs"/>
              </a:rPr>
              <a:t>indeterminate in tumor cells. (some</a:t>
            </a:r>
            <a:r>
              <a:rPr lang="en-US" sz="1200" kern="1200" baseline="0" dirty="0" smtClean="0">
                <a:solidFill>
                  <a:schemeClr val="tx1"/>
                </a:solidFill>
                <a:latin typeface="+mn-lt"/>
                <a:ea typeface="+mn-ea"/>
                <a:cs typeface="+mn-cs"/>
              </a:rPr>
              <a:t> tumor cells,  while others doesn’t).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indeterminate result of TF1 cannot exclude with certainty a </a:t>
            </a:r>
            <a:r>
              <a:rPr lang="en-US" sz="1200" kern="1200" dirty="0" err="1" smtClean="0">
                <a:solidFill>
                  <a:schemeClr val="tx1"/>
                </a:solidFill>
                <a:latin typeface="+mn-lt"/>
                <a:ea typeface="+mn-ea"/>
                <a:cs typeface="+mn-cs"/>
              </a:rPr>
              <a:t>squamous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adenosquamous</a:t>
            </a:r>
            <a:r>
              <a:rPr lang="en-US" sz="1200" kern="1200" dirty="0" smtClean="0">
                <a:solidFill>
                  <a:schemeClr val="tx1"/>
                </a:solidFill>
                <a:latin typeface="+mn-lt"/>
                <a:ea typeface="+mn-ea"/>
                <a:cs typeface="+mn-cs"/>
              </a:rPr>
              <a:t> carcinoma. So a CKHMW.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08B533-076C-489F-8059-0DA50D959D8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Tumor cells was negative for high molecular weight </a:t>
            </a:r>
            <a:r>
              <a:rPr lang="en-US" dirty="0" err="1" smtClean="0"/>
              <a:t>cytokeratin</a:t>
            </a:r>
            <a:endParaRPr lang="en-US" dirty="0"/>
          </a:p>
        </p:txBody>
      </p:sp>
      <p:sp>
        <p:nvSpPr>
          <p:cNvPr id="4" name="Slide Number Placeholder 3"/>
          <p:cNvSpPr>
            <a:spLocks noGrp="1"/>
          </p:cNvSpPr>
          <p:nvPr>
            <p:ph type="sldNum" sz="quarter" idx="10"/>
          </p:nvPr>
        </p:nvSpPr>
        <p:spPr/>
        <p:txBody>
          <a:bodyPr/>
          <a:lstStyle/>
          <a:p>
            <a:fld id="{2E08B533-076C-489F-8059-0DA50D959D8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CYTOMORPHOLOGIC FEATURES CONSISTENT WITH NON-SMALL CELL CARCINOMA</a:t>
            </a:r>
          </a:p>
          <a:p>
            <a:endParaRPr lang="en-US" dirty="0"/>
          </a:p>
        </p:txBody>
      </p:sp>
      <p:sp>
        <p:nvSpPr>
          <p:cNvPr id="4" name="Slide Number Placeholder 3"/>
          <p:cNvSpPr>
            <a:spLocks noGrp="1"/>
          </p:cNvSpPr>
          <p:nvPr>
            <p:ph type="sldNum" sz="quarter" idx="10"/>
          </p:nvPr>
        </p:nvSpPr>
        <p:spPr/>
        <p:txBody>
          <a:bodyPr/>
          <a:lstStyle/>
          <a:p>
            <a:fld id="{2E08B533-076C-489F-8059-0DA50D959D8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IIB T2 N1 M0 large tumor, &lt;?&gt; </a:t>
            </a:r>
            <a:r>
              <a:rPr lang="en-US" sz="1200" kern="1200" baseline="0" dirty="0" err="1" smtClean="0">
                <a:solidFill>
                  <a:schemeClr val="tx1"/>
                </a:solidFill>
                <a:latin typeface="+mn-lt"/>
                <a:ea typeface="+mn-ea"/>
                <a:cs typeface="+mn-cs"/>
              </a:rPr>
              <a:t>mediastinal</a:t>
            </a:r>
            <a:r>
              <a:rPr lang="en-US" sz="1200" kern="1200" baseline="0" dirty="0" smtClean="0">
                <a:solidFill>
                  <a:schemeClr val="tx1"/>
                </a:solidFill>
                <a:latin typeface="+mn-lt"/>
                <a:ea typeface="+mn-ea"/>
                <a:cs typeface="+mn-cs"/>
              </a:rPr>
              <a:t> &amp; </a:t>
            </a:r>
            <a:r>
              <a:rPr lang="en-US" sz="1200" kern="1200" baseline="0" dirty="0" err="1" smtClean="0">
                <a:solidFill>
                  <a:schemeClr val="tx1"/>
                </a:solidFill>
                <a:latin typeface="+mn-lt"/>
                <a:ea typeface="+mn-ea"/>
                <a:cs typeface="+mn-cs"/>
              </a:rPr>
              <a:t>subcarinal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ipsi</a:t>
            </a:r>
            <a:r>
              <a:rPr lang="en-US" sz="1200" kern="1200" baseline="0" dirty="0" smtClean="0">
                <a:solidFill>
                  <a:schemeClr val="tx1"/>
                </a:solidFill>
                <a:latin typeface="+mn-lt"/>
                <a:ea typeface="+mn-ea"/>
                <a:cs typeface="+mn-cs"/>
              </a:rPr>
              <a:t>, no </a:t>
            </a:r>
            <a:r>
              <a:rPr lang="en-US" sz="1200" kern="1200" baseline="0" dirty="0" err="1" smtClean="0">
                <a:solidFill>
                  <a:schemeClr val="tx1"/>
                </a:solidFill>
                <a:latin typeface="+mn-lt"/>
                <a:ea typeface="+mn-ea"/>
                <a:cs typeface="+mn-cs"/>
              </a:rPr>
              <a:t>mets</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accurate assessment of the extent of disease is critical</a:t>
            </a:r>
            <a:r>
              <a:rPr lang="en-US" baseline="0" dirty="0" smtClean="0"/>
              <a:t> to determine whether the patient is treated by surgical resection, chemotherapy, radiation therapy, or combination of these therapies. PET imaging and integrated PET/CT (positron emission </a:t>
            </a:r>
            <a:r>
              <a:rPr lang="en-US" baseline="0" dirty="0" err="1" smtClean="0"/>
              <a:t>tomography+CT</a:t>
            </a:r>
            <a:r>
              <a:rPr lang="en-US" baseline="0" dirty="0" smtClean="0"/>
              <a:t>) imaging play an important role in the evaluation of </a:t>
            </a:r>
            <a:r>
              <a:rPr lang="en-US" baseline="0" dirty="0" err="1" smtClean="0"/>
              <a:t>pxs</a:t>
            </a:r>
            <a:r>
              <a:rPr lang="en-US" baseline="0" dirty="0" smtClean="0"/>
              <a:t> with lung CA. </a:t>
            </a:r>
          </a:p>
          <a:p>
            <a:r>
              <a:rPr lang="en-US" dirty="0" smtClean="0"/>
              <a:t>PET scans use glucose (a form of sugar) that contains a radioactive atom. A special camera can detect the radioactivity. Cancer cells absorb high amounts of the radioactive sugar because of their high rate of metabolism</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Patient</a:t>
            </a:r>
            <a:r>
              <a:rPr lang="en-US" baseline="0" dirty="0" smtClean="0"/>
              <a:t> came in w/ a chief complaint of joint pains</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dirty="0" smtClean="0"/>
              <a:t>standardized uptake value (SUV) of &gt;2.5 is highly suspicious for malignancy.</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Hypermetabolic</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right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hilar</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mass compatible with the known tumor of the patient. Right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hilar</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lymphadenopathy</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with low-grade uptake is suspicious for metastasis, Low grade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subcarinal</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nodal uptake is also suspicious but not specific for metastasis</a:t>
            </a:r>
          </a:p>
        </p:txBody>
      </p:sp>
      <p:sp>
        <p:nvSpPr>
          <p:cNvPr id="4" name="Slide Number Placeholder 3"/>
          <p:cNvSpPr>
            <a:spLocks noGrp="1"/>
          </p:cNvSpPr>
          <p:nvPr>
            <p:ph type="sldNum" sz="quarter" idx="10"/>
          </p:nvPr>
        </p:nvSpPr>
        <p:spPr/>
        <p:txBody>
          <a:bodyPr/>
          <a:lstStyle/>
          <a:p>
            <a:fld id="{1071F544-6DBC-43E5-A8C8-D0EE5DEC72A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is the Quantitative perfusion scan</a:t>
            </a:r>
            <a:r>
              <a:rPr lang="en-US" sz="1200" kern="1200" baseline="0" dirty="0" smtClean="0">
                <a:solidFill>
                  <a:schemeClr val="tx1"/>
                </a:solidFill>
                <a:latin typeface="+mn-lt"/>
                <a:ea typeface="+mn-ea"/>
                <a:cs typeface="+mn-cs"/>
              </a:rPr>
              <a:t> of our patient done on January 27,2010.  Intravenous injection of Technetium 99m-macroaggregated albumin was done prior to the scan. Film shows a </a:t>
            </a:r>
            <a:r>
              <a:rPr lang="en-US" sz="1200" kern="1200" dirty="0" smtClean="0">
                <a:solidFill>
                  <a:schemeClr val="tx1"/>
                </a:solidFill>
                <a:latin typeface="+mn-lt"/>
                <a:ea typeface="+mn-ea"/>
                <a:cs typeface="+mn-cs"/>
              </a:rPr>
              <a:t>Right/Left Lung ratio of 47/53 in anterior view (0.9) ; and 46/54 in posterior view (0.84).  Values fall</a:t>
            </a:r>
            <a:r>
              <a:rPr lang="en-US" sz="1200" kern="1200" baseline="0" dirty="0" smtClean="0">
                <a:solidFill>
                  <a:schemeClr val="tx1"/>
                </a:solidFill>
                <a:latin typeface="+mn-lt"/>
                <a:ea typeface="+mn-ea"/>
                <a:cs typeface="+mn-cs"/>
              </a:rPr>
              <a:t> below </a:t>
            </a:r>
            <a:r>
              <a:rPr lang="en-US" sz="1200" kern="1200" dirty="0" smtClean="0">
                <a:solidFill>
                  <a:schemeClr val="tx1"/>
                </a:solidFill>
                <a:latin typeface="+mn-lt"/>
                <a:ea typeface="+mn-ea"/>
                <a:cs typeface="+mn-cs"/>
              </a:rPr>
              <a:t>the acceptable right /left lung ratio (N= 52.5/47.5 +/- 2.1% or 1.1) . Preoperative analysis of relative right</a:t>
            </a:r>
            <a:r>
              <a:rPr lang="en-US" sz="1200" kern="1200" baseline="0" dirty="0" smtClean="0">
                <a:solidFill>
                  <a:schemeClr val="tx1"/>
                </a:solidFill>
                <a:latin typeface="+mn-lt"/>
                <a:ea typeface="+mn-ea"/>
                <a:cs typeface="+mn-cs"/>
              </a:rPr>
              <a:t> to left lung ratio reveals essentially asymmetric function with the left lung contributing more than the right lung.  </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Static</a:t>
            </a:r>
            <a:r>
              <a:rPr lang="en-US" sz="1200" kern="1200" baseline="0" dirty="0" smtClean="0">
                <a:solidFill>
                  <a:schemeClr val="tx1"/>
                </a:solidFill>
                <a:latin typeface="+mn-lt"/>
                <a:ea typeface="+mn-ea"/>
                <a:cs typeface="+mn-cs"/>
              </a:rPr>
              <a:t> images show n</a:t>
            </a:r>
            <a:r>
              <a:rPr lang="en-US" sz="1200" kern="1200" dirty="0" smtClean="0">
                <a:solidFill>
                  <a:schemeClr val="tx1"/>
                </a:solidFill>
                <a:latin typeface="+mn-lt"/>
                <a:ea typeface="+mn-ea"/>
                <a:cs typeface="+mn-cs"/>
              </a:rPr>
              <a:t>on-segmental perfusion defects at the </a:t>
            </a:r>
            <a:r>
              <a:rPr lang="en-US" sz="1200" kern="1200" dirty="0" err="1" smtClean="0">
                <a:solidFill>
                  <a:schemeClr val="tx1"/>
                </a:solidFill>
                <a:latin typeface="+mn-lt"/>
                <a:ea typeface="+mn-ea"/>
                <a:cs typeface="+mn-cs"/>
              </a:rPr>
              <a:t>hilar</a:t>
            </a:r>
            <a:r>
              <a:rPr lang="en-US" sz="1200" kern="1200" dirty="0" smtClean="0">
                <a:solidFill>
                  <a:schemeClr val="tx1"/>
                </a:solidFill>
                <a:latin typeface="+mn-lt"/>
                <a:ea typeface="+mn-ea"/>
                <a:cs typeface="+mn-cs"/>
              </a:rPr>
              <a:t> and upper regions of the right lung, the rest of the lungs show satisfactory and fairly uniform distribution of radioactivity. Non-segmental defects</a:t>
            </a:r>
            <a:r>
              <a:rPr lang="en-US" sz="1200" kern="1200" baseline="0" dirty="0" smtClean="0">
                <a:solidFill>
                  <a:schemeClr val="tx1"/>
                </a:solidFill>
                <a:latin typeface="+mn-lt"/>
                <a:ea typeface="+mn-ea"/>
                <a:cs typeface="+mn-cs"/>
              </a:rPr>
              <a:t> may suggest tumors, trauma, hemorrhage, </a:t>
            </a:r>
            <a:r>
              <a:rPr lang="en-US" sz="1200" kern="1200" baseline="0" dirty="0" err="1" smtClean="0">
                <a:solidFill>
                  <a:schemeClr val="tx1"/>
                </a:solidFill>
                <a:latin typeface="+mn-lt"/>
                <a:ea typeface="+mn-ea"/>
                <a:cs typeface="+mn-cs"/>
              </a:rPr>
              <a:t>bullae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mediastinal</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hilar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adenopathy</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atelectasis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penumonia</a:t>
            </a:r>
            <a:r>
              <a:rPr lang="en-US" sz="1200" kern="1200" baseline="0" dirty="0" smtClean="0">
                <a:solidFill>
                  <a:schemeClr val="tx1"/>
                </a:solidFill>
                <a:latin typeface="+mn-lt"/>
                <a:ea typeface="+mn-ea"/>
                <a:cs typeface="+mn-cs"/>
              </a:rPr>
              <a:t>, and aortic </a:t>
            </a:r>
            <a:r>
              <a:rPr lang="en-US" sz="1200" kern="1200" baseline="0" dirty="0" err="1" smtClean="0">
                <a:solidFill>
                  <a:schemeClr val="tx1"/>
                </a:solidFill>
                <a:latin typeface="+mn-lt"/>
                <a:ea typeface="+mn-ea"/>
                <a:cs typeface="+mn-cs"/>
              </a:rPr>
              <a:t>ectasia</a:t>
            </a:r>
            <a:r>
              <a:rPr lang="en-US" sz="1200" kern="1200" baseline="0" dirty="0" smtClean="0">
                <a:solidFill>
                  <a:schemeClr val="tx1"/>
                </a:solidFill>
                <a:latin typeface="+mn-lt"/>
                <a:ea typeface="+mn-ea"/>
                <a:cs typeface="+mn-cs"/>
              </a:rPr>
              <a:t> or aneurysm. Other causes which is most likely not present in our patient are pacemaker artifact, pleural effusion, </a:t>
            </a:r>
            <a:r>
              <a:rPr lang="en-US" sz="1200" kern="1200" baseline="0" dirty="0" err="1" smtClean="0">
                <a:solidFill>
                  <a:schemeClr val="tx1"/>
                </a:solidFill>
                <a:latin typeface="+mn-lt"/>
                <a:ea typeface="+mn-ea"/>
                <a:cs typeface="+mn-cs"/>
              </a:rPr>
              <a:t>cardiomegaly</a:t>
            </a:r>
            <a:r>
              <a:rPr lang="en-US" sz="1200" kern="1200" baseline="0" dirty="0" smtClean="0">
                <a:solidFill>
                  <a:schemeClr val="tx1"/>
                </a:solidFill>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Frozen</a:t>
            </a:r>
            <a:r>
              <a:rPr lang="en-US" baseline="0" dirty="0" smtClean="0"/>
              <a:t> Section </a:t>
            </a:r>
            <a:r>
              <a:rPr lang="en-US" dirty="0" smtClean="0"/>
              <a:t>shows </a:t>
            </a:r>
            <a:r>
              <a:rPr lang="en-US" dirty="0" err="1" smtClean="0"/>
              <a:t>fibrocollagenous</a:t>
            </a:r>
            <a:r>
              <a:rPr lang="en-US" dirty="0" smtClean="0"/>
              <a:t> tissue infiltrated with carbon-laden macrophages admixed</a:t>
            </a:r>
            <a:r>
              <a:rPr lang="en-US" baseline="0" dirty="0" smtClean="0"/>
              <a:t> with lymphoid cells in clusters in different maturation. No evidence of malignancy is seen in this submitted specimen. </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comparative study 7.3 x 7.3 x 7.0 cm appearing more cystic/necrotic than before. Accompanying right </a:t>
            </a:r>
            <a:r>
              <a:rPr lang="en-US" sz="1200" kern="1200" dirty="0" err="1" smtClean="0">
                <a:solidFill>
                  <a:schemeClr val="tx1"/>
                </a:solidFill>
                <a:latin typeface="+mn-lt"/>
                <a:ea typeface="+mn-ea"/>
                <a:cs typeface="+mn-cs"/>
              </a:rPr>
              <a:t>paratracheal</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precarinal</a:t>
            </a:r>
            <a:r>
              <a:rPr lang="en-US" sz="1200" kern="1200" dirty="0" smtClean="0">
                <a:solidFill>
                  <a:schemeClr val="tx1"/>
                </a:solidFill>
                <a:latin typeface="+mn-lt"/>
                <a:ea typeface="+mn-ea"/>
                <a:cs typeface="+mn-cs"/>
              </a:rPr>
              <a:t> lymph node is noted measuring 2.2cm. the </a:t>
            </a:r>
            <a:r>
              <a:rPr lang="en-US" sz="1200" kern="1200" dirty="0" err="1" smtClean="0">
                <a:solidFill>
                  <a:schemeClr val="tx1"/>
                </a:solidFill>
                <a:latin typeface="+mn-lt"/>
                <a:ea typeface="+mn-ea"/>
                <a:cs typeface="+mn-cs"/>
              </a:rPr>
              <a:t>subcarinal</a:t>
            </a:r>
            <a:r>
              <a:rPr lang="en-US" sz="1200" kern="1200" dirty="0" smtClean="0">
                <a:solidFill>
                  <a:schemeClr val="tx1"/>
                </a:solidFill>
                <a:latin typeface="+mn-lt"/>
                <a:ea typeface="+mn-ea"/>
                <a:cs typeface="+mn-cs"/>
              </a:rPr>
              <a:t>/right </a:t>
            </a:r>
            <a:r>
              <a:rPr lang="en-US" sz="1200" kern="1200" dirty="0" err="1" smtClean="0">
                <a:solidFill>
                  <a:schemeClr val="tx1"/>
                </a:solidFill>
                <a:latin typeface="+mn-lt"/>
                <a:ea typeface="+mn-ea"/>
                <a:cs typeface="+mn-cs"/>
              </a:rPr>
              <a:t>hilar</a:t>
            </a:r>
            <a:r>
              <a:rPr lang="en-US" sz="1200" kern="1200" dirty="0" smtClean="0">
                <a:solidFill>
                  <a:schemeClr val="tx1"/>
                </a:solidFill>
                <a:latin typeface="+mn-lt"/>
                <a:ea typeface="+mn-ea"/>
                <a:cs typeface="+mn-cs"/>
              </a:rPr>
              <a:t> rods remain unchanged. There is again note of another mainly cystic “nodule” posterior to the above along the right lung fissure measuring 4 cm greatest axial diameter </a:t>
            </a:r>
            <a:r>
              <a:rPr lang="en-US" sz="1200" kern="1200" dirty="0" err="1" smtClean="0">
                <a:solidFill>
                  <a:schemeClr val="tx1"/>
                </a:solidFill>
                <a:latin typeface="+mn-lt"/>
                <a:ea typeface="+mn-ea"/>
                <a:cs typeface="+mn-cs"/>
              </a:rPr>
              <a:t>subcm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pulmo</a:t>
            </a:r>
            <a:r>
              <a:rPr lang="en-US" sz="1200" kern="1200" dirty="0" smtClean="0">
                <a:solidFill>
                  <a:schemeClr val="tx1"/>
                </a:solidFill>
                <a:latin typeface="+mn-lt"/>
                <a:ea typeface="+mn-ea"/>
                <a:cs typeface="+mn-cs"/>
              </a:rPr>
              <a:t> nodule remain unchanged. Now with minimal right sided pleural effusion, pleural calcification seen.</a:t>
            </a:r>
          </a:p>
        </p:txBody>
      </p:sp>
      <p:sp>
        <p:nvSpPr>
          <p:cNvPr id="4" name="Slide Number Placeholder 3"/>
          <p:cNvSpPr>
            <a:spLocks noGrp="1"/>
          </p:cNvSpPr>
          <p:nvPr>
            <p:ph type="sldNum" sz="quarter" idx="10"/>
          </p:nvPr>
        </p:nvSpPr>
        <p:spPr/>
        <p:txBody>
          <a:bodyPr/>
          <a:lstStyle/>
          <a:p>
            <a:fld id="{1071F544-6DBC-43E5-A8C8-D0EE5DEC72A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For </a:t>
            </a:r>
            <a:r>
              <a:rPr lang="en-US" sz="1200" kern="1200" baseline="0" dirty="0" err="1" smtClean="0">
                <a:solidFill>
                  <a:schemeClr val="tx1"/>
                </a:solidFill>
                <a:latin typeface="+mn-lt"/>
                <a:ea typeface="+mn-ea"/>
                <a:cs typeface="+mn-cs"/>
              </a:rPr>
              <a:t>unresectable</a:t>
            </a:r>
            <a:r>
              <a:rPr lang="en-US" sz="1200" kern="1200" baseline="0" dirty="0" smtClean="0">
                <a:solidFill>
                  <a:schemeClr val="tx1"/>
                </a:solidFill>
                <a:latin typeface="+mn-lt"/>
                <a:ea typeface="+mn-ea"/>
                <a:cs typeface="+mn-cs"/>
              </a:rPr>
              <a:t> stage II non-small cell lung cancer, combined thoracic radiation therapy and </a:t>
            </a:r>
            <a:r>
              <a:rPr lang="en-US" sz="1200" kern="1200" baseline="0" dirty="0" err="1" smtClean="0">
                <a:solidFill>
                  <a:schemeClr val="tx1"/>
                </a:solidFill>
                <a:latin typeface="+mn-lt"/>
                <a:ea typeface="+mn-ea"/>
                <a:cs typeface="+mn-cs"/>
              </a:rPr>
              <a:t>cisplatin</a:t>
            </a:r>
            <a:r>
              <a:rPr lang="en-US" sz="1200" kern="1200" baseline="0" dirty="0" smtClean="0">
                <a:solidFill>
                  <a:schemeClr val="tx1"/>
                </a:solidFill>
                <a:latin typeface="+mn-lt"/>
                <a:ea typeface="+mn-ea"/>
                <a:cs typeface="+mn-cs"/>
              </a:rPr>
              <a:t>-based chemotherapy reduces mortality by about 25% at 1 year. </a:t>
            </a:r>
            <a:r>
              <a:rPr lang="en-US" dirty="0" err="1" smtClean="0"/>
              <a:t>Unresectable</a:t>
            </a:r>
            <a:r>
              <a:rPr lang="en-US" dirty="0" smtClean="0"/>
              <a:t> non small cell cancer, radiation</a:t>
            </a:r>
            <a:r>
              <a:rPr lang="en-US" baseline="0" dirty="0" smtClean="0"/>
              <a:t> </a:t>
            </a:r>
            <a:r>
              <a:rPr lang="en-US" baseline="0" dirty="0" err="1" smtClean="0"/>
              <a:t>tx</a:t>
            </a:r>
            <a:r>
              <a:rPr lang="en-US" baseline="0" dirty="0" smtClean="0"/>
              <a:t> + addition of a </a:t>
            </a:r>
            <a:r>
              <a:rPr lang="en-US" baseline="0" dirty="0" err="1" smtClean="0"/>
              <a:t>cisplatin</a:t>
            </a:r>
            <a:r>
              <a:rPr lang="en-US" baseline="0" dirty="0" smtClean="0"/>
              <a:t>/</a:t>
            </a:r>
            <a:r>
              <a:rPr lang="en-US" baseline="0" dirty="0" err="1" smtClean="0"/>
              <a:t>taxane</a:t>
            </a:r>
            <a:r>
              <a:rPr lang="en-US" baseline="0" dirty="0" smtClean="0"/>
              <a:t> based chemo may reduce death risk by 13% at 2 yrs and improve quality of life</a:t>
            </a:r>
          </a:p>
          <a:p>
            <a:r>
              <a:rPr lang="en-US" baseline="0" dirty="0" smtClean="0"/>
              <a:t>SMALL CELL: combination </a:t>
            </a:r>
            <a:r>
              <a:rPr lang="en-US" baseline="0" dirty="0" err="1" smtClean="0"/>
              <a:t>chemois</a:t>
            </a:r>
            <a:r>
              <a:rPr lang="en-US" baseline="0" dirty="0" smtClean="0"/>
              <a:t> standard mode of </a:t>
            </a:r>
            <a:r>
              <a:rPr lang="en-US" baseline="0" dirty="0" err="1" smtClean="0"/>
              <a:t>tx</a:t>
            </a:r>
            <a:r>
              <a:rPr lang="en-US" baseline="0" dirty="0" smtClean="0"/>
              <a:t>, response after 6-12 wks predicts median and long-term survival. Addition of radio to chemo </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T3</a:t>
            </a:r>
            <a:r>
              <a:rPr lang="en-US" baseline="0" dirty="0" smtClean="0"/>
              <a:t> large lung mass w/ </a:t>
            </a:r>
            <a:r>
              <a:rPr lang="en-US" baseline="0" dirty="0" err="1" smtClean="0"/>
              <a:t>obstuctive</a:t>
            </a:r>
            <a:r>
              <a:rPr lang="en-US" baseline="0" dirty="0" smtClean="0"/>
              <a:t> </a:t>
            </a:r>
            <a:r>
              <a:rPr lang="en-US" baseline="0" dirty="0" err="1" smtClean="0"/>
              <a:t>pneumonitis</a:t>
            </a:r>
            <a:r>
              <a:rPr lang="en-US" baseline="0" dirty="0" smtClean="0"/>
              <a:t>, </a:t>
            </a:r>
            <a:r>
              <a:rPr lang="en-US" baseline="0" dirty="0" err="1" smtClean="0"/>
              <a:t>subcarinal</a:t>
            </a:r>
            <a:r>
              <a:rPr lang="en-US" baseline="0" dirty="0" smtClean="0"/>
              <a:t> </a:t>
            </a:r>
            <a:r>
              <a:rPr lang="en-US" baseline="0" dirty="0" err="1" smtClean="0"/>
              <a:t>suspicous</a:t>
            </a:r>
            <a:r>
              <a:rPr lang="en-US" baseline="0" dirty="0" smtClean="0"/>
              <a:t> of malignancy on PET scan, absence of distant metastasis</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incidence of HOA is</a:t>
            </a:r>
            <a:r>
              <a:rPr lang="en-US" baseline="0" dirty="0" smtClean="0"/>
              <a:t> so small that only a few cases have been reported in literature. Most of them have similar </a:t>
            </a:r>
            <a:r>
              <a:rPr lang="en-US" baseline="0" dirty="0" err="1" smtClean="0"/>
              <a:t>clnical</a:t>
            </a:r>
            <a:r>
              <a:rPr lang="en-US" baseline="0" dirty="0" smtClean="0"/>
              <a:t> presentation of arthritic-like pains on the joints &amp; </a:t>
            </a:r>
            <a:r>
              <a:rPr lang="en-US" baseline="0" dirty="0" err="1" smtClean="0"/>
              <a:t>tibial</a:t>
            </a:r>
            <a:r>
              <a:rPr lang="en-US" baseline="0" dirty="0" smtClean="0"/>
              <a:t> area and clubbing. </a:t>
            </a:r>
            <a:endParaRPr lang="en-US" dirty="0"/>
          </a:p>
        </p:txBody>
      </p:sp>
      <p:sp>
        <p:nvSpPr>
          <p:cNvPr id="4" name="Slide Number Placeholder 3"/>
          <p:cNvSpPr>
            <a:spLocks noGrp="1"/>
          </p:cNvSpPr>
          <p:nvPr>
            <p:ph type="sldNum" sz="quarter" idx="10"/>
          </p:nvPr>
        </p:nvSpPr>
        <p:spPr/>
        <p:txBody>
          <a:bodyPr/>
          <a:lstStyle/>
          <a:p>
            <a:fld id="{1AC59036-A34C-42B5-93FD-23C852DBC15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an article written by the of Martinez-Lavin</a:t>
            </a:r>
            <a:r>
              <a:rPr lang="en-US" baseline="0" dirty="0" smtClean="0"/>
              <a:t> in the Journal of Rheumatology….</a:t>
            </a:r>
          </a:p>
          <a:p>
            <a:endParaRPr lang="en-US" baseline="0" dirty="0" smtClean="0"/>
          </a:p>
          <a:p>
            <a:r>
              <a:rPr lang="en-US" dirty="0" smtClean="0"/>
              <a:t>(</a:t>
            </a:r>
            <a:r>
              <a:rPr lang="en-US" dirty="0" err="1" smtClean="0"/>
              <a:t>eg</a:t>
            </a:r>
            <a:r>
              <a:rPr lang="en-US" dirty="0" smtClean="0"/>
              <a:t>, synovial effusion, seborrhea, </a:t>
            </a:r>
            <a:r>
              <a:rPr lang="en-US" dirty="0" err="1" smtClean="0"/>
              <a:t>folliculitis</a:t>
            </a:r>
            <a:r>
              <a:rPr lang="en-US" dirty="0" smtClean="0"/>
              <a:t>, </a:t>
            </a:r>
            <a:r>
              <a:rPr lang="en-US" dirty="0" err="1" smtClean="0"/>
              <a:t>hyperhidrosis</a:t>
            </a:r>
            <a:r>
              <a:rPr lang="en-US" dirty="0" smtClean="0"/>
              <a:t>, hypertrophic </a:t>
            </a:r>
            <a:r>
              <a:rPr lang="en-US" dirty="0" err="1" smtClean="0"/>
              <a:t>gastropathy</a:t>
            </a:r>
            <a:r>
              <a:rPr lang="en-US" dirty="0" smtClean="0"/>
              <a:t>, </a:t>
            </a:r>
            <a:r>
              <a:rPr lang="en-US" dirty="0" err="1" smtClean="0"/>
              <a:t>acroosteolysis</a:t>
            </a:r>
            <a:r>
              <a:rPr lang="en-US" dirty="0" smtClean="0"/>
              <a:t>).</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90% of secondary cases are associated with intra-thoracic pathology so</a:t>
            </a:r>
            <a:r>
              <a:rPr lang="en-US" baseline="0" dirty="0" smtClean="0"/>
              <a:t> the syndrome is often called HPOA</a:t>
            </a:r>
            <a:endParaRPr lang="en-US" dirty="0" smtClean="0"/>
          </a:p>
        </p:txBody>
      </p:sp>
      <p:sp>
        <p:nvSpPr>
          <p:cNvPr id="4" name="Slide Number Placeholder 3"/>
          <p:cNvSpPr>
            <a:spLocks noGrp="1"/>
          </p:cNvSpPr>
          <p:nvPr>
            <p:ph type="sldNum" sz="quarter" idx="10"/>
          </p:nvPr>
        </p:nvSpPr>
        <p:spPr/>
        <p:txBody>
          <a:bodyPr/>
          <a:lstStyle/>
          <a:p>
            <a:fld id="{1071F544-6DBC-43E5-A8C8-D0EE5DEC72A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incldu</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theory did not gain acceptance and does not feature in standard texts. It was suggested that </a:t>
            </a:r>
            <a:r>
              <a:rPr lang="en-US" dirty="0" err="1" smtClean="0"/>
              <a:t>megakaryocytes</a:t>
            </a:r>
            <a:r>
              <a:rPr lang="en-US" dirty="0" smtClean="0"/>
              <a:t> bypass the pulmonary circulation through </a:t>
            </a:r>
            <a:r>
              <a:rPr lang="en-US" dirty="0" err="1" smtClean="0"/>
              <a:t>arteriovenous</a:t>
            </a:r>
            <a:r>
              <a:rPr lang="en-US" dirty="0" smtClean="0"/>
              <a:t> shunting and escape fragmentation  </a:t>
            </a:r>
            <a:r>
              <a:rPr lang="en-US" dirty="0" smtClean="0">
                <a:sym typeface="Wingdings" pitchFamily="2" charset="2"/>
              </a:rPr>
              <a:t> </a:t>
            </a:r>
            <a:r>
              <a:rPr lang="en-US" dirty="0" smtClean="0"/>
              <a:t>platelet derived growth factor (PDGF) &amp; vascular endothelial growth factor (VEGF) by endothelial cells </a:t>
            </a:r>
            <a:r>
              <a:rPr lang="en-US" dirty="0" smtClean="0">
                <a:sym typeface="Wingdings" pitchFamily="2" charset="2"/>
              </a:rPr>
              <a:t> </a:t>
            </a:r>
            <a:r>
              <a:rPr lang="en-US" dirty="0" smtClean="0"/>
              <a:t>resulting in angiogenesis and endothelial hyperplasia </a:t>
            </a:r>
            <a:r>
              <a:rPr lang="en-US" dirty="0" smtClean="0">
                <a:sym typeface="Wingdings" pitchFamily="2" charset="2"/>
              </a:rPr>
              <a:t> </a:t>
            </a:r>
            <a:r>
              <a:rPr lang="en-US" dirty="0" smtClean="0"/>
              <a:t>clubbing of fingers and toes</a:t>
            </a:r>
          </a:p>
          <a:p>
            <a:endParaRPr lang="en-US" dirty="0" smtClean="0"/>
          </a:p>
        </p:txBody>
      </p:sp>
      <p:sp>
        <p:nvSpPr>
          <p:cNvPr id="4" name="Slide Number Placeholder 3"/>
          <p:cNvSpPr>
            <a:spLocks noGrp="1"/>
          </p:cNvSpPr>
          <p:nvPr>
            <p:ph type="sldNum" sz="quarter" idx="10"/>
          </p:nvPr>
        </p:nvSpPr>
        <p:spPr/>
        <p:txBody>
          <a:bodyPr/>
          <a:lstStyle/>
          <a:p>
            <a:fld id="{1071F544-6DBC-43E5-A8C8-D0EE5DEC72AF}"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a:t>
            </a:r>
            <a:r>
              <a:rPr lang="en-US" baseline="0" dirty="0" smtClean="0"/>
              <a:t> other secondary causes of HOA</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Pericortical</a:t>
            </a:r>
            <a:r>
              <a:rPr lang="en-US" dirty="0" smtClean="0"/>
              <a:t> uptake involving</a:t>
            </a:r>
            <a:r>
              <a:rPr lang="en-US" baseline="0" dirty="0" smtClean="0"/>
              <a:t> the long bones of the lower limbs. </a:t>
            </a:r>
            <a:r>
              <a:rPr lang="en-US" dirty="0" smtClean="0"/>
              <a:t>Thicker, more extensive alterations are indicative of long-standing disease. The </a:t>
            </a:r>
            <a:r>
              <a:rPr lang="en-US" dirty="0" err="1" smtClean="0"/>
              <a:t>periostitis</a:t>
            </a:r>
            <a:r>
              <a:rPr lang="en-US" dirty="0" smtClean="0"/>
              <a:t> of HOA is not dependent on the primary or secondary nature of the disease but principally on its duration.</a:t>
            </a:r>
          </a:p>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HPOA: Diffuse increased uptake along the margins of the long bones. The cardinal features of skeletal metastatic disease are multiple focal areas of increased MDP uptake, randomly distributed but favoring the axial skeleton, with asymmetric involvement.</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increased signal, indicating increased glucose metabolism, has been demonstrated in the distal part of the clubbed fingers. These changes are not seen in fingertips with normal morphology.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increase in signal supports the theory that clubbing is caused by the presence of a factor (</a:t>
            </a:r>
            <a:r>
              <a:rPr lang="en-US" dirty="0" err="1" smtClean="0"/>
              <a:t>eg</a:t>
            </a:r>
            <a:r>
              <a:rPr lang="en-US" dirty="0" smtClean="0"/>
              <a:t>, platelet-derived growth factor) that increases cellular metabolism</a:t>
            </a:r>
          </a:p>
        </p:txBody>
      </p:sp>
      <p:sp>
        <p:nvSpPr>
          <p:cNvPr id="4" name="Slide Number Placeholder 3"/>
          <p:cNvSpPr>
            <a:spLocks noGrp="1"/>
          </p:cNvSpPr>
          <p:nvPr>
            <p:ph type="sldNum" sz="quarter" idx="10"/>
          </p:nvPr>
        </p:nvSpPr>
        <p:spPr/>
        <p:txBody>
          <a:bodyPr/>
          <a:lstStyle/>
          <a:p>
            <a:fld id="{1071F544-6DBC-43E5-A8C8-D0EE5DEC72AF}"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Surgical </a:t>
            </a:r>
            <a:r>
              <a:rPr lang="en-US" dirty="0" err="1" smtClean="0"/>
              <a:t>vagotomy</a:t>
            </a:r>
            <a:r>
              <a:rPr lang="en-US" dirty="0" smtClean="0"/>
              <a:t> had been effective in providing symptomatic relief when the lung tumor proved </a:t>
            </a:r>
            <a:r>
              <a:rPr lang="en-US" dirty="0" err="1" smtClean="0"/>
              <a:t>unresectable</a:t>
            </a:r>
            <a:r>
              <a:rPr lang="en-US" dirty="0" smtClean="0"/>
              <a:t>.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Clinical examination found classic clubbing with red, warm, and enlarged tender terminal phalanges of both hands and feet. She had painful and limited range of movement of both knees and ankles. normal except for a raised erythrocyte sedimentation rate. </a:t>
            </a:r>
          </a:p>
          <a:p>
            <a:r>
              <a:rPr lang="en-US" sz="1200" b="1" dirty="0" smtClean="0"/>
              <a:t>Relief of all joints, and she regained full range of movements within 24 hours. </a:t>
            </a:r>
          </a:p>
          <a:p>
            <a:r>
              <a:rPr lang="en-US" sz="1200" b="1" dirty="0" smtClean="0"/>
              <a:t>Discharged on the third post-op day and remained pain free and fully mobile 3 months after the surgery.</a:t>
            </a:r>
            <a:endParaRPr lang="en-US" dirty="0" smtClean="0"/>
          </a:p>
          <a:p>
            <a:endParaRPr lang="en-US" sz="1200" b="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071F544-6DBC-43E5-A8C8-D0EE5DEC72AF}"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 Pain in affected joints, aggravated by movement, is the most common manifestation of established RA. It corresponds in pattern to the joint involvement but does not always correlate with the degree of apparent inflammation. Generalized stiffness is frequent and is usually greatest after periods of inactivity. Morning stiffness of &gt;1-h duration is an almost invariable feature of inflammatory arthritis. Notably, however, the presence of morning stiffness may not reliably distinguish between chronic inflammatory and </a:t>
            </a:r>
            <a:r>
              <a:rPr lang="en-US" dirty="0" err="1" smtClean="0"/>
              <a:t>noninflammatory</a:t>
            </a:r>
            <a:r>
              <a:rPr lang="en-US" dirty="0" smtClean="0"/>
              <a:t> </a:t>
            </a:r>
            <a:r>
              <a:rPr lang="en-US" dirty="0" err="1" smtClean="0"/>
              <a:t>arthritides</a:t>
            </a:r>
            <a:r>
              <a:rPr lang="en-US" dirty="0" smtClean="0"/>
              <a:t>, as it is also found frequently in the latter. The majority of patients will experience constitutional symptoms such as weakness, easy fatigability, anorexia, and weight loss. Although fever to 40°C occurs on occasion, temperature elevation in &gt;38°C is unusual and suggests the presence of an </a:t>
            </a:r>
            <a:r>
              <a:rPr lang="en-US" dirty="0" err="1" smtClean="0"/>
              <a:t>intercurrent</a:t>
            </a:r>
            <a:r>
              <a:rPr lang="en-US" dirty="0" smtClean="0"/>
              <a:t> problem such as infection.</a:t>
            </a:r>
          </a:p>
        </p:txBody>
      </p:sp>
      <p:sp>
        <p:nvSpPr>
          <p:cNvPr id="4" name="Slide Number Placeholder 3"/>
          <p:cNvSpPr>
            <a:spLocks noGrp="1"/>
          </p:cNvSpPr>
          <p:nvPr>
            <p:ph type="sldNum" sz="quarter" idx="10"/>
          </p:nvPr>
        </p:nvSpPr>
        <p:spPr/>
        <p:txBody>
          <a:bodyPr/>
          <a:lstStyle/>
          <a:p>
            <a:fld id="{1071F544-6DBC-43E5-A8C8-D0EE5DEC72AF}"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FEV1/FVC ratio w/ a normal FVC.</a:t>
            </a:r>
            <a:r>
              <a:rPr lang="en-US" baseline="0" dirty="0" smtClean="0"/>
              <a:t> The FEV1 and &amp; fev1  25-75% are normal. The </a:t>
            </a:r>
            <a:r>
              <a:rPr lang="en-US" baseline="0" dirty="0" err="1" smtClean="0"/>
              <a:t>mvv</a:t>
            </a:r>
            <a:r>
              <a:rPr lang="en-US" baseline="0" dirty="0" smtClean="0"/>
              <a:t> is low. No </a:t>
            </a:r>
            <a:r>
              <a:rPr lang="en-US" baseline="0" dirty="0" err="1" smtClean="0"/>
              <a:t>signif</a:t>
            </a:r>
            <a:r>
              <a:rPr lang="en-US" baseline="0" dirty="0" smtClean="0"/>
              <a:t> response to bronchodilator. The </a:t>
            </a:r>
            <a:r>
              <a:rPr lang="en-US" baseline="0" dirty="0" err="1" smtClean="0"/>
              <a:t>tlc</a:t>
            </a:r>
            <a:r>
              <a:rPr lang="en-US" baseline="0" dirty="0" smtClean="0"/>
              <a:t> &amp; </a:t>
            </a:r>
            <a:r>
              <a:rPr lang="en-US" baseline="0" dirty="0" err="1" smtClean="0"/>
              <a:t>rv</a:t>
            </a:r>
            <a:r>
              <a:rPr lang="en-US" baseline="0" dirty="0" smtClean="0"/>
              <a:t> are decreased. The </a:t>
            </a:r>
            <a:r>
              <a:rPr lang="en-US" baseline="0" dirty="0" err="1" smtClean="0"/>
              <a:t>dlco</a:t>
            </a:r>
            <a:r>
              <a:rPr lang="en-US" baseline="0" dirty="0" smtClean="0"/>
              <a:t> </a:t>
            </a:r>
            <a:r>
              <a:rPr lang="en-US" baseline="0" dirty="0" err="1" smtClean="0"/>
              <a:t>mildlt</a:t>
            </a:r>
            <a:r>
              <a:rPr lang="en-US" baseline="0" dirty="0" smtClean="0"/>
              <a:t> reduced.</a:t>
            </a:r>
          </a:p>
          <a:p>
            <a:r>
              <a:rPr lang="en-US" baseline="0" dirty="0" err="1" smtClean="0"/>
              <a:t>Spiromtery</a:t>
            </a:r>
            <a:r>
              <a:rPr lang="en-US" baseline="0" dirty="0" smtClean="0"/>
              <a:t> compatible w/ a restrictive </a:t>
            </a:r>
            <a:r>
              <a:rPr lang="en-US" baseline="0" dirty="0" err="1" smtClean="0"/>
              <a:t>ventilatory</a:t>
            </a:r>
            <a:r>
              <a:rPr lang="en-US" baseline="0" dirty="0" smtClean="0"/>
              <a:t> defect. The diffusing capacity is mildly is reduced. </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Increased </a:t>
            </a:r>
            <a:r>
              <a:rPr lang="en-US" sz="1200" kern="1200" dirty="0" err="1" smtClean="0">
                <a:solidFill>
                  <a:schemeClr val="tx1"/>
                </a:solidFill>
                <a:latin typeface="+mn-lt"/>
                <a:ea typeface="+mn-ea"/>
                <a:cs typeface="+mn-cs"/>
              </a:rPr>
              <a:t>antistreptolysin</a:t>
            </a:r>
            <a:r>
              <a:rPr lang="en-US" sz="1200" kern="1200" dirty="0" smtClean="0">
                <a:solidFill>
                  <a:schemeClr val="tx1"/>
                </a:solidFill>
                <a:latin typeface="+mn-lt"/>
                <a:ea typeface="+mn-ea"/>
                <a:cs typeface="+mn-cs"/>
              </a:rPr>
              <a:t> O or other streptococcal antibodies </a:t>
            </a:r>
          </a:p>
          <a:p>
            <a:r>
              <a:rPr lang="en-US" sz="1200" kern="1200" dirty="0" smtClean="0">
                <a:solidFill>
                  <a:schemeClr val="tx1"/>
                </a:solidFill>
                <a:latin typeface="+mn-lt"/>
                <a:ea typeface="+mn-ea"/>
                <a:cs typeface="+mn-cs"/>
              </a:rPr>
              <a:t>Positive throat culture for Group A beta-hemolytic streptococci </a:t>
            </a:r>
          </a:p>
          <a:p>
            <a:r>
              <a:rPr lang="en-US" sz="1200" kern="1200" dirty="0" smtClean="0">
                <a:solidFill>
                  <a:schemeClr val="tx1"/>
                </a:solidFill>
                <a:latin typeface="+mn-lt"/>
                <a:ea typeface="+mn-ea"/>
                <a:cs typeface="+mn-cs"/>
              </a:rPr>
              <a:t>Positive rapid direct Group A strep carbohydrate antigen test </a:t>
            </a:r>
          </a:p>
          <a:p>
            <a:r>
              <a:rPr lang="en-US" sz="1200" kern="1200" dirty="0" smtClean="0">
                <a:solidFill>
                  <a:schemeClr val="tx1"/>
                </a:solidFill>
                <a:latin typeface="+mn-lt"/>
                <a:ea typeface="+mn-ea"/>
                <a:cs typeface="+mn-cs"/>
              </a:rPr>
              <a:t>Recent scarlet fever. </a:t>
            </a:r>
          </a:p>
          <a:p>
            <a:r>
              <a:rPr lang="en-US" dirty="0" smtClean="0"/>
              <a:t>\</a:t>
            </a:r>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71F544-6DBC-43E5-A8C8-D0EE5DEC72AF}"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most common type of </a:t>
            </a:r>
            <a:r>
              <a:rPr lang="en-US" dirty="0" err="1" smtClean="0"/>
              <a:t>periostitis</a:t>
            </a:r>
            <a:r>
              <a:rPr lang="en-US" dirty="0" smtClean="0"/>
              <a:t> observed in patients with primary HOA </a:t>
            </a:r>
            <a:r>
              <a:rPr lang="en-US" b="1" dirty="0" smtClean="0"/>
              <a:t>and congenital heart disease-associated HOA </a:t>
            </a:r>
            <a:r>
              <a:rPr lang="en-US" dirty="0" smtClean="0"/>
              <a:t>was multilayered; an irregular pattern of </a:t>
            </a:r>
            <a:r>
              <a:rPr lang="en-US" dirty="0" err="1" smtClean="0"/>
              <a:t>periostitis</a:t>
            </a:r>
            <a:r>
              <a:rPr lang="en-US" dirty="0" smtClean="0"/>
              <a:t> was present in one-third of these patients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071F544-6DBC-43E5-A8C8-D0EE5DEC72AF}"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DE020D7-825E-4DB0-9632-C57F03E2E82F}" type="datetimeFigureOut">
              <a:rPr lang="en-US" smtClean="0"/>
              <a:pPr/>
              <a:t>7/15/2010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11FA757-5C0B-4DBB-B670-15878C44A3A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E020D7-825E-4DB0-9632-C57F03E2E82F}" type="datetimeFigureOut">
              <a:rPr lang="en-US" smtClean="0"/>
              <a:pPr/>
              <a:t>7/15/2010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E020D7-825E-4DB0-9632-C57F03E2E82F}" type="datetimeFigureOut">
              <a:rPr lang="en-US" smtClean="0"/>
              <a:pPr/>
              <a:t>7/15/2010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E020D7-825E-4DB0-9632-C57F03E2E82F}" type="datetimeFigureOut">
              <a:rPr lang="en-US" smtClean="0"/>
              <a:pPr/>
              <a:t>7/15/2010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DE020D7-825E-4DB0-9632-C57F03E2E82F}" type="datetimeFigureOut">
              <a:rPr lang="en-US" smtClean="0"/>
              <a:pPr/>
              <a:t>7/15/2010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FA757-5C0B-4DBB-B670-15878C44A3A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DE020D7-825E-4DB0-9632-C57F03E2E82F}" type="datetimeFigureOut">
              <a:rPr lang="en-US" smtClean="0"/>
              <a:pPr/>
              <a:t>7/15/2010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DE020D7-825E-4DB0-9632-C57F03E2E82F}" type="datetimeFigureOut">
              <a:rPr lang="en-US" smtClean="0"/>
              <a:pPr/>
              <a:t>7/15/2010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DE020D7-825E-4DB0-9632-C57F03E2E82F}" type="datetimeFigureOut">
              <a:rPr lang="en-US" smtClean="0"/>
              <a:pPr/>
              <a:t>7/15/2010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020D7-825E-4DB0-9632-C57F03E2E82F}" type="datetimeFigureOut">
              <a:rPr lang="en-US" smtClean="0"/>
              <a:pPr/>
              <a:t>7/15/2010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DE020D7-825E-4DB0-9632-C57F03E2E82F}" type="datetimeFigureOut">
              <a:rPr lang="en-US" smtClean="0"/>
              <a:pPr/>
              <a:t>7/15/2010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FA757-5C0B-4DBB-B670-15878C44A3A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DE020D7-825E-4DB0-9632-C57F03E2E82F}" type="datetimeFigureOut">
              <a:rPr lang="en-US" smtClean="0"/>
              <a:pPr/>
              <a:t>7/15/2010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11FA757-5C0B-4DBB-B670-15878C44A3A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DE020D7-825E-4DB0-9632-C57F03E2E82F}" type="datetimeFigureOut">
              <a:rPr lang="en-US" smtClean="0"/>
              <a:pPr/>
              <a:t>7/15/2010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11FA757-5C0B-4DBB-B670-15878C44A3A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10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88.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10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slide" Target="slide9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slide" Target="slide8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slide" Target="slide94.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slide" Target="slide16.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slide" Target="slide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slide" Target="slide35.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Pneumonectomy.pptx"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0"/>
            <a:ext cx="8915400" cy="1828800"/>
          </a:xfrm>
        </p:spPr>
        <p:txBody>
          <a:bodyPr>
            <a:normAutofit fontScale="90000"/>
          </a:bodyPr>
          <a:lstStyle/>
          <a:p>
            <a:r>
              <a:rPr lang="en-US" sz="4900" dirty="0" smtClean="0"/>
              <a:t>MEDICINE GRAND ROUNDS</a:t>
            </a:r>
            <a:r>
              <a:rPr lang="en-US" dirty="0" smtClean="0"/>
              <a:t/>
            </a:r>
            <a:br>
              <a:rPr lang="en-US" dirty="0" smtClean="0"/>
            </a:br>
            <a:r>
              <a:rPr lang="en-US" sz="5300" dirty="0" smtClean="0">
                <a:solidFill>
                  <a:srgbClr val="FFFF00"/>
                </a:solidFill>
              </a:rPr>
              <a:t>Hypertrophic </a:t>
            </a:r>
            <a:r>
              <a:rPr lang="en-US" sz="5300" dirty="0" err="1" smtClean="0">
                <a:solidFill>
                  <a:srgbClr val="FFFF00"/>
                </a:solidFill>
              </a:rPr>
              <a:t>Osteoarthropathy</a:t>
            </a:r>
            <a:r>
              <a:rPr lang="en-US" sz="5300" dirty="0" smtClean="0">
                <a:solidFill>
                  <a:srgbClr val="FFFF00"/>
                </a:solidFill>
              </a:rPr>
              <a:t>: </a:t>
            </a:r>
            <a:br>
              <a:rPr lang="en-US" sz="5300" dirty="0" smtClean="0">
                <a:solidFill>
                  <a:srgbClr val="FFFF00"/>
                </a:solidFill>
              </a:rPr>
            </a:br>
            <a:r>
              <a:rPr lang="en-US" sz="5300" dirty="0" smtClean="0">
                <a:solidFill>
                  <a:srgbClr val="FFFF00"/>
                </a:solidFill>
              </a:rPr>
              <a:t>a pretender, a cheater </a:t>
            </a:r>
            <a:endParaRPr lang="en-US" sz="5300" dirty="0">
              <a:solidFill>
                <a:srgbClr val="FFFF00"/>
              </a:solidFill>
            </a:endParaRPr>
          </a:p>
        </p:txBody>
      </p:sp>
      <p:sp>
        <p:nvSpPr>
          <p:cNvPr id="3" name="Subtitle 2"/>
          <p:cNvSpPr>
            <a:spLocks noGrp="1"/>
          </p:cNvSpPr>
          <p:nvPr>
            <p:ph type="subTitle" idx="1"/>
          </p:nvPr>
        </p:nvSpPr>
        <p:spPr>
          <a:xfrm>
            <a:off x="533400" y="3228536"/>
            <a:ext cx="7854696" cy="3019864"/>
          </a:xfrm>
        </p:spPr>
        <p:txBody>
          <a:bodyPr>
            <a:normAutofit fontScale="85000" lnSpcReduction="20000"/>
          </a:bodyPr>
          <a:lstStyle/>
          <a:p>
            <a:pPr algn="ctr"/>
            <a:endParaRPr lang="en-US" sz="3200" dirty="0" smtClean="0"/>
          </a:p>
          <a:p>
            <a:pPr algn="ctr"/>
            <a:endParaRPr lang="en-US" sz="3200" dirty="0" smtClean="0"/>
          </a:p>
          <a:p>
            <a:pPr algn="ctr"/>
            <a:endParaRPr lang="en-US" sz="3200" dirty="0" smtClean="0"/>
          </a:p>
          <a:p>
            <a:pPr algn="ctr"/>
            <a:endParaRPr lang="en-US" sz="3200" dirty="0" smtClean="0"/>
          </a:p>
          <a:p>
            <a:pPr algn="ctr"/>
            <a:r>
              <a:rPr lang="en-US" sz="3200" dirty="0" smtClean="0"/>
              <a:t>Margaret Elaine J. Villamayor</a:t>
            </a:r>
            <a:r>
              <a:rPr lang="en-US" sz="3200" smtClean="0"/>
              <a:t>, </a:t>
            </a:r>
            <a:r>
              <a:rPr lang="en-US" sz="3200" smtClean="0"/>
              <a:t>RMT, </a:t>
            </a:r>
            <a:r>
              <a:rPr lang="en-US" sz="3200" smtClean="0"/>
              <a:t>MD</a:t>
            </a:r>
            <a:endParaRPr lang="en-US" sz="3200" dirty="0" smtClean="0"/>
          </a:p>
          <a:p>
            <a:pPr algn="ctr"/>
            <a:r>
              <a:rPr lang="en-US" sz="3200" dirty="0" smtClean="0"/>
              <a:t>Makati Medical Center</a:t>
            </a:r>
            <a:endParaRPr lang="en-US" sz="3200" dirty="0" smtClean="0"/>
          </a:p>
          <a:p>
            <a:pPr algn="ctr"/>
            <a:r>
              <a:rPr lang="en-US" sz="3200" dirty="0" smtClean="0"/>
              <a:t>April 8, 2010</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PAST MEDICAL HISTORY</a:t>
            </a:r>
            <a:endParaRPr lang="en-US" dirty="0"/>
          </a:p>
        </p:txBody>
      </p:sp>
      <p:sp>
        <p:nvSpPr>
          <p:cNvPr id="3" name="Content Placeholder 2"/>
          <p:cNvSpPr>
            <a:spLocks noGrp="1"/>
          </p:cNvSpPr>
          <p:nvPr>
            <p:ph idx="1"/>
          </p:nvPr>
        </p:nvSpPr>
        <p:spPr/>
        <p:txBody>
          <a:bodyPr>
            <a:normAutofit/>
          </a:bodyPr>
          <a:lstStyle/>
          <a:p>
            <a:r>
              <a:rPr lang="en-US" dirty="0" smtClean="0"/>
              <a:t>No serious illness during childhood.</a:t>
            </a:r>
          </a:p>
          <a:p>
            <a:r>
              <a:rPr lang="en-US" dirty="0" smtClean="0"/>
              <a:t>No known co-morbidities</a:t>
            </a:r>
          </a:p>
          <a:p>
            <a:r>
              <a:rPr lang="en-US" dirty="0" smtClean="0"/>
              <a:t>Diagnosed with </a:t>
            </a:r>
            <a:r>
              <a:rPr lang="en-US" dirty="0" err="1" smtClean="0"/>
              <a:t>Cholelithiasis</a:t>
            </a:r>
            <a:r>
              <a:rPr lang="en-US" dirty="0" smtClean="0"/>
              <a:t> in 2006</a:t>
            </a:r>
          </a:p>
          <a:p>
            <a:r>
              <a:rPr lang="en-US" dirty="0" smtClean="0"/>
              <a:t>No history of previous surgeries, blood transfusions,  trauma, allergies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Periostitis</a:t>
            </a:r>
            <a:r>
              <a:rPr lang="en-US" dirty="0" smtClean="0"/>
              <a:t> in HOA</a:t>
            </a:r>
            <a:endParaRPr lang="en-US" dirty="0"/>
          </a:p>
        </p:txBody>
      </p:sp>
      <p:sp>
        <p:nvSpPr>
          <p:cNvPr id="3" name="Content Placeholder 2"/>
          <p:cNvSpPr>
            <a:spLocks noGrp="1"/>
          </p:cNvSpPr>
          <p:nvPr>
            <p:ph idx="1"/>
          </p:nvPr>
        </p:nvSpPr>
        <p:spPr/>
        <p:txBody>
          <a:bodyPr>
            <a:normAutofit/>
          </a:bodyPr>
          <a:lstStyle/>
          <a:p>
            <a:r>
              <a:rPr lang="en-US" dirty="0" smtClean="0"/>
              <a:t>In our seven patients with lung-cancer HOA, less prominent </a:t>
            </a:r>
            <a:r>
              <a:rPr lang="en-US" dirty="0" err="1" smtClean="0"/>
              <a:t>periosteal</a:t>
            </a:r>
            <a:r>
              <a:rPr lang="en-US" dirty="0" smtClean="0"/>
              <a:t> changes were noted in a more limited distribution.</a:t>
            </a:r>
          </a:p>
          <a:p>
            <a:r>
              <a:rPr lang="en-US" dirty="0" smtClean="0"/>
              <a:t>Malignancy-associated HOA, a disease process of much shorter duration, the natural evolution of the osseous changes cannot fully be expressed.</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Periostitis</a:t>
            </a:r>
            <a:r>
              <a:rPr lang="en-US" dirty="0" smtClean="0"/>
              <a:t> in HOA</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2362200" y="1890015"/>
            <a:ext cx="4495800" cy="48155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a:srcRect/>
          <a:stretch>
            <a:fillRect/>
          </a:stretch>
        </p:blipFill>
        <p:spPr bwMode="auto">
          <a:xfrm>
            <a:off x="1" y="1828800"/>
            <a:ext cx="9144000" cy="2015331"/>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2286000" y="3870278"/>
            <a:ext cx="4114800" cy="28353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p:cNvPicPr>
            <a:picLocks noGrp="1" noChangeAspect="1" noChangeArrowheads="1"/>
          </p:cNvPicPr>
          <p:nvPr>
            <p:ph idx="1"/>
          </p:nvPr>
        </p:nvPicPr>
        <p:blipFill>
          <a:blip r:embed="rId3"/>
          <a:srcRect l="31691" t="7993" r="4227" b="6944"/>
          <a:stretch>
            <a:fillRect/>
          </a:stretch>
        </p:blipFill>
        <p:spPr bwMode="auto">
          <a:xfrm>
            <a:off x="685800" y="418566"/>
            <a:ext cx="7848600" cy="6104472"/>
          </a:xfrm>
          <a:prstGeom prst="rect">
            <a:avLst/>
          </a:prstGeom>
          <a:noFill/>
          <a:ln w="9525">
            <a:noFill/>
            <a:miter lim="800000"/>
            <a:headEnd/>
            <a:tailEnd/>
          </a:ln>
          <a:effectLst/>
        </p:spPr>
      </p:pic>
      <p:sp>
        <p:nvSpPr>
          <p:cNvPr id="12" name="5-Point Star 11">
            <a:hlinkClick r:id="rId4" action="ppaction://hlinksldjump"/>
          </p:cNvPr>
          <p:cNvSpPr/>
          <p:nvPr/>
        </p:nvSpPr>
        <p:spPr>
          <a:xfrm>
            <a:off x="8610600" y="6324600"/>
            <a:ext cx="533400" cy="533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Prediction of Hypoxemia during OLV</a:t>
            </a:r>
            <a:endParaRPr lang="en-US" dirty="0"/>
          </a:p>
        </p:txBody>
      </p:sp>
      <p:sp>
        <p:nvSpPr>
          <p:cNvPr id="3" name="Content Placeholder 2"/>
          <p:cNvSpPr>
            <a:spLocks noGrp="1"/>
          </p:cNvSpPr>
          <p:nvPr>
            <p:ph idx="1"/>
          </p:nvPr>
        </p:nvSpPr>
        <p:spPr/>
        <p:txBody>
          <a:bodyPr/>
          <a:lstStyle/>
          <a:p>
            <a:r>
              <a:rPr lang="en-US" dirty="0" smtClean="0"/>
              <a:t>Side of Operation</a:t>
            </a:r>
          </a:p>
          <a:p>
            <a:r>
              <a:rPr lang="en-US" dirty="0" smtClean="0"/>
              <a:t>Lung Function Abnormalities</a:t>
            </a:r>
          </a:p>
          <a:p>
            <a:pPr lvl="1"/>
            <a:r>
              <a:rPr lang="en-US" dirty="0" smtClean="0"/>
              <a:t>“Paradoxical effect”</a:t>
            </a:r>
          </a:p>
          <a:p>
            <a:r>
              <a:rPr lang="en-US" dirty="0" smtClean="0"/>
              <a:t>Distribution of Perfusion</a:t>
            </a:r>
          </a:p>
          <a:p>
            <a:pPr lvl="1"/>
            <a:r>
              <a:rPr lang="en-US" dirty="0" smtClean="0"/>
              <a:t>Central </a:t>
            </a:r>
            <a:r>
              <a:rPr lang="en-US" dirty="0" err="1" smtClean="0"/>
              <a:t>vs</a:t>
            </a:r>
            <a:r>
              <a:rPr lang="en-US" dirty="0" smtClean="0"/>
              <a:t>  Peripheral</a:t>
            </a:r>
          </a:p>
          <a:p>
            <a:pPr lvl="1"/>
            <a:r>
              <a:rPr lang="en-US" dirty="0" smtClean="0"/>
              <a:t>Gravity</a:t>
            </a:r>
            <a:endParaRPr lang="en-US" dirty="0"/>
          </a:p>
        </p:txBody>
      </p:sp>
      <p:sp>
        <p:nvSpPr>
          <p:cNvPr id="4" name="5-Point Star 3">
            <a:hlinkClick r:id="rId3" action="ppaction://hlinksldjump"/>
          </p:cNvPr>
          <p:cNvSpPr/>
          <p:nvPr/>
        </p:nvSpPr>
        <p:spPr>
          <a:xfrm>
            <a:off x="8763000" y="64770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FAMILY HISTORY</a:t>
            </a:r>
            <a:endParaRPr lang="en-US" dirty="0"/>
          </a:p>
        </p:txBody>
      </p:sp>
      <p:sp>
        <p:nvSpPr>
          <p:cNvPr id="3" name="Content Placeholder 2"/>
          <p:cNvSpPr>
            <a:spLocks noGrp="1"/>
          </p:cNvSpPr>
          <p:nvPr>
            <p:ph idx="1"/>
          </p:nvPr>
        </p:nvSpPr>
        <p:spPr/>
        <p:txBody>
          <a:bodyPr/>
          <a:lstStyle/>
          <a:p>
            <a:pPr>
              <a:buNone/>
            </a:pPr>
            <a:r>
              <a:rPr lang="en-US" dirty="0" smtClean="0"/>
              <a:t>(+) Gastric CA – father  </a:t>
            </a:r>
          </a:p>
          <a:p>
            <a:pPr>
              <a:buNone/>
            </a:pPr>
            <a:r>
              <a:rPr lang="en-US" dirty="0" smtClean="0"/>
              <a:t>(+) Colon CA - paternal grandfather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PERSONAL AND SOCIAL HISTORY</a:t>
            </a:r>
            <a:endParaRPr lang="en-US" dirty="0"/>
          </a:p>
        </p:txBody>
      </p:sp>
      <p:sp>
        <p:nvSpPr>
          <p:cNvPr id="3" name="Content Placeholder 2"/>
          <p:cNvSpPr>
            <a:spLocks noGrp="1"/>
          </p:cNvSpPr>
          <p:nvPr>
            <p:ph idx="1"/>
          </p:nvPr>
        </p:nvSpPr>
        <p:spPr/>
        <p:txBody>
          <a:bodyPr>
            <a:normAutofit/>
          </a:bodyPr>
          <a:lstStyle/>
          <a:p>
            <a:r>
              <a:rPr lang="en-US" dirty="0" smtClean="0"/>
              <a:t>36 pack years smoking history</a:t>
            </a:r>
          </a:p>
          <a:p>
            <a:r>
              <a:rPr lang="en-US" dirty="0" smtClean="0"/>
              <a:t>Occasional alcoholic beverage drinker</a:t>
            </a:r>
          </a:p>
          <a:p>
            <a:r>
              <a:rPr lang="en-US" dirty="0" smtClean="0"/>
              <a:t>Denies illicit drug use &amp; multiple sexual partners</a:t>
            </a:r>
          </a:p>
          <a:p>
            <a:r>
              <a:rPr lang="en-US" dirty="0" smtClean="0"/>
              <a:t>Patient works as an engineer in Saudi Arabia for the past 20 years</a:t>
            </a:r>
          </a:p>
          <a:p>
            <a:r>
              <a:rPr lang="en-US" dirty="0" smtClean="0"/>
              <a:t>Plays golf every week. </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EXAMINATION </a:t>
            </a:r>
            <a:endParaRPr lang="en-US" dirty="0"/>
          </a:p>
        </p:txBody>
      </p:sp>
      <p:sp>
        <p:nvSpPr>
          <p:cNvPr id="3" name="Content Placeholder 2"/>
          <p:cNvSpPr>
            <a:spLocks noGrp="1"/>
          </p:cNvSpPr>
          <p:nvPr>
            <p:ph idx="1"/>
          </p:nvPr>
        </p:nvSpPr>
        <p:spPr/>
        <p:txBody>
          <a:bodyPr>
            <a:noAutofit/>
          </a:bodyPr>
          <a:lstStyle/>
          <a:p>
            <a:pPr>
              <a:buNone/>
            </a:pPr>
            <a:r>
              <a:rPr lang="en-US" sz="2400" b="1" dirty="0" smtClean="0"/>
              <a:t>General Survey:</a:t>
            </a:r>
            <a:r>
              <a:rPr lang="en-US" sz="2400" dirty="0" smtClean="0"/>
              <a:t> conscious, coherent, oriented to person, place and time, ambulates with assistance</a:t>
            </a:r>
          </a:p>
          <a:p>
            <a:pPr>
              <a:buNone/>
            </a:pPr>
            <a:r>
              <a:rPr lang="en-US" sz="2400" dirty="0" smtClean="0"/>
              <a:t>		BP 120/80, HR 72 </a:t>
            </a:r>
            <a:r>
              <a:rPr lang="en-US" sz="2400" dirty="0" err="1" smtClean="0"/>
              <a:t>bpm</a:t>
            </a:r>
            <a:r>
              <a:rPr lang="en-US" sz="2400" dirty="0" smtClean="0"/>
              <a:t>, RR 18 </a:t>
            </a:r>
            <a:r>
              <a:rPr lang="en-US" sz="2400" dirty="0" err="1" smtClean="0"/>
              <a:t>cpm</a:t>
            </a:r>
            <a:r>
              <a:rPr lang="en-US" sz="2400" dirty="0" smtClean="0"/>
              <a:t>, T 36.9C,  </a:t>
            </a:r>
          </a:p>
          <a:p>
            <a:pPr>
              <a:buNone/>
            </a:pPr>
            <a:r>
              <a:rPr lang="en-US" sz="2400" dirty="0" smtClean="0"/>
              <a:t>	Height:  162cm	Weight: 68.18kg 	BMI: 25. 59kg/m</a:t>
            </a:r>
            <a:r>
              <a:rPr lang="en-US" sz="2400" baseline="30000" dirty="0" smtClean="0"/>
              <a:t>2</a:t>
            </a:r>
          </a:p>
          <a:p>
            <a:pPr>
              <a:buNone/>
            </a:pPr>
            <a:r>
              <a:rPr lang="en-US" sz="2400" b="1" dirty="0" smtClean="0"/>
              <a:t>HEENT:</a:t>
            </a:r>
            <a:r>
              <a:rPr lang="en-US" sz="2400" dirty="0" smtClean="0"/>
              <a:t> </a:t>
            </a:r>
            <a:r>
              <a:rPr lang="en-US" sz="2400" dirty="0" err="1" smtClean="0"/>
              <a:t>anicteric</a:t>
            </a:r>
            <a:r>
              <a:rPr lang="en-US" sz="2400" dirty="0" smtClean="0"/>
              <a:t> </a:t>
            </a:r>
            <a:r>
              <a:rPr lang="en-US" sz="2400" dirty="0" err="1" smtClean="0"/>
              <a:t>sclerae</a:t>
            </a:r>
            <a:r>
              <a:rPr lang="en-US" sz="2400" dirty="0" smtClean="0"/>
              <a:t>, pink conjunctivae, no </a:t>
            </a:r>
            <a:r>
              <a:rPr lang="en-US" sz="2400" dirty="0" err="1" smtClean="0"/>
              <a:t>naso</a:t>
            </a:r>
            <a:r>
              <a:rPr lang="en-US" sz="2400" dirty="0" smtClean="0"/>
              <a:t>-aural discharge, no cervical </a:t>
            </a:r>
            <a:r>
              <a:rPr lang="en-US" sz="2400" dirty="0" err="1" smtClean="0"/>
              <a:t>lymphadenopathies</a:t>
            </a:r>
            <a:r>
              <a:rPr lang="en-US" sz="2400" dirty="0" smtClean="0"/>
              <a:t>, no </a:t>
            </a:r>
            <a:r>
              <a:rPr lang="en-US" sz="2400" dirty="0" err="1" smtClean="0"/>
              <a:t>tonsilopharyngeal</a:t>
            </a:r>
            <a:r>
              <a:rPr lang="en-US" sz="2400" dirty="0" smtClean="0"/>
              <a:t> congestion, no neck vein distention, no carotid bruits</a:t>
            </a:r>
          </a:p>
          <a:p>
            <a:pPr>
              <a:buNone/>
            </a:pPr>
            <a:r>
              <a:rPr lang="en-US" sz="2400" b="1" dirty="0" smtClean="0"/>
              <a:t>Chest and Lungs:</a:t>
            </a:r>
            <a:r>
              <a:rPr lang="en-US" sz="2400" dirty="0" smtClean="0"/>
              <a:t> No gross lesions, no retractions, no point tenderness, equal chest expansion, equal </a:t>
            </a:r>
            <a:r>
              <a:rPr lang="en-US" sz="2400" dirty="0" err="1" smtClean="0"/>
              <a:t>fremiti</a:t>
            </a:r>
            <a:r>
              <a:rPr lang="en-US" sz="2400" dirty="0" smtClean="0"/>
              <a:t>, lungs resonant, clear breath sounds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EXAMINATION </a:t>
            </a:r>
            <a:endParaRPr lang="en-US" dirty="0"/>
          </a:p>
        </p:txBody>
      </p:sp>
      <p:sp>
        <p:nvSpPr>
          <p:cNvPr id="3" name="Content Placeholder 2"/>
          <p:cNvSpPr>
            <a:spLocks noGrp="1"/>
          </p:cNvSpPr>
          <p:nvPr>
            <p:ph idx="1"/>
          </p:nvPr>
        </p:nvSpPr>
        <p:spPr/>
        <p:txBody>
          <a:bodyPr>
            <a:normAutofit/>
          </a:bodyPr>
          <a:lstStyle/>
          <a:p>
            <a:r>
              <a:rPr lang="en-US" b="1" dirty="0" smtClean="0"/>
              <a:t>Heart:</a:t>
            </a:r>
            <a:r>
              <a:rPr lang="en-US" dirty="0" smtClean="0"/>
              <a:t> </a:t>
            </a:r>
            <a:r>
              <a:rPr lang="en-US" dirty="0" err="1" smtClean="0"/>
              <a:t>adynamic</a:t>
            </a:r>
            <a:r>
              <a:rPr lang="en-US" dirty="0" smtClean="0"/>
              <a:t> </a:t>
            </a:r>
            <a:r>
              <a:rPr lang="en-US" dirty="0" err="1" smtClean="0"/>
              <a:t>precordium</a:t>
            </a:r>
            <a:r>
              <a:rPr lang="en-US" dirty="0" smtClean="0"/>
              <a:t>, AB at 5</a:t>
            </a:r>
            <a:r>
              <a:rPr lang="en-US" baseline="30000" dirty="0" smtClean="0"/>
              <a:t>th</a:t>
            </a:r>
            <a:r>
              <a:rPr lang="en-US" dirty="0" smtClean="0"/>
              <a:t> LICS MCL, regular rate &amp;  rhythm, no friction rub, no murmurs</a:t>
            </a:r>
          </a:p>
          <a:p>
            <a:endParaRPr lang="en-US" b="1" dirty="0" smtClean="0"/>
          </a:p>
          <a:p>
            <a:r>
              <a:rPr lang="en-US" b="1" dirty="0" smtClean="0"/>
              <a:t>Abdomen:</a:t>
            </a:r>
            <a:r>
              <a:rPr lang="en-US" dirty="0" smtClean="0"/>
              <a:t> flabby abdomen, non-distended, </a:t>
            </a:r>
            <a:r>
              <a:rPr lang="en-US" dirty="0" err="1" smtClean="0"/>
              <a:t>normoactive</a:t>
            </a:r>
            <a:r>
              <a:rPr lang="en-US" dirty="0" smtClean="0"/>
              <a:t> bowel sounds, soft, </a:t>
            </a:r>
            <a:r>
              <a:rPr lang="en-US" dirty="0" err="1" smtClean="0"/>
              <a:t>tympanitic</a:t>
            </a:r>
            <a:r>
              <a:rPr lang="en-US" dirty="0" smtClean="0"/>
              <a:t>, </a:t>
            </a:r>
            <a:r>
              <a:rPr lang="en-US" dirty="0" err="1" smtClean="0"/>
              <a:t>nontender</a:t>
            </a:r>
            <a:r>
              <a:rPr lang="en-US" dirty="0" smtClean="0"/>
              <a:t>, no </a:t>
            </a:r>
            <a:r>
              <a:rPr lang="en-US" dirty="0" err="1" smtClean="0"/>
              <a:t>hepatosplenomegaly</a:t>
            </a:r>
            <a:r>
              <a:rPr lang="en-US" dirty="0" smtClean="0"/>
              <a:t>, no Murphy’s sign, no </a:t>
            </a:r>
            <a:r>
              <a:rPr lang="en-US" dirty="0" err="1" smtClean="0"/>
              <a:t>costovertebral</a:t>
            </a:r>
            <a:r>
              <a:rPr lang="en-US" dirty="0" smtClean="0"/>
              <a:t> angle tenderness, no peritoneal signs</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PHYSICAL EXAMINATION </a:t>
            </a:r>
            <a:endParaRPr lang="en-US" dirty="0"/>
          </a:p>
        </p:txBody>
      </p:sp>
      <p:sp>
        <p:nvSpPr>
          <p:cNvPr id="3" name="Content Placeholder 2"/>
          <p:cNvSpPr>
            <a:spLocks noGrp="1"/>
          </p:cNvSpPr>
          <p:nvPr>
            <p:ph sz="half" idx="1"/>
          </p:nvPr>
        </p:nvSpPr>
        <p:spPr>
          <a:xfrm>
            <a:off x="457200" y="1524000"/>
            <a:ext cx="4038600" cy="4830925"/>
          </a:xfrm>
        </p:spPr>
        <p:txBody>
          <a:bodyPr>
            <a:noAutofit/>
          </a:bodyPr>
          <a:lstStyle/>
          <a:p>
            <a:r>
              <a:rPr lang="en-US" sz="2300" b="1" dirty="0" smtClean="0"/>
              <a:t>Extremities:</a:t>
            </a:r>
            <a:r>
              <a:rPr lang="en-US" sz="2300" dirty="0" smtClean="0"/>
              <a:t> </a:t>
            </a:r>
          </a:p>
          <a:p>
            <a:pPr>
              <a:buNone/>
            </a:pPr>
            <a:r>
              <a:rPr lang="en-US" sz="2300" dirty="0" smtClean="0"/>
              <a:t>	(+) digital clubbing on all extremities</a:t>
            </a:r>
          </a:p>
          <a:p>
            <a:pPr>
              <a:buNone/>
            </a:pPr>
            <a:r>
              <a:rPr lang="en-US" sz="2300" dirty="0" smtClean="0"/>
              <a:t>	(+)bilateral </a:t>
            </a:r>
            <a:r>
              <a:rPr lang="en-US" sz="2300" dirty="0" err="1" smtClean="0"/>
              <a:t>tibial</a:t>
            </a:r>
            <a:r>
              <a:rPr lang="en-US" sz="2300" dirty="0" smtClean="0"/>
              <a:t> tenderness, non </a:t>
            </a:r>
            <a:r>
              <a:rPr lang="en-US" sz="2300" dirty="0" err="1" smtClean="0"/>
              <a:t>erythematous</a:t>
            </a:r>
            <a:r>
              <a:rPr lang="en-US" sz="2300" dirty="0" smtClean="0"/>
              <a:t>, not warm to touch</a:t>
            </a:r>
          </a:p>
          <a:p>
            <a:pPr>
              <a:buNone/>
            </a:pPr>
            <a:r>
              <a:rPr lang="en-US" sz="2300" dirty="0" smtClean="0"/>
              <a:t>	(+) limitation of movement on wrist &amp; ankle flexion &amp; finger flexion and opposition</a:t>
            </a:r>
          </a:p>
          <a:p>
            <a:pPr>
              <a:buNone/>
            </a:pPr>
            <a:r>
              <a:rPr lang="en-US" sz="2300" dirty="0" smtClean="0"/>
              <a:t>	(-) cyanosis, </a:t>
            </a:r>
            <a:r>
              <a:rPr lang="en-US" sz="2300" dirty="0" err="1" smtClean="0"/>
              <a:t>crepitus</a:t>
            </a:r>
            <a:endParaRPr lang="en-US" sz="2300" dirty="0" smtClean="0"/>
          </a:p>
        </p:txBody>
      </p:sp>
      <p:pic>
        <p:nvPicPr>
          <p:cNvPr id="5" name="Content Placeholder 4" descr="DSC03637.JPG"/>
          <p:cNvPicPr>
            <a:picLocks noGrp="1" noChangeAspect="1"/>
          </p:cNvPicPr>
          <p:nvPr>
            <p:ph sz="half" idx="2"/>
          </p:nvPr>
        </p:nvPicPr>
        <p:blipFill>
          <a:blip r:embed="rId3" cstate="print"/>
          <a:stretch>
            <a:fillRect/>
          </a:stretch>
        </p:blipFill>
        <p:spPr>
          <a:xfrm>
            <a:off x="4648200" y="1524000"/>
            <a:ext cx="4038600" cy="3137190"/>
          </a:xfrm>
        </p:spPr>
      </p:pic>
      <p:pic>
        <p:nvPicPr>
          <p:cNvPr id="6" name="Picture 3" descr="C:\Documents and Settings\CBVillamayor-pc\Desktop\GRANDROUNDS\club3.gif"/>
          <p:cNvPicPr>
            <a:picLocks noChangeAspect="1" noChangeArrowheads="1"/>
          </p:cNvPicPr>
          <p:nvPr/>
        </p:nvPicPr>
        <p:blipFill>
          <a:blip r:embed="rId4"/>
          <a:srcRect/>
          <a:stretch>
            <a:fillRect/>
          </a:stretch>
        </p:blipFill>
        <p:spPr bwMode="auto">
          <a:xfrm>
            <a:off x="5334000" y="4724400"/>
            <a:ext cx="2743200" cy="1759527"/>
          </a:xfrm>
          <a:prstGeom prst="rect">
            <a:avLst/>
          </a:prstGeom>
          <a:noFill/>
        </p:spPr>
      </p:pic>
      <p:sp>
        <p:nvSpPr>
          <p:cNvPr id="7" name="TextBox 6"/>
          <p:cNvSpPr txBox="1"/>
          <p:nvPr/>
        </p:nvSpPr>
        <p:spPr>
          <a:xfrm>
            <a:off x="6096000" y="6400800"/>
            <a:ext cx="2362200" cy="646331"/>
          </a:xfrm>
          <a:prstGeom prst="rect">
            <a:avLst/>
          </a:prstGeom>
          <a:noFill/>
        </p:spPr>
        <p:txBody>
          <a:bodyPr wrap="square" rtlCol="0">
            <a:spAutoFit/>
          </a:bodyPr>
          <a:lstStyle/>
          <a:p>
            <a:r>
              <a:rPr lang="en-US" dirty="0" err="1" smtClean="0"/>
              <a:t>Shamroth’s</a:t>
            </a:r>
            <a:r>
              <a:rPr lang="en-US" dirty="0" smtClean="0"/>
              <a:t> test</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9" name="Picture 3" descr="C:\Documents and Settings\CBVillamayor-pc\Desktop\GRANDROUNDS\18127.jpg"/>
          <p:cNvPicPr>
            <a:picLocks noGrp="1" noChangeAspect="1" noChangeArrowheads="1"/>
          </p:cNvPicPr>
          <p:nvPr>
            <p:ph idx="1"/>
          </p:nvPr>
        </p:nvPicPr>
        <p:blipFill>
          <a:blip r:embed="rId3"/>
          <a:srcRect r="68966"/>
          <a:stretch>
            <a:fillRect/>
          </a:stretch>
        </p:blipFill>
        <p:spPr bwMode="auto">
          <a:xfrm>
            <a:off x="152400" y="1066800"/>
            <a:ext cx="2057400" cy="5303520"/>
          </a:xfrm>
          <a:prstGeom prst="rect">
            <a:avLst/>
          </a:prstGeom>
          <a:noFill/>
        </p:spPr>
      </p:pic>
      <p:pic>
        <p:nvPicPr>
          <p:cNvPr id="8" name="Picture 7" descr="DSC03634.JPG"/>
          <p:cNvPicPr>
            <a:picLocks noChangeAspect="1"/>
          </p:cNvPicPr>
          <p:nvPr/>
        </p:nvPicPr>
        <p:blipFill>
          <a:blip r:embed="rId4" cstate="print"/>
          <a:stretch>
            <a:fillRect/>
          </a:stretch>
        </p:blipFill>
        <p:spPr>
          <a:xfrm>
            <a:off x="2590800" y="1443994"/>
            <a:ext cx="5867400" cy="3509006"/>
          </a:xfrm>
          <a:prstGeom prst="rect">
            <a:avLst/>
          </a:prstGeom>
        </p:spPr>
      </p:pic>
      <p:cxnSp>
        <p:nvCxnSpPr>
          <p:cNvPr id="11" name="Straight Connector 10"/>
          <p:cNvCxnSpPr/>
          <p:nvPr/>
        </p:nvCxnSpPr>
        <p:spPr>
          <a:xfrm flipV="1">
            <a:off x="2514600" y="2514600"/>
            <a:ext cx="990600" cy="22860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rot="10800000">
            <a:off x="3505200" y="2514602"/>
            <a:ext cx="990600" cy="7619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40" name="TextBox 39"/>
          <p:cNvSpPr txBox="1"/>
          <p:nvPr/>
        </p:nvSpPr>
        <p:spPr>
          <a:xfrm>
            <a:off x="2743200" y="1905000"/>
            <a:ext cx="2133600" cy="369332"/>
          </a:xfrm>
          <a:prstGeom prst="rect">
            <a:avLst/>
          </a:prstGeom>
          <a:noFill/>
        </p:spPr>
        <p:txBody>
          <a:bodyPr wrap="square" rtlCol="0">
            <a:spAutoFit/>
          </a:bodyPr>
          <a:lstStyle/>
          <a:p>
            <a:r>
              <a:rPr lang="en-US" dirty="0" err="1" smtClean="0">
                <a:solidFill>
                  <a:srgbClr val="FF0000"/>
                </a:solidFill>
              </a:rPr>
              <a:t>Lovibond</a:t>
            </a:r>
            <a:r>
              <a:rPr lang="en-US" dirty="0" smtClean="0">
                <a:solidFill>
                  <a:srgbClr val="FF0000"/>
                </a:solidFill>
              </a:rPr>
              <a:t> angle</a:t>
            </a:r>
            <a:endParaRPr lang="en-US" dirty="0">
              <a:solidFill>
                <a:srgbClr val="FF0000"/>
              </a:solidFill>
            </a:endParaRPr>
          </a:p>
        </p:txBody>
      </p:sp>
      <p:sp>
        <p:nvSpPr>
          <p:cNvPr id="41" name="TextBox 40"/>
          <p:cNvSpPr txBox="1"/>
          <p:nvPr/>
        </p:nvSpPr>
        <p:spPr>
          <a:xfrm>
            <a:off x="990600" y="5257800"/>
            <a:ext cx="7620000" cy="830997"/>
          </a:xfrm>
          <a:prstGeom prst="rect">
            <a:avLst/>
          </a:prstGeom>
          <a:noFill/>
        </p:spPr>
        <p:txBody>
          <a:bodyPr wrap="square" rtlCol="0">
            <a:spAutoFit/>
          </a:bodyPr>
          <a:lstStyle/>
          <a:p>
            <a:pPr algn="ctr"/>
            <a:r>
              <a:rPr lang="en-US" sz="2400" dirty="0" smtClean="0"/>
              <a:t>Normal Angle = less than or equal to 160°.</a:t>
            </a:r>
          </a:p>
          <a:p>
            <a:pPr algn="ctr"/>
            <a:r>
              <a:rPr lang="en-US" sz="2400" dirty="0" smtClean="0"/>
              <a:t>Flat/ &gt;180 = clubbing</a:t>
            </a:r>
            <a:endParaRPr lang="en-US" sz="2400" dirty="0"/>
          </a:p>
        </p:txBody>
      </p:sp>
      <p:sp>
        <p:nvSpPr>
          <p:cNvPr id="10" name="5-Point Star 9">
            <a:hlinkClick r:id="rId5" action="ppaction://hlinksldjump"/>
          </p:cNvPr>
          <p:cNvSpPr/>
          <p:nvPr/>
        </p:nvSpPr>
        <p:spPr>
          <a:xfrm>
            <a:off x="8610600" y="6400800"/>
            <a:ext cx="5334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0" y="6581001"/>
            <a:ext cx="8686800" cy="276999"/>
          </a:xfrm>
          <a:prstGeom prst="rect">
            <a:avLst/>
          </a:prstGeom>
          <a:noFill/>
        </p:spPr>
        <p:txBody>
          <a:bodyPr wrap="square" rtlCol="0">
            <a:spAutoFit/>
          </a:bodyPr>
          <a:lstStyle/>
          <a:p>
            <a:pPr algn="r"/>
            <a:r>
              <a:rPr lang="en-US" sz="1200" dirty="0" smtClean="0"/>
              <a:t>Swartz MH. </a:t>
            </a:r>
            <a:r>
              <a:rPr lang="en-US" sz="1200" i="1" dirty="0" smtClean="0"/>
              <a:t>Textbook of Physical Diagnosis: History and Examination</a:t>
            </a:r>
            <a:r>
              <a:rPr lang="en-US" sz="1200" dirty="0" smtClean="0"/>
              <a:t>. 2</a:t>
            </a:r>
            <a:r>
              <a:rPr lang="en-US" sz="1200" baseline="30000" dirty="0" smtClean="0"/>
              <a:t>nd</a:t>
            </a:r>
            <a:r>
              <a:rPr lang="en-US" sz="1200" dirty="0" smtClean="0"/>
              <a:t> ed. Philadelphia, Pa: WB Saunders; 1994:76-8.</a:t>
            </a: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NEUROLOGIC EXAMINATION: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Mental status: </a:t>
            </a:r>
            <a:r>
              <a:rPr lang="en-US" dirty="0" smtClean="0"/>
              <a:t>awake, alert, oriented</a:t>
            </a:r>
          </a:p>
          <a:p>
            <a:pPr>
              <a:buNone/>
            </a:pPr>
            <a:r>
              <a:rPr lang="en-US" b="1" dirty="0" smtClean="0"/>
              <a:t>Cranial Nerve Exam:</a:t>
            </a:r>
            <a:endParaRPr lang="en-US" dirty="0" smtClean="0"/>
          </a:p>
          <a:p>
            <a:pPr>
              <a:buNone/>
            </a:pPr>
            <a:r>
              <a:rPr lang="en-US" b="1" dirty="0" smtClean="0"/>
              <a:t>	CN I – </a:t>
            </a:r>
            <a:r>
              <a:rPr lang="en-US" dirty="0" smtClean="0"/>
              <a:t>not assessed</a:t>
            </a:r>
          </a:p>
          <a:p>
            <a:pPr>
              <a:buNone/>
            </a:pPr>
            <a:r>
              <a:rPr lang="en-US" dirty="0" smtClean="0"/>
              <a:t>	</a:t>
            </a:r>
            <a:r>
              <a:rPr lang="en-US" b="1" dirty="0" smtClean="0"/>
              <a:t>CN II, III</a:t>
            </a:r>
            <a:r>
              <a:rPr lang="en-US" dirty="0" smtClean="0"/>
              <a:t> – pupils 3mm ERTL, (+) ROR, clear media, no visual field defects</a:t>
            </a:r>
          </a:p>
          <a:p>
            <a:pPr>
              <a:buNone/>
            </a:pPr>
            <a:r>
              <a:rPr lang="en-US" dirty="0" smtClean="0"/>
              <a:t>	</a:t>
            </a:r>
            <a:r>
              <a:rPr lang="en-US" b="1" dirty="0" smtClean="0"/>
              <a:t>CN III, IV, VI</a:t>
            </a:r>
            <a:r>
              <a:rPr lang="en-US" dirty="0" smtClean="0"/>
              <a:t> – full EOMs</a:t>
            </a:r>
          </a:p>
          <a:p>
            <a:pPr>
              <a:buNone/>
            </a:pPr>
            <a:r>
              <a:rPr lang="en-US" b="1" dirty="0" smtClean="0"/>
              <a:t>	CN V</a:t>
            </a:r>
            <a:r>
              <a:rPr lang="en-US" dirty="0" smtClean="0"/>
              <a:t> – intact V1-V3</a:t>
            </a:r>
          </a:p>
          <a:p>
            <a:pPr>
              <a:buNone/>
            </a:pPr>
            <a:r>
              <a:rPr lang="en-US" dirty="0" smtClean="0"/>
              <a:t>	</a:t>
            </a:r>
            <a:r>
              <a:rPr lang="en-US" b="1" dirty="0" smtClean="0"/>
              <a:t>CN VII</a:t>
            </a:r>
            <a:r>
              <a:rPr lang="en-US" dirty="0" smtClean="0"/>
              <a:t> – no facial asymmetry</a:t>
            </a:r>
          </a:p>
          <a:p>
            <a:pPr>
              <a:buNone/>
            </a:pPr>
            <a:r>
              <a:rPr lang="en-US" dirty="0" smtClean="0"/>
              <a:t>	</a:t>
            </a:r>
            <a:r>
              <a:rPr lang="en-US" b="1" dirty="0" smtClean="0"/>
              <a:t>CN VIII</a:t>
            </a:r>
            <a:r>
              <a:rPr lang="en-US" dirty="0" smtClean="0"/>
              <a:t> – no gross hearing defects</a:t>
            </a:r>
          </a:p>
          <a:p>
            <a:pPr>
              <a:buNone/>
            </a:pPr>
            <a:r>
              <a:rPr lang="en-US" dirty="0" smtClean="0"/>
              <a:t>	</a:t>
            </a:r>
            <a:r>
              <a:rPr lang="en-US" b="1" dirty="0" smtClean="0"/>
              <a:t>CN IX, X</a:t>
            </a:r>
            <a:r>
              <a:rPr lang="en-US" dirty="0" smtClean="0"/>
              <a:t> – tongue and uvula at midline</a:t>
            </a:r>
          </a:p>
          <a:p>
            <a:pPr>
              <a:buNone/>
            </a:pPr>
            <a:r>
              <a:rPr lang="en-US" dirty="0" smtClean="0"/>
              <a:t>	</a:t>
            </a:r>
            <a:r>
              <a:rPr lang="en-US" b="1" dirty="0" smtClean="0"/>
              <a:t>CN XI</a:t>
            </a:r>
            <a:r>
              <a:rPr lang="en-US" dirty="0" smtClean="0"/>
              <a:t> – good SCM tone</a:t>
            </a:r>
          </a:p>
          <a:p>
            <a:pPr>
              <a:buNone/>
            </a:pPr>
            <a:r>
              <a:rPr lang="en-US" dirty="0" smtClean="0"/>
              <a:t>	</a:t>
            </a:r>
            <a:r>
              <a:rPr lang="en-US" b="1" dirty="0" smtClean="0"/>
              <a:t>CN XII</a:t>
            </a:r>
            <a:r>
              <a:rPr lang="en-US" dirty="0" smtClean="0"/>
              <a:t> – tongue at midline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NEUROLOGIC EXAMINATION</a:t>
            </a:r>
            <a:endParaRPr lang="en-US" dirty="0"/>
          </a:p>
        </p:txBody>
      </p:sp>
      <p:sp>
        <p:nvSpPr>
          <p:cNvPr id="3" name="Content Placeholder 2"/>
          <p:cNvSpPr>
            <a:spLocks noGrp="1"/>
          </p:cNvSpPr>
          <p:nvPr>
            <p:ph idx="1"/>
          </p:nvPr>
        </p:nvSpPr>
        <p:spPr/>
        <p:txBody>
          <a:bodyPr/>
          <a:lstStyle/>
          <a:p>
            <a:pPr>
              <a:buNone/>
            </a:pPr>
            <a:r>
              <a:rPr lang="en-US" b="1" dirty="0" err="1" smtClean="0"/>
              <a:t>Cerebellar</a:t>
            </a:r>
            <a:r>
              <a:rPr lang="en-US" b="1" dirty="0" smtClean="0"/>
              <a:t>: </a:t>
            </a:r>
            <a:r>
              <a:rPr lang="en-US" dirty="0" smtClean="0"/>
              <a:t>no </a:t>
            </a:r>
            <a:r>
              <a:rPr lang="en-US" dirty="0" err="1" smtClean="0"/>
              <a:t>dysdiadochokinesia</a:t>
            </a:r>
            <a:r>
              <a:rPr lang="en-US" dirty="0" smtClean="0"/>
              <a:t>, no </a:t>
            </a:r>
            <a:r>
              <a:rPr lang="en-US" dirty="0" err="1" smtClean="0"/>
              <a:t>dysmetria</a:t>
            </a:r>
            <a:endParaRPr lang="en-US" dirty="0" smtClean="0"/>
          </a:p>
          <a:p>
            <a:pPr>
              <a:buNone/>
            </a:pPr>
            <a:r>
              <a:rPr lang="en-US" b="1" dirty="0" smtClean="0"/>
              <a:t>Reflexes: </a:t>
            </a:r>
            <a:r>
              <a:rPr lang="en-US" dirty="0" smtClean="0"/>
              <a:t>+2 on all extremities, no </a:t>
            </a:r>
            <a:r>
              <a:rPr lang="en-US" dirty="0" err="1" smtClean="0"/>
              <a:t>Babinski</a:t>
            </a:r>
            <a:endParaRPr lang="en-US" dirty="0" smtClean="0"/>
          </a:p>
          <a:p>
            <a:pPr>
              <a:buNone/>
            </a:pPr>
            <a:r>
              <a:rPr lang="en-US" b="1" dirty="0" err="1" smtClean="0"/>
              <a:t>Meninges</a:t>
            </a:r>
            <a:r>
              <a:rPr lang="en-US" b="1" dirty="0" smtClean="0"/>
              <a:t>: </a:t>
            </a:r>
            <a:r>
              <a:rPr lang="en-US" dirty="0" smtClean="0"/>
              <a:t>supple neck, no </a:t>
            </a:r>
            <a:r>
              <a:rPr lang="en-US" dirty="0" err="1" smtClean="0"/>
              <a:t>Brudzinski</a:t>
            </a:r>
            <a:r>
              <a:rPr lang="en-US" dirty="0" smtClean="0"/>
              <a:t>, no </a:t>
            </a:r>
            <a:r>
              <a:rPr lang="en-US" dirty="0" err="1" smtClean="0"/>
              <a:t>Kernig’s</a:t>
            </a:r>
            <a:endParaRPr lang="en-US" dirty="0" smtClean="0"/>
          </a:p>
          <a:p>
            <a:pPr>
              <a:buNone/>
            </a:pPr>
            <a:r>
              <a:rPr lang="en-US" b="1" dirty="0" smtClean="0"/>
              <a:t>Motor : </a:t>
            </a:r>
            <a:r>
              <a:rPr lang="en-US" dirty="0" smtClean="0"/>
              <a:t>5/5 on all extremities</a:t>
            </a:r>
          </a:p>
          <a:p>
            <a:pPr>
              <a:buNone/>
            </a:pPr>
            <a:r>
              <a:rPr lang="en-US" b="1" dirty="0" smtClean="0"/>
              <a:t>Sensory: </a:t>
            </a:r>
            <a:r>
              <a:rPr lang="en-US" dirty="0" smtClean="0"/>
              <a:t>no sensory deficits</a:t>
            </a:r>
          </a:p>
          <a:p>
            <a:endParaRPr lang="en-US"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SALIENT FEATURES</a:t>
            </a:r>
            <a:endParaRPr lang="en-US" dirty="0"/>
          </a:p>
        </p:txBody>
      </p:sp>
      <p:graphicFrame>
        <p:nvGraphicFramePr>
          <p:cNvPr id="7" name="Content Placeholder 6"/>
          <p:cNvGraphicFramePr>
            <a:graphicFrameLocks noGrp="1"/>
          </p:cNvGraphicFramePr>
          <p:nvPr>
            <p:ph sz="half" idx="1"/>
          </p:nvPr>
        </p:nvGraphicFramePr>
        <p:xfrm>
          <a:off x="457200" y="1219200"/>
          <a:ext cx="4038600" cy="4865445"/>
        </p:xfrm>
        <a:graphic>
          <a:graphicData uri="http://schemas.openxmlformats.org/drawingml/2006/table">
            <a:tbl>
              <a:tblPr firstRow="1" bandRow="1">
                <a:tableStyleId>{5C22544A-7EE6-4342-B048-85BDC9FD1C3A}</a:tableStyleId>
              </a:tblPr>
              <a:tblGrid>
                <a:gridCol w="4038600"/>
              </a:tblGrid>
              <a:tr h="489093">
                <a:tc>
                  <a:txBody>
                    <a:bodyPr/>
                    <a:lstStyle/>
                    <a:p>
                      <a:pPr algn="ctr"/>
                      <a:r>
                        <a:rPr lang="en-US" dirty="0" smtClean="0"/>
                        <a:t>SUBJECTIVE</a:t>
                      </a:r>
                      <a:endParaRPr lang="en-US" dirty="0"/>
                    </a:p>
                  </a:txBody>
                  <a:tcPr/>
                </a:tc>
              </a:tr>
              <a:tr h="6539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36 pack year smoking history</a:t>
                      </a:r>
                    </a:p>
                    <a:p>
                      <a:endParaRPr lang="en-US" sz="2000" dirty="0"/>
                    </a:p>
                  </a:txBody>
                  <a:tcPr/>
                </a:tc>
              </a:tr>
              <a:tr h="7148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t>
                      </a:r>
                      <a:r>
                        <a:rPr lang="en-US" sz="2000" baseline="0" dirty="0" smtClean="0"/>
                        <a:t> Family History of Cancer</a:t>
                      </a:r>
                      <a:endParaRPr lang="en-US" sz="2000" dirty="0" smtClean="0"/>
                    </a:p>
                    <a:p>
                      <a:endParaRPr lang="en-US" sz="2000" dirty="0"/>
                    </a:p>
                  </a:txBody>
                  <a:tcPr/>
                </a:tc>
              </a:tr>
              <a:tr h="1345005">
                <a:tc>
                  <a:txBody>
                    <a:bodyPr/>
                    <a:lstStyle/>
                    <a:p>
                      <a:r>
                        <a:rPr lang="en-US" sz="2000" dirty="0" smtClean="0"/>
                        <a:t>(+) fever, (-) weight loss</a:t>
                      </a:r>
                      <a:r>
                        <a:rPr kumimoji="0" lang="en-US" sz="2000" kern="1200" baseline="0" dirty="0" smtClean="0">
                          <a:solidFill>
                            <a:schemeClr val="dk1"/>
                          </a:solidFill>
                          <a:latin typeface="+mn-lt"/>
                          <a:ea typeface="+mn-ea"/>
                          <a:cs typeface="+mn-cs"/>
                        </a:rPr>
                        <a:t>, cardiac, gastrointestinal</a:t>
                      </a:r>
                    </a:p>
                    <a:p>
                      <a:r>
                        <a:rPr kumimoji="0" lang="en-US" sz="2000" kern="1200" baseline="0" dirty="0" smtClean="0">
                          <a:solidFill>
                            <a:schemeClr val="dk1"/>
                          </a:solidFill>
                          <a:latin typeface="+mn-lt"/>
                          <a:ea typeface="+mn-ea"/>
                          <a:cs typeface="+mn-cs"/>
                        </a:rPr>
                        <a:t>or respiratory symptoms</a:t>
                      </a:r>
                      <a:endParaRPr lang="en-US" sz="2000" dirty="0"/>
                    </a:p>
                  </a:txBody>
                  <a:tcPr/>
                </a:tc>
              </a:tr>
              <a:tr h="844462">
                <a:tc>
                  <a:txBody>
                    <a:bodyPr/>
                    <a:lstStyle/>
                    <a:p>
                      <a:r>
                        <a:rPr lang="en-US" sz="2000" b="1" dirty="0" smtClean="0"/>
                        <a:t>Joint</a:t>
                      </a:r>
                      <a:r>
                        <a:rPr lang="en-US" sz="2000" b="1" baseline="0" dirty="0" smtClean="0"/>
                        <a:t> &amp; </a:t>
                      </a:r>
                      <a:r>
                        <a:rPr lang="en-US" sz="2000" b="1" baseline="0" dirty="0" err="1" smtClean="0"/>
                        <a:t>tibial</a:t>
                      </a:r>
                      <a:r>
                        <a:rPr lang="en-US" sz="2000" b="1" baseline="0" dirty="0" smtClean="0"/>
                        <a:t> pain x 2 months</a:t>
                      </a:r>
                    </a:p>
                    <a:p>
                      <a:r>
                        <a:rPr lang="en-US" sz="2000" baseline="0" dirty="0" smtClean="0"/>
                        <a:t> - symmetrical, no specific timing, not relieved by rest/ analgesics, &gt;30 </a:t>
                      </a:r>
                      <a:r>
                        <a:rPr lang="en-US" sz="2000" baseline="0" dirty="0" err="1" smtClean="0"/>
                        <a:t>mins</a:t>
                      </a:r>
                      <a:endParaRPr lang="en-US" sz="2000" dirty="0" smtClean="0"/>
                    </a:p>
                    <a:p>
                      <a:endParaRPr lang="en-US" sz="2000" dirty="0"/>
                    </a:p>
                  </a:txBody>
                  <a:tcPr/>
                </a:tc>
              </a:tr>
            </a:tbl>
          </a:graphicData>
        </a:graphic>
      </p:graphicFrame>
      <p:graphicFrame>
        <p:nvGraphicFramePr>
          <p:cNvPr id="9" name="Content Placeholder 8"/>
          <p:cNvGraphicFramePr>
            <a:graphicFrameLocks noGrp="1"/>
          </p:cNvGraphicFramePr>
          <p:nvPr>
            <p:ph sz="half" idx="2"/>
          </p:nvPr>
        </p:nvGraphicFramePr>
        <p:xfrm>
          <a:off x="4800600" y="1219200"/>
          <a:ext cx="4038600" cy="2133603"/>
        </p:xfrm>
        <a:graphic>
          <a:graphicData uri="http://schemas.openxmlformats.org/drawingml/2006/table">
            <a:tbl>
              <a:tblPr firstRow="1" bandRow="1">
                <a:tableStyleId>{5C22544A-7EE6-4342-B048-85BDC9FD1C3A}</a:tableStyleId>
              </a:tblPr>
              <a:tblGrid>
                <a:gridCol w="4038600"/>
              </a:tblGrid>
              <a:tr h="413473">
                <a:tc>
                  <a:txBody>
                    <a:bodyPr/>
                    <a:lstStyle/>
                    <a:p>
                      <a:pPr algn="ctr"/>
                      <a:r>
                        <a:rPr lang="en-US" sz="2000" dirty="0" smtClean="0"/>
                        <a:t>OBJECTIVE</a:t>
                      </a:r>
                      <a:endParaRPr lang="en-US" sz="2000" dirty="0"/>
                    </a:p>
                  </a:txBody>
                  <a:tcPr/>
                </a:tc>
              </a:tr>
              <a:tr h="828670">
                <a:tc>
                  <a:txBody>
                    <a:bodyPr/>
                    <a:lstStyle/>
                    <a:p>
                      <a:pPr lvl="0" algn="l"/>
                      <a:r>
                        <a:rPr lang="en-US" sz="2000" b="1" dirty="0" smtClean="0"/>
                        <a:t>(+) digital clubbing both upper and lower extremities </a:t>
                      </a:r>
                    </a:p>
                  </a:txBody>
                  <a:tcPr/>
                </a:tc>
              </a:tr>
              <a:tr h="891460">
                <a:tc>
                  <a:txBody>
                    <a:bodyPr/>
                    <a:lstStyle/>
                    <a:p>
                      <a:pPr lvl="0"/>
                      <a:r>
                        <a:rPr lang="en-US" sz="2000" b="1" dirty="0" smtClean="0"/>
                        <a:t>(+)bilateral </a:t>
                      </a:r>
                      <a:r>
                        <a:rPr lang="en-US" sz="2000" b="1" dirty="0" err="1" smtClean="0"/>
                        <a:t>tibial</a:t>
                      </a:r>
                      <a:r>
                        <a:rPr lang="en-US" sz="2000" b="1" dirty="0" smtClean="0"/>
                        <a:t> tenderness</a:t>
                      </a:r>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normAutofit/>
          </a:bodyPr>
          <a:lstStyle/>
          <a:p>
            <a:r>
              <a:rPr lang="en-US" sz="2800" dirty="0" smtClean="0"/>
              <a:t>To present a case of a patient presenting with joint pains as a symptom of  a distant pathology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Admitting Impression</a:t>
            </a:r>
            <a:endParaRPr lang="en-US" dirty="0"/>
          </a:p>
        </p:txBody>
      </p:sp>
      <p:sp>
        <p:nvSpPr>
          <p:cNvPr id="3" name="Content Placeholder 2"/>
          <p:cNvSpPr>
            <a:spLocks noGrp="1"/>
          </p:cNvSpPr>
          <p:nvPr>
            <p:ph idx="1"/>
          </p:nvPr>
        </p:nvSpPr>
        <p:spPr/>
        <p:txBody>
          <a:bodyPr/>
          <a:lstStyle/>
          <a:p>
            <a:pPr>
              <a:buNone/>
            </a:pPr>
            <a:r>
              <a:rPr lang="en-US" dirty="0" smtClean="0"/>
              <a:t>t/c Hypertrophic </a:t>
            </a:r>
            <a:r>
              <a:rPr lang="en-US" dirty="0" err="1" smtClean="0"/>
              <a:t>Osteoarthropathy</a:t>
            </a:r>
            <a:r>
              <a:rPr lang="en-US" dirty="0" smtClean="0"/>
              <a:t>, etiology to be determined</a:t>
            </a:r>
          </a:p>
          <a:p>
            <a:pPr>
              <a:buNone/>
            </a:pPr>
            <a:r>
              <a:rPr lang="en-US" dirty="0" smtClean="0"/>
              <a:t>Obese Class I (BMI </a:t>
            </a:r>
            <a:r>
              <a:rPr lang="en-US" sz="2800" dirty="0" smtClean="0"/>
              <a:t>25. 59kg/m2</a:t>
            </a:r>
            <a:r>
              <a:rPr lang="en-US" dirty="0" smtClean="0"/>
              <a: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76200"/>
          <a:ext cx="9067800" cy="6157680"/>
        </p:xfrm>
        <a:graphic>
          <a:graphicData uri="http://schemas.openxmlformats.org/drawingml/2006/table">
            <a:tbl>
              <a:tblPr firstRow="1" bandRow="1">
                <a:tableStyleId>{21E4AEA4-8DFA-4A89-87EB-49C32662AFE0}</a:tableStyleId>
              </a:tblPr>
              <a:tblGrid>
                <a:gridCol w="1048970"/>
                <a:gridCol w="1573456"/>
                <a:gridCol w="1592186"/>
                <a:gridCol w="1592186"/>
                <a:gridCol w="1762474"/>
                <a:gridCol w="1498528"/>
              </a:tblGrid>
              <a:tr h="1080662">
                <a:tc>
                  <a:txBody>
                    <a:bodyPr/>
                    <a:lstStyle/>
                    <a:p>
                      <a:endParaRPr lang="en-US" sz="2000" dirty="0"/>
                    </a:p>
                  </a:txBody>
                  <a:tcPr/>
                </a:tc>
                <a:tc>
                  <a:txBody>
                    <a:bodyPr/>
                    <a:lstStyle/>
                    <a:p>
                      <a:pPr algn="ctr"/>
                      <a:r>
                        <a:rPr lang="en-US" sz="2000" dirty="0" smtClean="0"/>
                        <a:t>Patient</a:t>
                      </a:r>
                      <a:endParaRPr lang="en-US" sz="2000" dirty="0"/>
                    </a:p>
                  </a:txBody>
                  <a:tcPr/>
                </a:tc>
                <a:tc>
                  <a:txBody>
                    <a:bodyPr/>
                    <a:lstStyle/>
                    <a:p>
                      <a:pPr algn="ctr"/>
                      <a:r>
                        <a:rPr lang="en-US" sz="1800" dirty="0" smtClean="0">
                          <a:hlinkClick r:id="rId3" action="ppaction://hlinksldjump"/>
                        </a:rPr>
                        <a:t>Rheumatic Fever</a:t>
                      </a:r>
                      <a:endParaRPr lang="en-US" sz="1800" dirty="0"/>
                    </a:p>
                  </a:txBody>
                  <a:tcPr/>
                </a:tc>
                <a:tc>
                  <a:txBody>
                    <a:bodyPr/>
                    <a:lstStyle/>
                    <a:p>
                      <a:pPr algn="ctr"/>
                      <a:r>
                        <a:rPr lang="en-US" sz="1800" dirty="0" smtClean="0">
                          <a:hlinkClick r:id="rId4" action="ppaction://hlinksldjump"/>
                        </a:rPr>
                        <a:t>Rheumatoid</a:t>
                      </a:r>
                    </a:p>
                    <a:p>
                      <a:pPr algn="ctr"/>
                      <a:r>
                        <a:rPr lang="en-US" sz="1800" dirty="0" smtClean="0">
                          <a:hlinkClick r:id="rId4" action="ppaction://hlinksldjump"/>
                        </a:rPr>
                        <a:t>Arthritis</a:t>
                      </a:r>
                      <a:endParaRPr lang="en-US" sz="1800" dirty="0"/>
                    </a:p>
                  </a:txBody>
                  <a:tcPr/>
                </a:tc>
                <a:tc>
                  <a:txBody>
                    <a:bodyPr/>
                    <a:lstStyle/>
                    <a:p>
                      <a:pPr algn="ctr"/>
                      <a:r>
                        <a:rPr lang="en-US" sz="1800" dirty="0" smtClean="0"/>
                        <a:t>Osteoarthritis</a:t>
                      </a:r>
                      <a:endParaRPr lang="en-US" sz="1800" dirty="0"/>
                    </a:p>
                  </a:txBody>
                  <a:tcPr/>
                </a:tc>
                <a:tc>
                  <a:txBody>
                    <a:bodyPr/>
                    <a:lstStyle/>
                    <a:p>
                      <a:pPr algn="ctr"/>
                      <a:r>
                        <a:rPr lang="en-US" sz="1800" dirty="0" smtClean="0"/>
                        <a:t>HOA</a:t>
                      </a:r>
                      <a:endParaRPr lang="en-US" sz="1800" dirty="0"/>
                    </a:p>
                  </a:txBody>
                  <a:tcPr/>
                </a:tc>
              </a:tr>
              <a:tr h="1738738">
                <a:tc>
                  <a:txBody>
                    <a:bodyPr/>
                    <a:lstStyle/>
                    <a:p>
                      <a:r>
                        <a:rPr lang="en-US" sz="1800" dirty="0" smtClean="0"/>
                        <a:t>Systemic</a:t>
                      </a:r>
                      <a:r>
                        <a:rPr lang="en-US" sz="1800" baseline="0" dirty="0" smtClean="0"/>
                        <a:t> </a:t>
                      </a:r>
                      <a:r>
                        <a:rPr lang="en-US" sz="1800" baseline="0" dirty="0" err="1" smtClean="0"/>
                        <a:t>sxs</a:t>
                      </a:r>
                      <a:endParaRPr lang="en-US" sz="1800" dirty="0"/>
                    </a:p>
                  </a:txBody>
                  <a:tcPr/>
                </a:tc>
                <a:tc>
                  <a:txBody>
                    <a:bodyPr/>
                    <a:lstStyle/>
                    <a:p>
                      <a:pPr algn="ctr"/>
                      <a:r>
                        <a:rPr lang="en-US" sz="2000" dirty="0" smtClean="0"/>
                        <a:t>Fever</a:t>
                      </a:r>
                      <a:endParaRPr lang="en-US" sz="2000" dirty="0"/>
                    </a:p>
                  </a:txBody>
                  <a:tcPr/>
                </a:tc>
                <a:tc>
                  <a:txBody>
                    <a:bodyPr/>
                    <a:lstStyle/>
                    <a:p>
                      <a:pPr algn="ctr"/>
                      <a:r>
                        <a:rPr lang="en-US" sz="2000" dirty="0" smtClean="0"/>
                        <a:t>Fever, sore throat</a:t>
                      </a:r>
                      <a:endParaRPr lang="en-US" sz="2000" dirty="0"/>
                    </a:p>
                  </a:txBody>
                  <a:tcPr/>
                </a:tc>
                <a:tc>
                  <a:txBody>
                    <a:bodyPr/>
                    <a:lstStyle/>
                    <a:p>
                      <a:pPr algn="ctr"/>
                      <a:r>
                        <a:rPr lang="en-US" sz="2000" dirty="0" smtClean="0"/>
                        <a:t>Weakness, easy fatigability, weight loss, ±fever, </a:t>
                      </a:r>
                      <a:endParaRPr lang="en-US" sz="2000" dirty="0"/>
                    </a:p>
                  </a:txBody>
                  <a:tcPr/>
                </a:tc>
                <a:tc>
                  <a:txBody>
                    <a:bodyPr/>
                    <a:lstStyle/>
                    <a:p>
                      <a:pPr algn="ctr"/>
                      <a:r>
                        <a:rPr lang="en-US" sz="2000" dirty="0" smtClean="0"/>
                        <a:t>None</a:t>
                      </a:r>
                      <a:endParaRPr lang="en-US" sz="2000" dirty="0"/>
                    </a:p>
                  </a:txBody>
                  <a:tcPr/>
                </a:tc>
                <a:tc>
                  <a:txBody>
                    <a:bodyPr/>
                    <a:lstStyle/>
                    <a:p>
                      <a:pPr algn="ctr"/>
                      <a:r>
                        <a:rPr lang="en-US" sz="2000" dirty="0" smtClean="0"/>
                        <a:t> ±fever</a:t>
                      </a:r>
                      <a:endParaRPr lang="en-US" sz="2000" dirty="0"/>
                    </a:p>
                  </a:txBody>
                  <a:tcPr/>
                </a:tc>
              </a:tr>
              <a:tr h="2125276">
                <a:tc>
                  <a:txBody>
                    <a:bodyPr/>
                    <a:lstStyle/>
                    <a:p>
                      <a:r>
                        <a:rPr lang="en-US" sz="1800" dirty="0" smtClean="0"/>
                        <a:t>PE</a:t>
                      </a:r>
                    </a:p>
                  </a:txBody>
                  <a:tcPr/>
                </a:tc>
                <a:tc>
                  <a:txBody>
                    <a:bodyPr/>
                    <a:lstStyle/>
                    <a:p>
                      <a:pPr algn="ctr"/>
                      <a:r>
                        <a:rPr lang="en-US" sz="2000" dirty="0" smtClean="0"/>
                        <a:t>symmetrical</a:t>
                      </a:r>
                    </a:p>
                    <a:p>
                      <a:pPr algn="ctr"/>
                      <a:r>
                        <a:rPr lang="en-US" sz="2000" dirty="0" err="1" smtClean="0"/>
                        <a:t>Tibial</a:t>
                      </a:r>
                      <a:r>
                        <a:rPr lang="en-US" sz="2000" dirty="0" smtClean="0"/>
                        <a:t>,</a:t>
                      </a:r>
                      <a:r>
                        <a:rPr lang="en-US" sz="2000" baseline="0" dirty="0" smtClean="0"/>
                        <a:t> </a:t>
                      </a:r>
                      <a:r>
                        <a:rPr kumimoji="0" lang="en-US" sz="1800" kern="1200" dirty="0" smtClean="0">
                          <a:solidFill>
                            <a:schemeClr val="dk1"/>
                          </a:solidFill>
                          <a:latin typeface="+mn-lt"/>
                          <a:ea typeface="+mn-ea"/>
                          <a:cs typeface="+mn-cs"/>
                        </a:rPr>
                        <a:t>wrists, toes </a:t>
                      </a:r>
                      <a:r>
                        <a:rPr lang="en-US" sz="2000" dirty="0" smtClean="0"/>
                        <a:t>digits, </a:t>
                      </a:r>
                      <a:r>
                        <a:rPr lang="en-US" sz="2000" baseline="0" dirty="0" smtClean="0"/>
                        <a:t>wrist, clubbing</a:t>
                      </a:r>
                    </a:p>
                    <a:p>
                      <a:pPr algn="ctr"/>
                      <a:r>
                        <a:rPr lang="en-US" sz="2000" baseline="0" dirty="0" smtClean="0"/>
                        <a:t>(-) </a:t>
                      </a:r>
                      <a:r>
                        <a:rPr lang="en-US" sz="2000" baseline="0" dirty="0" err="1" smtClean="0"/>
                        <a:t>crepitus</a:t>
                      </a:r>
                      <a:endParaRPr lang="en-US" sz="2000" baseline="0" dirty="0" smtClean="0"/>
                    </a:p>
                  </a:txBody>
                  <a:tcPr/>
                </a:tc>
                <a:tc>
                  <a:txBody>
                    <a:bodyPr/>
                    <a:lstStyle/>
                    <a:p>
                      <a:pPr algn="ctr"/>
                      <a:r>
                        <a:rPr lang="en-US" sz="2000" dirty="0" smtClean="0"/>
                        <a:t>Migratory, </a:t>
                      </a:r>
                      <a:r>
                        <a:rPr lang="en-US" sz="2000" dirty="0" err="1" smtClean="0"/>
                        <a:t>carditis</a:t>
                      </a:r>
                      <a:r>
                        <a:rPr lang="en-US" sz="2000" dirty="0" smtClean="0"/>
                        <a:t>,</a:t>
                      </a:r>
                      <a:r>
                        <a:rPr lang="en-US" sz="2000" baseline="0" dirty="0" smtClean="0"/>
                        <a:t> </a:t>
                      </a:r>
                      <a:endParaRPr lang="en-US" sz="2000" dirty="0"/>
                    </a:p>
                  </a:txBody>
                  <a:tcPr/>
                </a:tc>
                <a:tc>
                  <a:txBody>
                    <a:bodyPr/>
                    <a:lstStyle/>
                    <a:p>
                      <a:pPr algn="ctr"/>
                      <a:r>
                        <a:rPr lang="en-US" sz="2000" dirty="0" smtClean="0"/>
                        <a:t>symmetrical</a:t>
                      </a:r>
                    </a:p>
                    <a:p>
                      <a:pPr algn="ctr"/>
                      <a:r>
                        <a:rPr lang="en-US" sz="2000" dirty="0" smtClean="0"/>
                        <a:t>PIP, MCP/MTP, wrist, elbow, knee, ankle, nodules </a:t>
                      </a:r>
                    </a:p>
                    <a:p>
                      <a:pPr algn="ctr"/>
                      <a:endParaRPr lang="en-US" sz="2000" dirty="0"/>
                    </a:p>
                  </a:txBody>
                  <a:tcPr/>
                </a:tc>
                <a:tc>
                  <a:txBody>
                    <a:bodyPr/>
                    <a:lstStyle/>
                    <a:p>
                      <a:pPr algn="ctr"/>
                      <a:r>
                        <a:rPr lang="en-US" sz="2000" dirty="0" smtClean="0"/>
                        <a:t>LS spine, hip, knee, 1</a:t>
                      </a:r>
                      <a:r>
                        <a:rPr lang="en-US" sz="2000" baseline="30000" dirty="0" smtClean="0"/>
                        <a:t>st</a:t>
                      </a:r>
                      <a:r>
                        <a:rPr lang="en-US" sz="2000" dirty="0" smtClean="0"/>
                        <a:t> MTP DIP</a:t>
                      </a:r>
                      <a:r>
                        <a:rPr lang="en-US" sz="2000" baseline="0" dirty="0" smtClean="0"/>
                        <a:t> PIP</a:t>
                      </a:r>
                    </a:p>
                    <a:p>
                      <a:pPr algn="ctr"/>
                      <a:r>
                        <a:rPr lang="en-US" sz="2000" dirty="0" smtClean="0"/>
                        <a:t>spared are the wrist, elbow, and ankle</a:t>
                      </a:r>
                    </a:p>
                    <a:p>
                      <a:pPr algn="ctr"/>
                      <a:r>
                        <a:rPr lang="en-US" sz="2000" dirty="0" smtClean="0"/>
                        <a:t>(+) </a:t>
                      </a:r>
                      <a:r>
                        <a:rPr lang="en-US" sz="2000" dirty="0" err="1" smtClean="0"/>
                        <a:t>crepitus</a:t>
                      </a:r>
                      <a:endParaRPr lang="en-US" sz="2000" dirty="0"/>
                    </a:p>
                  </a:txBody>
                  <a:tcPr/>
                </a:tc>
                <a:tc>
                  <a:txBody>
                    <a:bodyPr/>
                    <a:lstStyle/>
                    <a:p>
                      <a:r>
                        <a:rPr lang="en-US" sz="2000" b="1" dirty="0" smtClean="0"/>
                        <a:t>Tibia, </a:t>
                      </a:r>
                      <a:r>
                        <a:rPr lang="en-US" sz="2000" dirty="0" smtClean="0"/>
                        <a:t>wrists, ankles,</a:t>
                      </a:r>
                      <a:r>
                        <a:rPr lang="en-US" sz="2000" baseline="0" dirty="0" smtClean="0"/>
                        <a:t> digits, elbow, </a:t>
                      </a:r>
                    </a:p>
                    <a:p>
                      <a:r>
                        <a:rPr lang="en-US" sz="2000" b="1" baseline="0" dirty="0" smtClean="0"/>
                        <a:t>clubbing</a:t>
                      </a:r>
                    </a:p>
                    <a:p>
                      <a:r>
                        <a:rPr lang="en-US" sz="2000" b="1" baseline="0" dirty="0" smtClean="0"/>
                        <a:t> </a:t>
                      </a:r>
                      <a:endParaRPr lang="en-US" sz="2000" b="1" dirty="0"/>
                    </a:p>
                  </a:txBody>
                  <a:tcPr/>
                </a:tc>
              </a:tr>
              <a:tr h="1113240">
                <a:tc>
                  <a:txBody>
                    <a:bodyPr/>
                    <a:lstStyle/>
                    <a:p>
                      <a:r>
                        <a:rPr lang="en-US" sz="1800" dirty="0" smtClean="0"/>
                        <a:t>Timing</a:t>
                      </a:r>
                      <a:endParaRPr lang="en-US" sz="1800" dirty="0"/>
                    </a:p>
                  </a:txBody>
                  <a:tcPr/>
                </a:tc>
                <a:tc>
                  <a:txBody>
                    <a:bodyPr/>
                    <a:lstStyle/>
                    <a:p>
                      <a:pPr algn="ctr"/>
                      <a:r>
                        <a:rPr lang="en-US" sz="2000" dirty="0" smtClean="0"/>
                        <a:t>±</a:t>
                      </a:r>
                    </a:p>
                    <a:p>
                      <a:pPr algn="ctr"/>
                      <a:r>
                        <a:rPr lang="en-US" sz="2000" dirty="0" smtClean="0"/>
                        <a:t>Movement</a:t>
                      </a:r>
                      <a:endParaRPr lang="en-US" sz="2000" dirty="0"/>
                    </a:p>
                  </a:txBody>
                  <a:tcPr/>
                </a:tc>
                <a:tc>
                  <a:txBody>
                    <a:bodyPr/>
                    <a:lstStyle/>
                    <a:p>
                      <a:pPr algn="ctr"/>
                      <a:r>
                        <a:rPr lang="en-US" sz="2000" dirty="0" smtClean="0"/>
                        <a:t>±</a:t>
                      </a:r>
                    </a:p>
                    <a:p>
                      <a:pPr algn="ctr"/>
                      <a:r>
                        <a:rPr lang="en-US" sz="2000" dirty="0" smtClean="0"/>
                        <a:t>Movement</a:t>
                      </a:r>
                      <a:endParaRPr lang="en-US" sz="2000" dirty="0"/>
                    </a:p>
                  </a:txBody>
                  <a:tcPr/>
                </a:tc>
                <a:tc>
                  <a:txBody>
                    <a:bodyPr/>
                    <a:lstStyle/>
                    <a:p>
                      <a:pPr algn="ctr"/>
                      <a:r>
                        <a:rPr lang="en-US" sz="2000" dirty="0" smtClean="0"/>
                        <a:t>Movement, morning , </a:t>
                      </a:r>
                    </a:p>
                    <a:p>
                      <a:pPr algn="ctr"/>
                      <a:r>
                        <a:rPr lang="en-US" sz="2000" dirty="0" smtClean="0"/>
                        <a:t>&gt;1 hr</a:t>
                      </a:r>
                      <a:endParaRPr lang="en-US" sz="2000" dirty="0"/>
                    </a:p>
                  </a:txBody>
                  <a:tcPr/>
                </a:tc>
                <a:tc>
                  <a:txBody>
                    <a:bodyPr/>
                    <a:lstStyle/>
                    <a:p>
                      <a:pPr algn="ctr"/>
                      <a:r>
                        <a:rPr lang="en-US" sz="2000" dirty="0" smtClean="0"/>
                        <a:t>Movement</a:t>
                      </a:r>
                      <a:endParaRPr lang="en-US" sz="2000" dirty="0"/>
                    </a:p>
                  </a:txBody>
                  <a:tcPr/>
                </a:tc>
                <a:tc>
                  <a:txBody>
                    <a:bodyPr/>
                    <a:lstStyle/>
                    <a:p>
                      <a:pPr algn="ctr"/>
                      <a:r>
                        <a:rPr lang="en-US" sz="2000" dirty="0" smtClean="0"/>
                        <a:t>±</a:t>
                      </a:r>
                    </a:p>
                    <a:p>
                      <a:pPr algn="ctr"/>
                      <a:r>
                        <a:rPr lang="en-US" sz="2000" dirty="0" smtClean="0"/>
                        <a:t>Movement</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dirty="0" smtClean="0"/>
              <a:t>Approach to HOA</a:t>
            </a:r>
            <a:endParaRPr lang="en-US" dirty="0"/>
          </a:p>
        </p:txBody>
      </p:sp>
      <p:pic>
        <p:nvPicPr>
          <p:cNvPr id="1026" name="Picture 2" descr="C:\Documents and Settings\CBVillamayor-pc\Desktop\GRANDROUNDS\HPOA journals\329097-333735-3264.jpg"/>
          <p:cNvPicPr>
            <a:picLocks noGrp="1" noChangeAspect="1" noChangeArrowheads="1"/>
          </p:cNvPicPr>
          <p:nvPr>
            <p:ph idx="1"/>
          </p:nvPr>
        </p:nvPicPr>
        <p:blipFill>
          <a:blip r:embed="rId3"/>
          <a:srcRect t="15625"/>
          <a:stretch>
            <a:fillRect/>
          </a:stretch>
        </p:blipFill>
        <p:spPr bwMode="auto">
          <a:xfrm>
            <a:off x="85344" y="1447800"/>
            <a:ext cx="8906256" cy="4800600"/>
          </a:xfrm>
          <a:prstGeom prst="rect">
            <a:avLst/>
          </a:prstGeom>
          <a:noFill/>
        </p:spPr>
      </p:pic>
      <p:sp>
        <p:nvSpPr>
          <p:cNvPr id="4" name="TextBox 3"/>
          <p:cNvSpPr txBox="1"/>
          <p:nvPr/>
        </p:nvSpPr>
        <p:spPr>
          <a:xfrm>
            <a:off x="304800" y="6349425"/>
            <a:ext cx="8839200" cy="584775"/>
          </a:xfrm>
          <a:prstGeom prst="rect">
            <a:avLst/>
          </a:prstGeom>
          <a:noFill/>
        </p:spPr>
        <p:txBody>
          <a:bodyPr wrap="square" rtlCol="0">
            <a:spAutoFit/>
          </a:bodyPr>
          <a:lstStyle/>
          <a:p>
            <a:pPr algn="r"/>
            <a:r>
              <a:rPr lang="en-US" sz="1600" dirty="0" smtClean="0"/>
              <a:t>Pineda C, Fonseca C, Martinez-Lavin M. The spectrum of soft tissue and skeletal abnormalities of hypertrophic </a:t>
            </a:r>
            <a:r>
              <a:rPr lang="en-US" sz="1600" dirty="0" err="1" smtClean="0"/>
              <a:t>osteoarthropathy</a:t>
            </a:r>
            <a:r>
              <a:rPr lang="en-US" sz="1600" dirty="0" smtClean="0"/>
              <a:t>. </a:t>
            </a:r>
            <a:r>
              <a:rPr lang="en-US" sz="1600" i="1" dirty="0" smtClean="0"/>
              <a:t>J </a:t>
            </a:r>
            <a:r>
              <a:rPr lang="en-US" sz="1600" i="1" dirty="0" err="1" smtClean="0"/>
              <a:t>Rheumatol</a:t>
            </a:r>
            <a:r>
              <a:rPr lang="en-US" sz="1600" dirty="0" smtClean="0"/>
              <a:t>. May 1990;17(5):626-32.</a:t>
            </a:r>
            <a:endParaRPr lang="en-US" sz="1600" dirty="0"/>
          </a:p>
        </p:txBody>
      </p:sp>
      <p:sp>
        <p:nvSpPr>
          <p:cNvPr id="5" name="Multiply 4"/>
          <p:cNvSpPr/>
          <p:nvPr/>
        </p:nvSpPr>
        <p:spPr>
          <a:xfrm>
            <a:off x="228600" y="2286000"/>
            <a:ext cx="762000" cy="762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y 5"/>
          <p:cNvSpPr/>
          <p:nvPr/>
        </p:nvSpPr>
        <p:spPr>
          <a:xfrm>
            <a:off x="7315200" y="3048000"/>
            <a:ext cx="762000" cy="762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normAutofit/>
          </a:bodyPr>
          <a:lstStyle/>
          <a:p>
            <a:r>
              <a:rPr lang="en-US" sz="4400" dirty="0" smtClean="0"/>
              <a:t>Course in the Wards</a:t>
            </a:r>
            <a:endParaRPr lang="en-US" sz="4400" dirty="0"/>
          </a:p>
        </p:txBody>
      </p:sp>
      <p:graphicFrame>
        <p:nvGraphicFramePr>
          <p:cNvPr id="4" name="Content Placeholder 3"/>
          <p:cNvGraphicFramePr>
            <a:graphicFrameLocks noGrp="1"/>
          </p:cNvGraphicFramePr>
          <p:nvPr>
            <p:ph idx="1"/>
          </p:nvPr>
        </p:nvGraphicFramePr>
        <p:xfrm>
          <a:off x="990600" y="990600"/>
          <a:ext cx="2351314" cy="3337560"/>
        </p:xfrm>
        <a:graphic>
          <a:graphicData uri="http://schemas.openxmlformats.org/drawingml/2006/table">
            <a:tbl>
              <a:tblPr firstRow="1" bandRow="1">
                <a:tableStyleId>{5C22544A-7EE6-4342-B048-85BDC9FD1C3A}</a:tableStyleId>
              </a:tblPr>
              <a:tblGrid>
                <a:gridCol w="1175657"/>
                <a:gridCol w="1175657"/>
              </a:tblGrid>
              <a:tr h="370840">
                <a:tc>
                  <a:txBody>
                    <a:bodyPr/>
                    <a:lstStyle/>
                    <a:p>
                      <a:pPr marL="0" marR="0" algn="ctr">
                        <a:spcBef>
                          <a:spcPts val="0"/>
                        </a:spcBef>
                        <a:spcAft>
                          <a:spcPts val="0"/>
                        </a:spcAft>
                      </a:pP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a:latin typeface="Calibri"/>
                          <a:ea typeface="Calibri"/>
                          <a:cs typeface="Times New Roman"/>
                        </a:rPr>
                        <a:t>Jan 13</a:t>
                      </a:r>
                    </a:p>
                  </a:txBody>
                  <a:tcPr marL="68580" marR="68580" marT="0" marB="0"/>
                </a:tc>
              </a:tr>
              <a:tr h="370840">
                <a:tc>
                  <a:txBody>
                    <a:bodyPr/>
                    <a:lstStyle/>
                    <a:p>
                      <a:pPr marL="0" marR="0" algn="ctr">
                        <a:spcBef>
                          <a:spcPts val="0"/>
                        </a:spcBef>
                        <a:spcAft>
                          <a:spcPts val="0"/>
                        </a:spcAft>
                      </a:pPr>
                      <a:r>
                        <a:rPr lang="en-US" sz="2400" dirty="0" err="1" smtClean="0">
                          <a:latin typeface="Calibri"/>
                          <a:ea typeface="Calibri"/>
                          <a:cs typeface="Times New Roman"/>
                        </a:rPr>
                        <a:t>Hb</a:t>
                      </a: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a:latin typeface="Calibri"/>
                          <a:ea typeface="Calibri"/>
                          <a:cs typeface="Times New Roman"/>
                        </a:rPr>
                        <a:t>12.7</a:t>
                      </a:r>
                    </a:p>
                  </a:txBody>
                  <a:tcPr marL="68580" marR="68580" marT="0" marB="0"/>
                </a:tc>
              </a:tr>
              <a:tr h="370840">
                <a:tc>
                  <a:txBody>
                    <a:bodyPr/>
                    <a:lstStyle/>
                    <a:p>
                      <a:pPr marL="0" marR="0" algn="ctr">
                        <a:spcBef>
                          <a:spcPts val="0"/>
                        </a:spcBef>
                        <a:spcAft>
                          <a:spcPts val="0"/>
                        </a:spcAft>
                      </a:pPr>
                      <a:r>
                        <a:rPr lang="en-US" sz="2400" dirty="0" err="1" smtClean="0">
                          <a:latin typeface="Calibri"/>
                          <a:ea typeface="Calibri"/>
                          <a:cs typeface="Times New Roman"/>
                        </a:rPr>
                        <a:t>Hct</a:t>
                      </a: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a:latin typeface="Calibri"/>
                          <a:ea typeface="Calibri"/>
                          <a:cs typeface="Times New Roman"/>
                        </a:rPr>
                        <a:t>37</a:t>
                      </a:r>
                    </a:p>
                  </a:txBody>
                  <a:tcPr marL="68580" marR="68580" marT="0" marB="0"/>
                </a:tc>
              </a:tr>
              <a:tr h="370840">
                <a:tc>
                  <a:txBody>
                    <a:bodyPr/>
                    <a:lstStyle/>
                    <a:p>
                      <a:pPr marL="0" marR="0" algn="ctr">
                        <a:spcBef>
                          <a:spcPts val="0"/>
                        </a:spcBef>
                        <a:spcAft>
                          <a:spcPts val="0"/>
                        </a:spcAft>
                      </a:pPr>
                      <a:r>
                        <a:rPr lang="en-US" sz="2400" dirty="0">
                          <a:latin typeface="Calibri"/>
                          <a:ea typeface="Calibri"/>
                          <a:cs typeface="Times New Roman"/>
                        </a:rPr>
                        <a:t>RBC</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4.42</a:t>
                      </a:r>
                    </a:p>
                  </a:txBody>
                  <a:tcPr marL="68580" marR="68580" marT="0" marB="0"/>
                </a:tc>
              </a:tr>
              <a:tr h="370840">
                <a:tc>
                  <a:txBody>
                    <a:bodyPr/>
                    <a:lstStyle/>
                    <a:p>
                      <a:pPr marL="0" marR="0" algn="ctr">
                        <a:spcBef>
                          <a:spcPts val="0"/>
                        </a:spcBef>
                        <a:spcAft>
                          <a:spcPts val="0"/>
                        </a:spcAft>
                      </a:pPr>
                      <a:r>
                        <a:rPr lang="en-US" sz="2400" dirty="0">
                          <a:latin typeface="Calibri"/>
                          <a:ea typeface="Calibri"/>
                          <a:cs typeface="Times New Roman"/>
                        </a:rPr>
                        <a:t>WBC </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15.25</a:t>
                      </a:r>
                    </a:p>
                  </a:txBody>
                  <a:tcPr marL="68580" marR="68580" marT="0" marB="0"/>
                </a:tc>
              </a:tr>
              <a:tr h="370840">
                <a:tc>
                  <a:txBody>
                    <a:bodyPr/>
                    <a:lstStyle/>
                    <a:p>
                      <a:pPr marL="0" marR="0" algn="ctr">
                        <a:spcBef>
                          <a:spcPts val="0"/>
                        </a:spcBef>
                        <a:spcAft>
                          <a:spcPts val="0"/>
                        </a:spcAft>
                      </a:pPr>
                      <a:r>
                        <a:rPr lang="en-US" sz="2400" dirty="0" err="1">
                          <a:latin typeface="Calibri"/>
                          <a:ea typeface="Calibri"/>
                          <a:cs typeface="Times New Roman"/>
                        </a:rPr>
                        <a:t>Seg</a:t>
                      </a:r>
                      <a:r>
                        <a:rPr lang="en-US" sz="2400" dirty="0">
                          <a:latin typeface="Calibri"/>
                          <a:ea typeface="Calibri"/>
                          <a:cs typeface="Times New Roman"/>
                        </a:rPr>
                        <a:t> </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76</a:t>
                      </a:r>
                    </a:p>
                  </a:txBody>
                  <a:tcPr marL="68580" marR="68580" marT="0" marB="0"/>
                </a:tc>
              </a:tr>
              <a:tr h="370840">
                <a:tc>
                  <a:txBody>
                    <a:bodyPr/>
                    <a:lstStyle/>
                    <a:p>
                      <a:pPr marL="0" marR="0" algn="ctr">
                        <a:spcBef>
                          <a:spcPts val="0"/>
                        </a:spcBef>
                        <a:spcAft>
                          <a:spcPts val="0"/>
                        </a:spcAft>
                      </a:pPr>
                      <a:r>
                        <a:rPr lang="en-US" sz="2400" dirty="0" err="1">
                          <a:latin typeface="Calibri"/>
                          <a:ea typeface="Calibri"/>
                          <a:cs typeface="Times New Roman"/>
                        </a:rPr>
                        <a:t>Lympho</a:t>
                      </a: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a:latin typeface="Calibri"/>
                          <a:ea typeface="Calibri"/>
                          <a:cs typeface="Times New Roman"/>
                        </a:rPr>
                        <a:t>16</a:t>
                      </a:r>
                    </a:p>
                  </a:txBody>
                  <a:tcPr marL="68580" marR="68580" marT="0" marB="0"/>
                </a:tc>
              </a:tr>
              <a:tr h="370840">
                <a:tc>
                  <a:txBody>
                    <a:bodyPr/>
                    <a:lstStyle/>
                    <a:p>
                      <a:pPr marL="0" marR="0" algn="ctr">
                        <a:spcBef>
                          <a:spcPts val="0"/>
                        </a:spcBef>
                        <a:spcAft>
                          <a:spcPts val="0"/>
                        </a:spcAft>
                      </a:pPr>
                      <a:r>
                        <a:rPr lang="en-US" sz="2400" dirty="0">
                          <a:latin typeface="Calibri"/>
                          <a:ea typeface="Calibri"/>
                          <a:cs typeface="Times New Roman"/>
                        </a:rPr>
                        <a:t>Mono</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8</a:t>
                      </a:r>
                    </a:p>
                  </a:txBody>
                  <a:tcPr marL="68580" marR="68580" marT="0" marB="0"/>
                </a:tc>
              </a:tr>
              <a:tr h="370840">
                <a:tc>
                  <a:txBody>
                    <a:bodyPr/>
                    <a:lstStyle/>
                    <a:p>
                      <a:pPr marL="0" marR="0" algn="ctr">
                        <a:spcBef>
                          <a:spcPts val="0"/>
                        </a:spcBef>
                        <a:spcAft>
                          <a:spcPts val="0"/>
                        </a:spcAft>
                      </a:pPr>
                      <a:r>
                        <a:rPr lang="en-US" sz="2400" dirty="0" err="1" smtClean="0">
                          <a:latin typeface="Calibri"/>
                          <a:ea typeface="Calibri"/>
                          <a:cs typeface="Times New Roman"/>
                        </a:rPr>
                        <a:t>Plt</a:t>
                      </a: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dirty="0">
                          <a:solidFill>
                            <a:srgbClr val="FF0000"/>
                          </a:solidFill>
                          <a:latin typeface="Calibri"/>
                          <a:ea typeface="Calibri"/>
                          <a:cs typeface="Times New Roman"/>
                        </a:rPr>
                        <a:t>531,000</a:t>
                      </a:r>
                    </a:p>
                  </a:txBody>
                  <a:tcPr marL="68580" marR="68580" marT="0" marB="0"/>
                </a:tc>
              </a:tr>
            </a:tbl>
          </a:graphicData>
        </a:graphic>
      </p:graphicFrame>
      <p:graphicFrame>
        <p:nvGraphicFramePr>
          <p:cNvPr id="5" name="Table 4"/>
          <p:cNvGraphicFramePr>
            <a:graphicFrameLocks noGrp="1"/>
          </p:cNvGraphicFramePr>
          <p:nvPr/>
        </p:nvGraphicFramePr>
        <p:xfrm>
          <a:off x="4876800" y="121920"/>
          <a:ext cx="3581400" cy="6583680"/>
        </p:xfrm>
        <a:graphic>
          <a:graphicData uri="http://schemas.openxmlformats.org/drawingml/2006/table">
            <a:tbl>
              <a:tblPr firstRow="1" bandRow="1">
                <a:tableStyleId>{5C22544A-7EE6-4342-B048-85BDC9FD1C3A}</a:tableStyleId>
              </a:tblPr>
              <a:tblGrid>
                <a:gridCol w="1790700"/>
                <a:gridCol w="1790700"/>
              </a:tblGrid>
              <a:tr h="345440">
                <a:tc>
                  <a:txBody>
                    <a:bodyPr/>
                    <a:lstStyle/>
                    <a:p>
                      <a:pPr marL="0" marR="0">
                        <a:spcBef>
                          <a:spcPts val="0"/>
                        </a:spcBef>
                        <a:spcAft>
                          <a:spcPts val="0"/>
                        </a:spcAft>
                      </a:pP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Jan 13</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Sodium</a:t>
                      </a:r>
                    </a:p>
                  </a:txBody>
                  <a:tcPr marL="68580" marR="68580" marT="0" marB="0"/>
                </a:tc>
                <a:tc>
                  <a:txBody>
                    <a:bodyPr/>
                    <a:lstStyle/>
                    <a:p>
                      <a:pPr marL="0" marR="0" algn="ctr">
                        <a:spcBef>
                          <a:spcPts val="0"/>
                        </a:spcBef>
                        <a:spcAft>
                          <a:spcPts val="0"/>
                        </a:spcAft>
                      </a:pPr>
                      <a:r>
                        <a:rPr lang="en-US" sz="2400" dirty="0" smtClean="0">
                          <a:latin typeface="Calibri"/>
                          <a:ea typeface="Calibri"/>
                          <a:cs typeface="Times New Roman"/>
                        </a:rPr>
                        <a:t>135</a:t>
                      </a:r>
                      <a:endParaRPr lang="en-US" sz="2400" dirty="0">
                        <a:latin typeface="Calibri"/>
                        <a:ea typeface="Calibri"/>
                        <a:cs typeface="Times New Roman"/>
                      </a:endParaRP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Potassium</a:t>
                      </a: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4.6</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BUN</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10.12</a:t>
                      </a:r>
                    </a:p>
                  </a:txBody>
                  <a:tcPr marL="68580" marR="68580" marT="0" marB="0"/>
                </a:tc>
              </a:tr>
              <a:tr h="345440">
                <a:tc>
                  <a:txBody>
                    <a:bodyPr/>
                    <a:lstStyle/>
                    <a:p>
                      <a:pPr marL="0" marR="0">
                        <a:spcBef>
                          <a:spcPts val="0"/>
                        </a:spcBef>
                        <a:spcAft>
                          <a:spcPts val="0"/>
                        </a:spcAft>
                      </a:pPr>
                      <a:r>
                        <a:rPr lang="en-US" sz="2400" dirty="0" err="1">
                          <a:latin typeface="Calibri"/>
                          <a:ea typeface="Calibri"/>
                          <a:cs typeface="Times New Roman"/>
                        </a:rPr>
                        <a:t>Crea</a:t>
                      </a: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0.72</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Calcium</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8.78</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Total Protein</a:t>
                      </a: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6.9</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Albumin</a:t>
                      </a: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3.6</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Globulin</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3.3</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A/G</a:t>
                      </a: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1.09</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ALP</a:t>
                      </a:r>
                    </a:p>
                  </a:txBody>
                  <a:tcPr marL="68580" marR="68580" marT="0" marB="0"/>
                </a:tc>
                <a:tc>
                  <a:txBody>
                    <a:bodyPr/>
                    <a:lstStyle/>
                    <a:p>
                      <a:pPr marL="0" marR="0" algn="ctr">
                        <a:spcBef>
                          <a:spcPts val="0"/>
                        </a:spcBef>
                        <a:spcAft>
                          <a:spcPts val="0"/>
                        </a:spcAft>
                      </a:pPr>
                      <a:r>
                        <a:rPr lang="en-US" sz="2400" dirty="0">
                          <a:solidFill>
                            <a:srgbClr val="FF0000"/>
                          </a:solidFill>
                          <a:latin typeface="Calibri"/>
                          <a:ea typeface="Calibri"/>
                          <a:cs typeface="Times New Roman"/>
                        </a:rPr>
                        <a:t>140</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AST </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25</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Total Bili</a:t>
                      </a: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7.8</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Uric Acid</a:t>
                      </a: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3.8</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Trigly</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56</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Chole</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185.57</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HDL</a:t>
                      </a:r>
                    </a:p>
                  </a:txBody>
                  <a:tcPr marL="68580" marR="68580" marT="0" marB="0"/>
                </a:tc>
                <a:tc>
                  <a:txBody>
                    <a:bodyPr/>
                    <a:lstStyle/>
                    <a:p>
                      <a:pPr marL="0" marR="0" algn="ctr">
                        <a:spcBef>
                          <a:spcPts val="0"/>
                        </a:spcBef>
                        <a:spcAft>
                          <a:spcPts val="0"/>
                        </a:spcAft>
                      </a:pPr>
                      <a:r>
                        <a:rPr lang="en-US" sz="2400">
                          <a:latin typeface="Calibri"/>
                          <a:ea typeface="Calibri"/>
                          <a:cs typeface="Times New Roman"/>
                        </a:rPr>
                        <a:t>53.78</a:t>
                      </a:r>
                    </a:p>
                  </a:txBody>
                  <a:tcPr marL="68580" marR="68580" marT="0" marB="0"/>
                </a:tc>
              </a:tr>
              <a:tr h="345440">
                <a:tc>
                  <a:txBody>
                    <a:bodyPr/>
                    <a:lstStyle/>
                    <a:p>
                      <a:pPr marL="0" marR="0">
                        <a:spcBef>
                          <a:spcPts val="0"/>
                        </a:spcBef>
                        <a:spcAft>
                          <a:spcPts val="0"/>
                        </a:spcAft>
                      </a:pPr>
                      <a:r>
                        <a:rPr lang="en-US" sz="2400">
                          <a:latin typeface="Calibri"/>
                          <a:ea typeface="Calibri"/>
                          <a:cs typeface="Times New Roman"/>
                        </a:rPr>
                        <a:t>LDL</a:t>
                      </a: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101.76</a:t>
                      </a:r>
                    </a:p>
                  </a:txBody>
                  <a:tcPr marL="68580" marR="68580" marT="0" marB="0"/>
                </a:tc>
              </a:tr>
            </a:tbl>
          </a:graphicData>
        </a:graphic>
      </p:graphicFrame>
      <p:graphicFrame>
        <p:nvGraphicFramePr>
          <p:cNvPr id="6" name="Content Placeholder 3"/>
          <p:cNvGraphicFramePr>
            <a:graphicFrameLocks/>
          </p:cNvGraphicFramePr>
          <p:nvPr/>
        </p:nvGraphicFramePr>
        <p:xfrm>
          <a:off x="990600" y="5105400"/>
          <a:ext cx="2514600" cy="1097280"/>
        </p:xfrm>
        <a:graphic>
          <a:graphicData uri="http://schemas.openxmlformats.org/drawingml/2006/table">
            <a:tbl>
              <a:tblPr firstRow="1" bandRow="1">
                <a:tableStyleId>{5C22544A-7EE6-4342-B048-85BDC9FD1C3A}</a:tableStyleId>
              </a:tblPr>
              <a:tblGrid>
                <a:gridCol w="1257300"/>
                <a:gridCol w="1257300"/>
              </a:tblGrid>
              <a:tr h="287867">
                <a:tc>
                  <a:txBody>
                    <a:bodyPr/>
                    <a:lstStyle/>
                    <a:p>
                      <a:pPr marL="0" marR="0" algn="ctr">
                        <a:spcBef>
                          <a:spcPts val="0"/>
                        </a:spcBef>
                        <a:spcAft>
                          <a:spcPts val="0"/>
                        </a:spcAft>
                      </a:pP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dirty="0">
                          <a:latin typeface="Calibri"/>
                          <a:ea typeface="Calibri"/>
                          <a:cs typeface="Times New Roman"/>
                        </a:rPr>
                        <a:t>Jan 13</a:t>
                      </a:r>
                    </a:p>
                  </a:txBody>
                  <a:tcPr marL="68580" marR="68580" marT="0" marB="0"/>
                </a:tc>
              </a:tr>
              <a:tr h="287867">
                <a:tc>
                  <a:txBody>
                    <a:bodyPr/>
                    <a:lstStyle/>
                    <a:p>
                      <a:pPr marL="0" marR="0" algn="ctr">
                        <a:spcBef>
                          <a:spcPts val="0"/>
                        </a:spcBef>
                        <a:spcAft>
                          <a:spcPts val="0"/>
                        </a:spcAft>
                      </a:pPr>
                      <a:r>
                        <a:rPr lang="en-US" sz="2400" dirty="0" smtClean="0">
                          <a:latin typeface="Calibri"/>
                          <a:ea typeface="Calibri"/>
                          <a:cs typeface="Times New Roman"/>
                        </a:rPr>
                        <a:t>ESR</a:t>
                      </a: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dirty="0" smtClean="0">
                          <a:solidFill>
                            <a:srgbClr val="FF0000"/>
                          </a:solidFill>
                          <a:latin typeface="Calibri"/>
                          <a:ea typeface="Calibri"/>
                          <a:cs typeface="Times New Roman"/>
                        </a:rPr>
                        <a:t>93</a:t>
                      </a:r>
                      <a:endParaRPr lang="en-US" sz="2400" dirty="0">
                        <a:solidFill>
                          <a:srgbClr val="FF0000"/>
                        </a:solidFill>
                        <a:latin typeface="Calibri"/>
                        <a:ea typeface="Calibri"/>
                        <a:cs typeface="Times New Roman"/>
                      </a:endParaRPr>
                    </a:p>
                  </a:txBody>
                  <a:tcPr marL="68580" marR="68580" marT="0" marB="0"/>
                </a:tc>
              </a:tr>
              <a:tr h="287867">
                <a:tc>
                  <a:txBody>
                    <a:bodyPr/>
                    <a:lstStyle/>
                    <a:p>
                      <a:pPr marL="0" marR="0" algn="ctr">
                        <a:spcBef>
                          <a:spcPts val="0"/>
                        </a:spcBef>
                        <a:spcAft>
                          <a:spcPts val="0"/>
                        </a:spcAft>
                      </a:pPr>
                      <a:r>
                        <a:rPr lang="en-US" sz="2400" dirty="0" smtClean="0">
                          <a:latin typeface="Calibri"/>
                          <a:ea typeface="Calibri"/>
                          <a:cs typeface="Times New Roman"/>
                        </a:rPr>
                        <a:t>CRP</a:t>
                      </a:r>
                      <a:endParaRPr lang="en-US" sz="2400" dirty="0">
                        <a:latin typeface="Calibri"/>
                        <a:ea typeface="Calibri"/>
                        <a:cs typeface="Times New Roman"/>
                      </a:endParaRPr>
                    </a:p>
                  </a:txBody>
                  <a:tcPr marL="68580" marR="68580" marT="0" marB="0"/>
                </a:tc>
                <a:tc>
                  <a:txBody>
                    <a:bodyPr/>
                    <a:lstStyle/>
                    <a:p>
                      <a:pPr marL="0" marR="0" algn="ctr">
                        <a:spcBef>
                          <a:spcPts val="0"/>
                        </a:spcBef>
                        <a:spcAft>
                          <a:spcPts val="0"/>
                        </a:spcAft>
                      </a:pPr>
                      <a:r>
                        <a:rPr lang="en-US" sz="2400" dirty="0" smtClean="0">
                          <a:solidFill>
                            <a:srgbClr val="FF0000"/>
                          </a:solidFill>
                          <a:latin typeface="Calibri"/>
                          <a:ea typeface="Calibri"/>
                          <a:cs typeface="Times New Roman"/>
                        </a:rPr>
                        <a:t>(+)</a:t>
                      </a:r>
                      <a:endParaRPr lang="en-US" sz="2400" dirty="0">
                        <a:solidFill>
                          <a:srgbClr val="FF0000"/>
                        </a:solidFill>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
            <a:ext cx="8229600" cy="1143000"/>
          </a:xfrm>
        </p:spPr>
        <p:txBody>
          <a:bodyPr/>
          <a:lstStyle/>
          <a:p>
            <a:r>
              <a:rPr lang="en-US" dirty="0" err="1" smtClean="0"/>
              <a:t>Xray</a:t>
            </a:r>
            <a:r>
              <a:rPr lang="en-US" dirty="0" smtClean="0"/>
              <a:t> of Both Hands</a:t>
            </a:r>
            <a:endParaRPr lang="en-US" dirty="0"/>
          </a:p>
        </p:txBody>
      </p:sp>
      <p:sp>
        <p:nvSpPr>
          <p:cNvPr id="3" name="Content Placeholder 2"/>
          <p:cNvSpPr>
            <a:spLocks noGrp="1"/>
          </p:cNvSpPr>
          <p:nvPr>
            <p:ph idx="1"/>
          </p:nvPr>
        </p:nvSpPr>
        <p:spPr/>
        <p:txBody>
          <a:bodyPr/>
          <a:lstStyle/>
          <a:p>
            <a:r>
              <a:rPr lang="en-US" dirty="0" smtClean="0"/>
              <a:t>No osseous nor joint abnormalities seen in both hands</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lvl="0"/>
            <a:r>
              <a:rPr lang="en-US" b="1" dirty="0" smtClean="0"/>
              <a:t>Chest </a:t>
            </a:r>
            <a:r>
              <a:rPr lang="en-US" b="1" dirty="0" err="1" smtClean="0"/>
              <a:t>Xray</a:t>
            </a:r>
            <a:endParaRPr lang="en-US" dirty="0"/>
          </a:p>
        </p:txBody>
      </p:sp>
      <p:pic>
        <p:nvPicPr>
          <p:cNvPr id="13" name="Picture 3" descr="E:\DCIM\100OLYMP\P3300010.JPG"/>
          <p:cNvPicPr>
            <a:picLocks noGrp="1" noChangeAspect="1" noChangeArrowheads="1"/>
          </p:cNvPicPr>
          <p:nvPr>
            <p:ph sz="half" idx="1"/>
          </p:nvPr>
        </p:nvPicPr>
        <p:blipFill>
          <a:blip r:embed="rId3" cstate="print"/>
          <a:stretch>
            <a:fillRect/>
          </a:stretch>
        </p:blipFill>
        <p:spPr bwMode="auto">
          <a:xfrm>
            <a:off x="199119" y="2262710"/>
            <a:ext cx="4601481" cy="3909490"/>
          </a:xfrm>
          <a:prstGeom prst="rect">
            <a:avLst/>
          </a:prstGeom>
          <a:noFill/>
        </p:spPr>
      </p:pic>
      <p:pic>
        <p:nvPicPr>
          <p:cNvPr id="10" name="Picture 2" descr="E:\DCIM\100OLYMP\P3300012.JPG"/>
          <p:cNvPicPr>
            <a:picLocks noGrp="1" noChangeAspect="1" noChangeArrowheads="1"/>
          </p:cNvPicPr>
          <p:nvPr>
            <p:ph sz="half" idx="2"/>
          </p:nvPr>
        </p:nvPicPr>
        <p:blipFill>
          <a:blip r:embed="rId4" cstate="print"/>
          <a:stretch>
            <a:fillRect/>
          </a:stretch>
        </p:blipFill>
        <p:spPr bwMode="auto">
          <a:xfrm>
            <a:off x="5286223" y="1920875"/>
            <a:ext cx="3324377" cy="4433888"/>
          </a:xfrm>
          <a:prstGeom prst="rect">
            <a:avLst/>
          </a:prstGeom>
          <a:noFill/>
        </p:spPr>
      </p:pic>
      <p:sp>
        <p:nvSpPr>
          <p:cNvPr id="12" name="Title 1"/>
          <p:cNvSpPr txBox="1">
            <a:spLocks/>
          </p:cNvSpPr>
          <p:nvPr/>
        </p:nvSpPr>
        <p:spPr>
          <a:xfrm>
            <a:off x="381000" y="-76200"/>
            <a:ext cx="8229600" cy="1143000"/>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5000" b="1"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CT-Scan of the Chest: </a:t>
            </a:r>
            <a:br>
              <a:rPr lang="en-US" dirty="0" smtClean="0"/>
            </a:br>
            <a:r>
              <a:rPr lang="en-US" dirty="0" smtClean="0"/>
              <a:t>January 13, 2010</a:t>
            </a:r>
            <a:endParaRPr lang="en-US" dirty="0"/>
          </a:p>
        </p:txBody>
      </p:sp>
      <p:pic>
        <p:nvPicPr>
          <p:cNvPr id="3" name="Content Placeholder 2"/>
          <p:cNvPicPr>
            <a:picLocks noGrp="1" noChangeAspect="1" noChangeArrowheads="1"/>
          </p:cNvPicPr>
          <p:nvPr>
            <p:ph sz="half" idx="1"/>
          </p:nvPr>
        </p:nvPicPr>
        <p:blipFill>
          <a:blip r:embed="rId3"/>
          <a:srcRect t="17355" b="9060"/>
          <a:stretch>
            <a:fillRect/>
          </a:stretch>
        </p:blipFill>
        <p:spPr bwMode="auto">
          <a:xfrm>
            <a:off x="457200" y="2819400"/>
            <a:ext cx="4038600" cy="2971800"/>
          </a:xfrm>
          <a:prstGeom prst="rect">
            <a:avLst/>
          </a:prstGeom>
          <a:noFill/>
          <a:ln w="9525">
            <a:noFill/>
            <a:miter lim="800000"/>
            <a:headEnd/>
            <a:tailEnd/>
          </a:ln>
          <a:effectLst/>
        </p:spPr>
      </p:pic>
      <p:pic>
        <p:nvPicPr>
          <p:cNvPr id="4" name="Content Placeholder 3"/>
          <p:cNvPicPr>
            <a:picLocks noGrp="1" noChangeAspect="1" noChangeArrowheads="1"/>
          </p:cNvPicPr>
          <p:nvPr>
            <p:ph sz="half" idx="2"/>
          </p:nvPr>
        </p:nvPicPr>
        <p:blipFill>
          <a:blip r:embed="rId4"/>
          <a:srcRect t="17355" b="22268"/>
          <a:stretch>
            <a:fillRect/>
          </a:stretch>
        </p:blipFill>
        <p:spPr bwMode="auto">
          <a:xfrm>
            <a:off x="4648200" y="2819400"/>
            <a:ext cx="4038600"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CT-Scan of the Chest: </a:t>
            </a:r>
            <a:br>
              <a:rPr lang="en-US" dirty="0" smtClean="0"/>
            </a:br>
            <a:r>
              <a:rPr lang="en-US" dirty="0" smtClean="0"/>
              <a:t>January 13, 2010</a:t>
            </a:r>
            <a:endParaRPr lang="en-US" dirty="0"/>
          </a:p>
        </p:txBody>
      </p:sp>
      <p:pic>
        <p:nvPicPr>
          <p:cNvPr id="2050" name="Picture 2"/>
          <p:cNvPicPr>
            <a:picLocks noGrp="1" noChangeAspect="1" noChangeArrowheads="1"/>
          </p:cNvPicPr>
          <p:nvPr>
            <p:ph sz="half" idx="1"/>
          </p:nvPr>
        </p:nvPicPr>
        <p:blipFill>
          <a:blip r:embed="rId3"/>
          <a:srcRect t="19241" b="23768"/>
          <a:stretch>
            <a:fillRect/>
          </a:stretch>
        </p:blipFill>
        <p:spPr bwMode="auto">
          <a:xfrm>
            <a:off x="457200" y="2286000"/>
            <a:ext cx="4038600" cy="2971800"/>
          </a:xfrm>
          <a:prstGeom prst="rect">
            <a:avLst/>
          </a:prstGeom>
          <a:noFill/>
          <a:ln w="9525">
            <a:noFill/>
            <a:miter lim="800000"/>
            <a:headEnd/>
            <a:tailEnd/>
          </a:ln>
          <a:effectLst/>
        </p:spPr>
      </p:pic>
      <p:pic>
        <p:nvPicPr>
          <p:cNvPr id="2051" name="Picture 3"/>
          <p:cNvPicPr>
            <a:picLocks noGrp="1" noChangeAspect="1" noChangeArrowheads="1"/>
          </p:cNvPicPr>
          <p:nvPr>
            <p:ph sz="half" idx="2"/>
          </p:nvPr>
        </p:nvPicPr>
        <p:blipFill>
          <a:blip r:embed="rId4"/>
          <a:srcRect t="24902" b="22268"/>
          <a:stretch>
            <a:fillRect/>
          </a:stretch>
        </p:blipFill>
        <p:spPr bwMode="auto">
          <a:xfrm>
            <a:off x="4648200" y="2286000"/>
            <a:ext cx="4038600" cy="2971800"/>
          </a:xfrm>
          <a:prstGeom prst="rect">
            <a:avLst/>
          </a:prstGeom>
          <a:noFill/>
          <a:ln w="9525">
            <a:noFill/>
            <a:miter lim="800000"/>
            <a:headEnd/>
            <a:tailEnd/>
          </a:ln>
          <a:effectLst/>
        </p:spPr>
      </p:pic>
      <p:sp>
        <p:nvSpPr>
          <p:cNvPr id="7" name="Right Arrow 6"/>
          <p:cNvSpPr/>
          <p:nvPr/>
        </p:nvSpPr>
        <p:spPr>
          <a:xfrm>
            <a:off x="914400" y="2895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CT-Scan of the Chest: </a:t>
            </a:r>
            <a:br>
              <a:rPr lang="en-US" dirty="0" smtClean="0"/>
            </a:br>
            <a:r>
              <a:rPr lang="en-US" dirty="0" smtClean="0"/>
              <a:t>January 13, 2010</a:t>
            </a:r>
            <a:endParaRPr lang="en-US" dirty="0"/>
          </a:p>
        </p:txBody>
      </p:sp>
      <p:pic>
        <p:nvPicPr>
          <p:cNvPr id="3074" name="Picture 2"/>
          <p:cNvPicPr>
            <a:picLocks noGrp="1" noChangeAspect="1" noChangeArrowheads="1"/>
          </p:cNvPicPr>
          <p:nvPr>
            <p:ph sz="half" idx="1"/>
          </p:nvPr>
        </p:nvPicPr>
        <p:blipFill>
          <a:blip r:embed="rId3"/>
          <a:srcRect t="21128" b="22268"/>
          <a:stretch>
            <a:fillRect/>
          </a:stretch>
        </p:blipFill>
        <p:spPr bwMode="auto">
          <a:xfrm>
            <a:off x="457200" y="2286000"/>
            <a:ext cx="4038600" cy="3657600"/>
          </a:xfrm>
          <a:prstGeom prst="rect">
            <a:avLst/>
          </a:prstGeom>
          <a:noFill/>
          <a:ln w="9525">
            <a:noFill/>
            <a:miter lim="800000"/>
            <a:headEnd/>
            <a:tailEnd/>
          </a:ln>
          <a:effectLst/>
        </p:spPr>
      </p:pic>
      <p:pic>
        <p:nvPicPr>
          <p:cNvPr id="3075" name="Picture 3"/>
          <p:cNvPicPr>
            <a:picLocks noGrp="1" noChangeAspect="1" noChangeArrowheads="1"/>
          </p:cNvPicPr>
          <p:nvPr>
            <p:ph sz="half" idx="2"/>
          </p:nvPr>
        </p:nvPicPr>
        <p:blipFill>
          <a:blip r:embed="rId4"/>
          <a:srcRect t="19241" b="22268"/>
          <a:stretch>
            <a:fillRect/>
          </a:stretch>
        </p:blipFill>
        <p:spPr bwMode="auto">
          <a:xfrm>
            <a:off x="4648200" y="2286000"/>
            <a:ext cx="4038600" cy="373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 the Wards</a:t>
            </a:r>
            <a:endParaRPr lang="en-US" dirty="0"/>
          </a:p>
        </p:txBody>
      </p:sp>
      <p:sp>
        <p:nvSpPr>
          <p:cNvPr id="3" name="Content Placeholder 2"/>
          <p:cNvSpPr>
            <a:spLocks noGrp="1"/>
          </p:cNvSpPr>
          <p:nvPr>
            <p:ph idx="1"/>
          </p:nvPr>
        </p:nvSpPr>
        <p:spPr/>
        <p:txBody>
          <a:bodyPr>
            <a:normAutofit/>
          </a:bodyPr>
          <a:lstStyle/>
          <a:p>
            <a:r>
              <a:rPr lang="en-US" sz="3200" dirty="0" smtClean="0"/>
              <a:t>TCVS Referral</a:t>
            </a:r>
          </a:p>
          <a:p>
            <a:pPr lvl="1"/>
            <a:r>
              <a:rPr lang="en-US" sz="3200" dirty="0" smtClean="0"/>
              <a:t>CT-guided Biopsy</a:t>
            </a:r>
          </a:p>
          <a:p>
            <a:pPr lvl="2"/>
            <a:r>
              <a:rPr lang="en-US" sz="2800" dirty="0" smtClean="0"/>
              <a:t>Plan:  if NSCLC, </a:t>
            </a:r>
            <a:r>
              <a:rPr lang="en-US" sz="2800" dirty="0" err="1" smtClean="0"/>
              <a:t>mediastinoscopy</a:t>
            </a:r>
            <a:r>
              <a:rPr lang="en-US" sz="2800" dirty="0" smtClean="0"/>
              <a:t> and possible </a:t>
            </a:r>
            <a:r>
              <a:rPr lang="en-US" sz="2800" dirty="0" err="1" smtClean="0"/>
              <a:t>pneumonectomy</a:t>
            </a:r>
            <a:r>
              <a:rPr lang="en-US" sz="2800" dirty="0" smtClean="0"/>
              <a:t> of the right lung</a:t>
            </a:r>
          </a:p>
          <a:p>
            <a:r>
              <a:rPr lang="en-US" sz="3400" dirty="0" smtClean="0"/>
              <a:t>Cranial MRI &amp; CT of the Abdomen</a:t>
            </a:r>
          </a:p>
          <a:p>
            <a:pPr lvl="1">
              <a:buNone/>
            </a:pPr>
            <a:endParaRPr lang="en-US" sz="32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GENERAL DATA</a:t>
            </a:r>
            <a:endParaRPr lang="en-US" dirty="0"/>
          </a:p>
        </p:txBody>
      </p:sp>
      <p:sp>
        <p:nvSpPr>
          <p:cNvPr id="3" name="Content Placeholder 2"/>
          <p:cNvSpPr>
            <a:spLocks noGrp="1"/>
          </p:cNvSpPr>
          <p:nvPr>
            <p:ph idx="1"/>
          </p:nvPr>
        </p:nvSpPr>
        <p:spPr/>
        <p:txBody>
          <a:bodyPr/>
          <a:lstStyle/>
          <a:p>
            <a:pPr>
              <a:buNone/>
            </a:pPr>
            <a:endParaRPr lang="en-US" dirty="0" smtClean="0"/>
          </a:p>
          <a:p>
            <a:pPr algn="ctr">
              <a:buNone/>
            </a:pPr>
            <a:r>
              <a:rPr lang="en-US" dirty="0" smtClean="0"/>
              <a:t>	EB, 52/male, married, </a:t>
            </a:r>
          </a:p>
          <a:p>
            <a:pPr algn="ctr">
              <a:buNone/>
            </a:pPr>
            <a:r>
              <a:rPr lang="en-US" dirty="0" smtClean="0"/>
              <a:t>Filipino, Engineer, admitted last January 13, 2010</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2743200" cy="1162050"/>
          </a:xfrm>
        </p:spPr>
        <p:txBody>
          <a:bodyPr>
            <a:normAutofit/>
          </a:bodyPr>
          <a:lstStyle/>
          <a:p>
            <a:r>
              <a:rPr lang="en-US" sz="4400" dirty="0" smtClean="0"/>
              <a:t>Cranial </a:t>
            </a:r>
            <a:r>
              <a:rPr lang="en-US" sz="4800" dirty="0" smtClean="0"/>
              <a:t>MRI</a:t>
            </a:r>
            <a:endParaRPr lang="en-US" sz="4400" dirty="0"/>
          </a:p>
        </p:txBody>
      </p:sp>
      <p:sp>
        <p:nvSpPr>
          <p:cNvPr id="5" name="Text Placeholder 4"/>
          <p:cNvSpPr>
            <a:spLocks noGrp="1"/>
          </p:cNvSpPr>
          <p:nvPr>
            <p:ph type="body" idx="2"/>
          </p:nvPr>
        </p:nvSpPr>
        <p:spPr/>
        <p:txBody>
          <a:bodyPr/>
          <a:lstStyle/>
          <a:p>
            <a:endParaRPr lang="en-US" dirty="0"/>
          </a:p>
        </p:txBody>
      </p:sp>
      <p:pic>
        <p:nvPicPr>
          <p:cNvPr id="7" name="Picture 2" descr="C:\Documents and Settings\CBVillamayor-pc\My Documents\Bluetooth Exchange Folder\DSC03627.JPG"/>
          <p:cNvPicPr>
            <a:picLocks noGrp="1" noChangeAspect="1" noChangeArrowheads="1"/>
          </p:cNvPicPr>
          <p:nvPr>
            <p:ph sz="half" idx="1"/>
          </p:nvPr>
        </p:nvPicPr>
        <p:blipFill>
          <a:blip r:embed="rId3" cstate="print"/>
          <a:srcRect t="40000"/>
          <a:stretch>
            <a:fillRect/>
          </a:stretch>
        </p:blipFill>
        <p:spPr bwMode="auto">
          <a:xfrm>
            <a:off x="1981200" y="1600200"/>
            <a:ext cx="5810250" cy="46482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12291" name="Picture 2" descr="F:\IMOLYM\PIC00010.JPG"/>
          <p:cNvPicPr>
            <a:picLocks noGrp="1" noChangeAspect="1" noChangeArrowheads="1"/>
          </p:cNvPicPr>
          <p:nvPr>
            <p:ph idx="1"/>
          </p:nvPr>
        </p:nvPicPr>
        <p:blipFill>
          <a:blip r:embed="rId3">
            <a:lum bright="10000"/>
          </a:blip>
          <a:srcRect/>
          <a:stretch>
            <a:fillRect/>
          </a:stretch>
        </p:blipFill>
        <p:spPr>
          <a:xfrm>
            <a:off x="381000" y="0"/>
            <a:ext cx="8610600" cy="6858000"/>
          </a:xfrm>
          <a:noFill/>
        </p:spPr>
      </p:pic>
      <p:sp>
        <p:nvSpPr>
          <p:cNvPr id="12292" name="TextBox 3"/>
          <p:cNvSpPr txBox="1">
            <a:spLocks noChangeArrowheads="1"/>
          </p:cNvSpPr>
          <p:nvPr/>
        </p:nvSpPr>
        <p:spPr bwMode="auto">
          <a:xfrm>
            <a:off x="990600" y="6019800"/>
            <a:ext cx="4955716" cy="461665"/>
          </a:xfrm>
          <a:prstGeom prst="rect">
            <a:avLst/>
          </a:prstGeom>
          <a:noFill/>
          <a:ln w="9525">
            <a:noFill/>
            <a:miter lim="800000"/>
            <a:headEnd/>
            <a:tailEnd/>
          </a:ln>
        </p:spPr>
        <p:txBody>
          <a:bodyPr wrap="none">
            <a:spAutoFit/>
          </a:bodyPr>
          <a:lstStyle/>
          <a:p>
            <a:r>
              <a:rPr lang="en-US" sz="2400" b="1" u="sng" dirty="0" smtClean="0">
                <a:solidFill>
                  <a:schemeClr val="bg1"/>
                </a:solidFill>
              </a:rPr>
              <a:t> SMEAR, DIFF-QUIK STAIN, HPO</a:t>
            </a:r>
            <a:endParaRPr lang="en-US" sz="2400" b="1" u="sng"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763"/>
            <a:ext cx="8229600" cy="914400"/>
          </a:xfrm>
        </p:spPr>
        <p:txBody>
          <a:bodyPr>
            <a:normAutofit fontScale="90000"/>
          </a:bodyPr>
          <a:lstStyle/>
          <a:p>
            <a:pPr eaLnBrk="1" fontAlgn="auto" hangingPunct="1">
              <a:spcAft>
                <a:spcPts val="0"/>
              </a:spcAft>
              <a:defRPr/>
            </a:pPr>
            <a:r>
              <a:rPr lang="en-US" dirty="0" smtClean="0">
                <a:solidFill>
                  <a:schemeClr val="tx2">
                    <a:satMod val="200000"/>
                  </a:schemeClr>
                </a:solidFill>
              </a:rPr>
              <a:t>CELLBLOCK: Right Lung Mass</a:t>
            </a:r>
            <a:br>
              <a:rPr lang="en-US" dirty="0" smtClean="0">
                <a:solidFill>
                  <a:schemeClr val="tx2">
                    <a:satMod val="200000"/>
                  </a:schemeClr>
                </a:solidFill>
              </a:rPr>
            </a:br>
            <a:r>
              <a:rPr lang="en-US" dirty="0" smtClean="0">
                <a:solidFill>
                  <a:schemeClr val="tx2">
                    <a:satMod val="200000"/>
                  </a:schemeClr>
                </a:solidFill>
              </a:rPr>
              <a:t>s/p CT-guided Biopsy</a:t>
            </a:r>
            <a:endParaRPr lang="en-US" dirty="0">
              <a:solidFill>
                <a:schemeClr val="tx2">
                  <a:satMod val="200000"/>
                </a:schemeClr>
              </a:solidFill>
            </a:endParaRPr>
          </a:p>
        </p:txBody>
      </p:sp>
      <p:pic>
        <p:nvPicPr>
          <p:cNvPr id="11267" name="Picture 2" descr="G:\IMOLYM\PIC00004.JPG"/>
          <p:cNvPicPr>
            <a:picLocks noGrp="1" noChangeAspect="1" noChangeArrowheads="1"/>
          </p:cNvPicPr>
          <p:nvPr>
            <p:ph sz="half" idx="1"/>
          </p:nvPr>
        </p:nvPicPr>
        <p:blipFill>
          <a:blip r:embed="rId3"/>
          <a:srcRect/>
          <a:stretch>
            <a:fillRect/>
          </a:stretch>
        </p:blipFill>
        <p:spPr>
          <a:xfrm>
            <a:off x="228600" y="1447800"/>
            <a:ext cx="4275138" cy="5105400"/>
          </a:xfrm>
          <a:noFill/>
        </p:spPr>
      </p:pic>
      <p:pic>
        <p:nvPicPr>
          <p:cNvPr id="11268" name="Picture 2" descr="G:\IMOLYM\PIC00003.JPG"/>
          <p:cNvPicPr>
            <a:picLocks noGrp="1" noChangeAspect="1" noChangeArrowheads="1"/>
          </p:cNvPicPr>
          <p:nvPr>
            <p:ph sz="half" idx="2"/>
          </p:nvPr>
        </p:nvPicPr>
        <p:blipFill>
          <a:blip r:embed="rId4"/>
          <a:stretch>
            <a:fillRect/>
          </a:stretch>
        </p:blipFill>
        <p:spPr>
          <a:xfrm>
            <a:off x="4648200" y="2522379"/>
            <a:ext cx="4038600" cy="3230880"/>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763"/>
            <a:ext cx="8229600" cy="914400"/>
          </a:xfrm>
        </p:spPr>
        <p:txBody>
          <a:bodyPr/>
          <a:lstStyle/>
          <a:p>
            <a:pPr eaLnBrk="1" hangingPunct="1">
              <a:defRPr/>
            </a:pPr>
            <a:r>
              <a:rPr lang="en-US" dirty="0" smtClean="0"/>
              <a:t>CK7 (+)</a:t>
            </a:r>
            <a:endParaRPr lang="en-US" dirty="0"/>
          </a:p>
        </p:txBody>
      </p:sp>
      <p:pic>
        <p:nvPicPr>
          <p:cNvPr id="18435" name="Picture 2" descr="F:\IMOLYM\PIC00013.JPG"/>
          <p:cNvPicPr>
            <a:picLocks noGrp="1" noChangeAspect="1" noChangeArrowheads="1"/>
          </p:cNvPicPr>
          <p:nvPr>
            <p:ph sz="half" idx="1"/>
          </p:nvPr>
        </p:nvPicPr>
        <p:blipFill>
          <a:blip r:embed="rId3">
            <a:lum bright="-20000"/>
          </a:blip>
          <a:stretch>
            <a:fillRect/>
          </a:stretch>
        </p:blipFill>
        <p:spPr>
          <a:xfrm>
            <a:off x="457200" y="2522379"/>
            <a:ext cx="4038600" cy="3230880"/>
          </a:xfrm>
          <a:noFill/>
        </p:spPr>
      </p:pic>
      <p:pic>
        <p:nvPicPr>
          <p:cNvPr id="18436" name="Picture 3" descr="F:\IMOLYM\PIC00015.JPG"/>
          <p:cNvPicPr>
            <a:picLocks noGrp="1" noChangeAspect="1" noChangeArrowheads="1"/>
          </p:cNvPicPr>
          <p:nvPr>
            <p:ph sz="half" idx="2"/>
          </p:nvPr>
        </p:nvPicPr>
        <p:blipFill>
          <a:blip r:embed="rId4" cstate="print">
            <a:lum bright="-20000" contrast="20000"/>
          </a:blip>
          <a:stretch>
            <a:fillRect/>
          </a:stretch>
        </p:blipFill>
        <p:spPr>
          <a:xfrm>
            <a:off x="4648200" y="2523625"/>
            <a:ext cx="4038600" cy="3228388"/>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763"/>
            <a:ext cx="8229600" cy="914400"/>
          </a:xfrm>
        </p:spPr>
        <p:txBody>
          <a:bodyPr/>
          <a:lstStyle/>
          <a:p>
            <a:pPr eaLnBrk="1" hangingPunct="1">
              <a:defRPr/>
            </a:pPr>
            <a:r>
              <a:rPr lang="en-US" dirty="0" smtClean="0"/>
              <a:t>CK 20 (-)</a:t>
            </a:r>
            <a:endParaRPr lang="en-US" dirty="0"/>
          </a:p>
        </p:txBody>
      </p:sp>
      <p:pic>
        <p:nvPicPr>
          <p:cNvPr id="19459" name="Picture 2" descr="F:\IMOLYM\PIC00017.JPG"/>
          <p:cNvPicPr>
            <a:picLocks noGrp="1" noChangeAspect="1" noChangeArrowheads="1"/>
          </p:cNvPicPr>
          <p:nvPr>
            <p:ph sz="half" idx="1"/>
          </p:nvPr>
        </p:nvPicPr>
        <p:blipFill>
          <a:blip r:embed="rId3" cstate="print">
            <a:lum bright="-10000" contrast="10000"/>
          </a:blip>
          <a:stretch>
            <a:fillRect/>
          </a:stretch>
        </p:blipFill>
        <p:spPr>
          <a:xfrm>
            <a:off x="457200" y="2523625"/>
            <a:ext cx="4038600" cy="3228388"/>
          </a:xfrm>
          <a:noFill/>
        </p:spPr>
      </p:pic>
      <p:pic>
        <p:nvPicPr>
          <p:cNvPr id="19460" name="Picture 3" descr="F:\IMOLYM\PIC00018.JPG"/>
          <p:cNvPicPr>
            <a:picLocks noGrp="1" noChangeAspect="1" noChangeArrowheads="1"/>
          </p:cNvPicPr>
          <p:nvPr>
            <p:ph sz="half" idx="2"/>
          </p:nvPr>
        </p:nvPicPr>
        <p:blipFill>
          <a:blip r:embed="rId4" cstate="print">
            <a:lum bright="-10000" contrast="30000"/>
          </a:blip>
          <a:stretch>
            <a:fillRect/>
          </a:stretch>
        </p:blipFill>
        <p:spPr>
          <a:xfrm>
            <a:off x="4648200" y="2523625"/>
            <a:ext cx="4038600" cy="3228388"/>
          </a:xfrm>
          <a:noFill/>
        </p:spPr>
      </p:pic>
      <p:sp>
        <p:nvSpPr>
          <p:cNvPr id="5" name="5-Point Star 4">
            <a:hlinkClick r:id="rId5" action="ppaction://hlinksldjump"/>
          </p:cNvPr>
          <p:cNvSpPr/>
          <p:nvPr/>
        </p:nvSpPr>
        <p:spPr>
          <a:xfrm>
            <a:off x="8763000" y="64770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12763"/>
            <a:ext cx="8686800" cy="914400"/>
          </a:xfrm>
        </p:spPr>
        <p:txBody>
          <a:bodyPr>
            <a:noAutofit/>
          </a:bodyPr>
          <a:lstStyle/>
          <a:p>
            <a:pPr eaLnBrk="1" hangingPunct="1">
              <a:defRPr/>
            </a:pPr>
            <a:r>
              <a:rPr lang="en-US" sz="4400" dirty="0" smtClean="0"/>
              <a:t>TTF –1 indeterminate</a:t>
            </a:r>
            <a:endParaRPr lang="en-US" sz="4400" dirty="0"/>
          </a:p>
        </p:txBody>
      </p:sp>
      <p:pic>
        <p:nvPicPr>
          <p:cNvPr id="17411" name="Picture 2" descr="F:\IMOLYM\PIC00011.JPG"/>
          <p:cNvPicPr>
            <a:picLocks noGrp="1" noChangeAspect="1" noChangeArrowheads="1"/>
          </p:cNvPicPr>
          <p:nvPr>
            <p:ph sz="half" idx="1"/>
          </p:nvPr>
        </p:nvPicPr>
        <p:blipFill>
          <a:blip r:embed="rId3" cstate="print"/>
          <a:stretch>
            <a:fillRect/>
          </a:stretch>
        </p:blipFill>
        <p:spPr>
          <a:xfrm>
            <a:off x="381000" y="2667000"/>
            <a:ext cx="3733800" cy="2984736"/>
          </a:xfrm>
          <a:noFill/>
        </p:spPr>
      </p:pic>
      <p:pic>
        <p:nvPicPr>
          <p:cNvPr id="17412" name="Picture 3" descr="F:\IMOLYM\PIC00012.JPG"/>
          <p:cNvPicPr>
            <a:picLocks noGrp="1" noChangeAspect="1" noChangeArrowheads="1"/>
          </p:cNvPicPr>
          <p:nvPr>
            <p:ph sz="half" idx="2"/>
          </p:nvPr>
        </p:nvPicPr>
        <p:blipFill>
          <a:blip r:embed="rId4" cstate="print"/>
          <a:stretch>
            <a:fillRect/>
          </a:stretch>
        </p:blipFill>
        <p:spPr>
          <a:xfrm>
            <a:off x="4648200" y="2523625"/>
            <a:ext cx="4038600" cy="3228388"/>
          </a:xfr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763"/>
            <a:ext cx="8229600" cy="914400"/>
          </a:xfrm>
        </p:spPr>
        <p:txBody>
          <a:bodyPr/>
          <a:lstStyle/>
          <a:p>
            <a:pPr eaLnBrk="1" hangingPunct="1">
              <a:defRPr/>
            </a:pPr>
            <a:r>
              <a:rPr lang="en-US" dirty="0" smtClean="0"/>
              <a:t>CKHMW (-)</a:t>
            </a:r>
            <a:endParaRPr lang="en-US" dirty="0"/>
          </a:p>
        </p:txBody>
      </p:sp>
      <p:pic>
        <p:nvPicPr>
          <p:cNvPr id="20483" name="Picture 2" descr="F:\IMOLYM\PIC00021.JPG"/>
          <p:cNvPicPr>
            <a:picLocks noGrp="1" noChangeAspect="1" noChangeArrowheads="1"/>
          </p:cNvPicPr>
          <p:nvPr>
            <p:ph sz="half" idx="1"/>
          </p:nvPr>
        </p:nvPicPr>
        <p:blipFill>
          <a:blip r:embed="rId3" cstate="print"/>
          <a:stretch>
            <a:fillRect/>
          </a:stretch>
        </p:blipFill>
        <p:spPr>
          <a:xfrm>
            <a:off x="457200" y="2523625"/>
            <a:ext cx="4038600" cy="3228388"/>
          </a:xfrm>
          <a:noFill/>
        </p:spPr>
      </p:pic>
      <p:pic>
        <p:nvPicPr>
          <p:cNvPr id="20484" name="Picture 3" descr="F:\IMOLYM\PIC00022.JPG"/>
          <p:cNvPicPr>
            <a:picLocks noGrp="1" noChangeAspect="1" noChangeArrowheads="1"/>
          </p:cNvPicPr>
          <p:nvPr>
            <p:ph sz="half" idx="2"/>
          </p:nvPr>
        </p:nvPicPr>
        <p:blipFill>
          <a:blip r:embed="rId4"/>
          <a:stretch>
            <a:fillRect/>
          </a:stretch>
        </p:blipFill>
        <p:spPr>
          <a:xfrm>
            <a:off x="4648200" y="2522379"/>
            <a:ext cx="4038600" cy="323088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FINAL DIAGNOSIS</a:t>
            </a:r>
            <a:endParaRPr lang="en-US" dirty="0">
              <a:solidFill>
                <a:schemeClr val="tx2">
                  <a:satMod val="200000"/>
                </a:schemeClr>
              </a:solidFill>
            </a:endParaRPr>
          </a:p>
        </p:txBody>
      </p:sp>
      <p:sp>
        <p:nvSpPr>
          <p:cNvPr id="21507" name="Content Placeholder 2"/>
          <p:cNvSpPr>
            <a:spLocks noGrp="1"/>
          </p:cNvSpPr>
          <p:nvPr>
            <p:ph idx="1"/>
          </p:nvPr>
        </p:nvSpPr>
        <p:spPr/>
        <p:txBody>
          <a:bodyPr>
            <a:normAutofit/>
          </a:bodyPr>
          <a:lstStyle/>
          <a:p>
            <a:r>
              <a:rPr lang="en-US" dirty="0" smtClean="0"/>
              <a:t>POSITIVE FOR MALIGNANT CELLS</a:t>
            </a:r>
          </a:p>
          <a:p>
            <a:r>
              <a:rPr lang="en-US" dirty="0" smtClean="0"/>
              <a:t>CK 7 (+) POSITIVE,  TTF1 INDETERMINATE, </a:t>
            </a:r>
          </a:p>
          <a:p>
            <a:r>
              <a:rPr lang="en-US" dirty="0" smtClean="0"/>
              <a:t>CK 20- NEGATIVE, CKHMW-FOCALLY POSITIVE</a:t>
            </a:r>
          </a:p>
          <a:p>
            <a:endParaRPr lang="en-US" dirty="0" smtClean="0"/>
          </a:p>
          <a:p>
            <a:endParaRPr lang="en-US" dirty="0" smtClean="0"/>
          </a:p>
          <a:p>
            <a:r>
              <a:rPr lang="en-US" dirty="0" smtClean="0"/>
              <a:t>SUPPORTS  THE DIAGNOSIS OF </a:t>
            </a:r>
            <a:r>
              <a:rPr lang="en-US" b="1" dirty="0" smtClean="0">
                <a:solidFill>
                  <a:srgbClr val="FF0000"/>
                </a:solidFill>
              </a:rPr>
              <a:t>NON-SMALL CELL ADENOCARCINOMA</a:t>
            </a:r>
          </a:p>
          <a:p>
            <a:pPr eaLnBrk="1" hangingPunct="1"/>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Course in the Wards</a:t>
            </a:r>
            <a:endParaRPr lang="en-US" dirty="0"/>
          </a:p>
        </p:txBody>
      </p:sp>
      <p:sp>
        <p:nvSpPr>
          <p:cNvPr id="3" name="Content Placeholder 2"/>
          <p:cNvSpPr>
            <a:spLocks noGrp="1"/>
          </p:cNvSpPr>
          <p:nvPr>
            <p:ph idx="1"/>
          </p:nvPr>
        </p:nvSpPr>
        <p:spPr/>
        <p:txBody>
          <a:bodyPr>
            <a:normAutofit/>
          </a:bodyPr>
          <a:lstStyle/>
          <a:p>
            <a:r>
              <a:rPr lang="en-US" sz="3200" dirty="0" smtClean="0"/>
              <a:t>Plan:</a:t>
            </a:r>
          </a:p>
          <a:p>
            <a:pPr lvl="1"/>
            <a:r>
              <a:rPr lang="en-US" sz="3100" dirty="0" smtClean="0"/>
              <a:t>LN biopsy (+) for malignancy: defer </a:t>
            </a:r>
            <a:r>
              <a:rPr lang="en-US" sz="3100" dirty="0" err="1" smtClean="0"/>
              <a:t>Thoracotomy</a:t>
            </a:r>
            <a:r>
              <a:rPr lang="en-US" sz="3100" dirty="0" smtClean="0"/>
              <a:t> &amp; proceed with Radiotherapy</a:t>
            </a:r>
          </a:p>
          <a:p>
            <a:pPr lvl="1"/>
            <a:r>
              <a:rPr lang="en-US" sz="3100" dirty="0" smtClean="0"/>
              <a:t>LN biopsy (-): Right lung </a:t>
            </a:r>
            <a:r>
              <a:rPr lang="en-US" sz="3100" dirty="0" err="1" smtClean="0"/>
              <a:t>Pneumonectomy</a:t>
            </a:r>
            <a:r>
              <a:rPr lang="en-US" sz="3100" dirty="0" smtClean="0"/>
              <a:t> and </a:t>
            </a:r>
            <a:r>
              <a:rPr lang="en-US" sz="3100" dirty="0" err="1" smtClean="0"/>
              <a:t>Mediastinal</a:t>
            </a:r>
            <a:r>
              <a:rPr lang="en-US" sz="3100" dirty="0" smtClean="0"/>
              <a:t> lymph node dissection</a:t>
            </a:r>
            <a:endParaRPr lang="en-US" sz="31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14600"/>
            <a:ext cx="8229600" cy="1143000"/>
          </a:xfrm>
        </p:spPr>
        <p:txBody>
          <a:bodyPr/>
          <a:lstStyle/>
          <a:p>
            <a:r>
              <a:rPr lang="en-US" dirty="0" smtClean="0"/>
              <a:t>PET Scan</a:t>
            </a:r>
            <a:endParaRPr lang="en-US" dirty="0"/>
          </a:p>
        </p:txBody>
      </p:sp>
      <p:sp>
        <p:nvSpPr>
          <p:cNvPr id="7" name="Content Placeholder 6"/>
          <p:cNvSpPr>
            <a:spLocks noGrp="1"/>
          </p:cNvSpPr>
          <p:nvPr>
            <p:ph sz="half" idx="1"/>
          </p:nvPr>
        </p:nvSpPr>
        <p:spPr/>
        <p:txBody>
          <a:bodyPr/>
          <a:lstStyle/>
          <a:p>
            <a:endParaRPr lang="en-US"/>
          </a:p>
        </p:txBody>
      </p:sp>
      <p:pic>
        <p:nvPicPr>
          <p:cNvPr id="16386" name="Picture 2" descr="C:\Documents and Settings\CBVillamayor-pc\Desktop\GRANDROUNDS\scan\whole body.jpg"/>
          <p:cNvPicPr>
            <a:picLocks noGrp="1" noChangeAspect="1" noChangeArrowheads="1"/>
          </p:cNvPicPr>
          <p:nvPr>
            <p:ph sz="half" idx="2"/>
          </p:nvPr>
        </p:nvPicPr>
        <p:blipFill>
          <a:blip r:embed="rId3"/>
          <a:srcRect/>
          <a:stretch>
            <a:fillRect/>
          </a:stretch>
        </p:blipFill>
        <p:spPr bwMode="auto">
          <a:xfrm>
            <a:off x="4572000" y="609600"/>
            <a:ext cx="3124200" cy="5937865"/>
          </a:xfrm>
          <a:prstGeom prst="rect">
            <a:avLst/>
          </a:prstGeom>
          <a:noFill/>
        </p:spPr>
      </p:pic>
      <p:sp>
        <p:nvSpPr>
          <p:cNvPr id="5" name="5-Point Star 4">
            <a:hlinkClick r:id="rId4" action="ppaction://hlinksldjump"/>
          </p:cNvPr>
          <p:cNvSpPr/>
          <p:nvPr/>
        </p:nvSpPr>
        <p:spPr>
          <a:xfrm>
            <a:off x="8763000" y="64770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CHIEF COMPLAINT</a:t>
            </a:r>
            <a:endParaRPr lang="en-US" dirty="0"/>
          </a:p>
        </p:txBody>
      </p:sp>
      <p:sp>
        <p:nvSpPr>
          <p:cNvPr id="3" name="Content Placeholder 2"/>
          <p:cNvSpPr>
            <a:spLocks noGrp="1"/>
          </p:cNvSpPr>
          <p:nvPr>
            <p:ph idx="1"/>
          </p:nvPr>
        </p:nvSpPr>
        <p:spPr/>
        <p:txBody>
          <a:bodyPr>
            <a:normAutofit/>
          </a:bodyPr>
          <a:lstStyle/>
          <a:p>
            <a:pPr algn="ctr">
              <a:buNone/>
            </a:pPr>
            <a:endParaRPr lang="en-US" sz="7200" dirty="0" smtClean="0"/>
          </a:p>
          <a:p>
            <a:pPr algn="ctr">
              <a:buNone/>
            </a:pPr>
            <a:r>
              <a:rPr lang="en-US" sz="7200" dirty="0" smtClean="0"/>
              <a:t>Joint pains</a:t>
            </a:r>
            <a:endParaRPr lang="en-US" sz="7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dirty="0" smtClean="0"/>
              <a:t>PET Scan</a:t>
            </a:r>
            <a:endParaRPr lang="en-US" dirty="0"/>
          </a:p>
        </p:txBody>
      </p:sp>
      <p:sp>
        <p:nvSpPr>
          <p:cNvPr id="6" name="Content Placeholder 5"/>
          <p:cNvSpPr>
            <a:spLocks noGrp="1"/>
          </p:cNvSpPr>
          <p:nvPr>
            <p:ph sz="half" idx="1"/>
          </p:nvPr>
        </p:nvSpPr>
        <p:spPr>
          <a:xfrm>
            <a:off x="457200" y="5334001"/>
            <a:ext cx="8382000" cy="2057399"/>
          </a:xfrm>
        </p:spPr>
        <p:txBody>
          <a:bodyPr>
            <a:noAutofit/>
          </a:bodyPr>
          <a:lstStyle/>
          <a:p>
            <a:r>
              <a:rPr lang="en-US" sz="1800" dirty="0" smtClean="0"/>
              <a:t>Enlarged lymph node is present in the right </a:t>
            </a:r>
            <a:r>
              <a:rPr lang="en-US" sz="1800" dirty="0" err="1" smtClean="0"/>
              <a:t>hilum</a:t>
            </a:r>
            <a:r>
              <a:rPr lang="en-US" sz="1800" dirty="0" smtClean="0"/>
              <a:t> measuring 1.3 cm with mild FDG uptake (SUV 2.0); Mild FDG uptake is also noted in at least 2 </a:t>
            </a:r>
            <a:r>
              <a:rPr lang="en-US" sz="1800" dirty="0" err="1" smtClean="0"/>
              <a:t>unenlarged</a:t>
            </a:r>
            <a:r>
              <a:rPr lang="en-US" sz="1800" dirty="0" smtClean="0"/>
              <a:t> nodes in the </a:t>
            </a:r>
            <a:r>
              <a:rPr lang="en-US" sz="1800" dirty="0" err="1" smtClean="0"/>
              <a:t>subcarinal</a:t>
            </a:r>
            <a:r>
              <a:rPr lang="en-US" sz="1800" dirty="0" smtClean="0"/>
              <a:t> area (SUV=2.0, 2.1)</a:t>
            </a:r>
          </a:p>
          <a:p>
            <a:r>
              <a:rPr lang="en-US" sz="1800" dirty="0" smtClean="0"/>
              <a:t>An FDG-avid (SUV 11.0) mass lesion is present in the right </a:t>
            </a:r>
            <a:r>
              <a:rPr lang="en-US" sz="1800" dirty="0" err="1" smtClean="0"/>
              <a:t>hilum</a:t>
            </a:r>
            <a:r>
              <a:rPr lang="en-US" sz="1800" dirty="0" smtClean="0"/>
              <a:t> measuring 6.5x6.4cm. </a:t>
            </a:r>
            <a:endParaRPr lang="en-US" sz="1800" dirty="0"/>
          </a:p>
        </p:txBody>
      </p:sp>
      <p:pic>
        <p:nvPicPr>
          <p:cNvPr id="17410" name="Picture 2" descr="C:\Documents and Settings\CBVillamayor-pc\Desktop\GRANDROUNDS\scan\cut section.jpg"/>
          <p:cNvPicPr>
            <a:picLocks noGrp="1" noChangeAspect="1" noChangeArrowheads="1"/>
          </p:cNvPicPr>
          <p:nvPr>
            <p:ph sz="half" idx="2"/>
          </p:nvPr>
        </p:nvPicPr>
        <p:blipFill>
          <a:blip r:embed="rId3" cstate="print"/>
          <a:srcRect/>
          <a:stretch>
            <a:fillRect/>
          </a:stretch>
        </p:blipFill>
        <p:spPr bwMode="auto">
          <a:xfrm>
            <a:off x="228600" y="1295400"/>
            <a:ext cx="8610600" cy="376743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Quantitative Perfusion Imaging</a:t>
            </a:r>
            <a:endParaRPr lang="en-US" dirty="0"/>
          </a:p>
        </p:txBody>
      </p:sp>
      <p:pic>
        <p:nvPicPr>
          <p:cNvPr id="16" name="Content Placeholder 3" descr="bacay, emmanuel lung quantification.JPG"/>
          <p:cNvPicPr>
            <a:picLocks noGrp="1" noChangeAspect="1"/>
          </p:cNvPicPr>
          <p:nvPr>
            <p:ph idx="1"/>
          </p:nvPr>
        </p:nvPicPr>
        <p:blipFill>
          <a:blip r:embed="rId3"/>
          <a:srcRect r="31774" b="16673"/>
          <a:stretch>
            <a:fillRect/>
          </a:stretch>
        </p:blipFill>
        <p:spPr>
          <a:xfrm>
            <a:off x="1752600" y="1752600"/>
            <a:ext cx="5334000" cy="4741333"/>
          </a:xfrm>
        </p:spPr>
      </p:pic>
      <p:sp>
        <p:nvSpPr>
          <p:cNvPr id="4" name="5-Point Star 3">
            <a:hlinkClick r:id="rId4" action="ppaction://hlinksldjump"/>
          </p:cNvPr>
          <p:cNvSpPr/>
          <p:nvPr/>
        </p:nvSpPr>
        <p:spPr>
          <a:xfrm>
            <a:off x="8610600" y="6324600"/>
            <a:ext cx="5334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Perfusion Scan</a:t>
            </a:r>
            <a:endParaRPr lang="en-US" dirty="0"/>
          </a:p>
        </p:txBody>
      </p:sp>
      <p:pic>
        <p:nvPicPr>
          <p:cNvPr id="2050" name="Picture 2" descr="C:\Documents and Settings\CBVillamayor-pc\Desktop\GRANDROUNDS\NUCMED\Lung Perfusion\bacay, emmanuel static views.JPG"/>
          <p:cNvPicPr>
            <a:picLocks noGrp="1" noChangeAspect="1" noChangeArrowheads="1"/>
          </p:cNvPicPr>
          <p:nvPr>
            <p:ph idx="1"/>
          </p:nvPr>
        </p:nvPicPr>
        <p:blipFill>
          <a:blip r:embed="rId3"/>
          <a:srcRect r="20941" b="46872"/>
          <a:stretch>
            <a:fillRect/>
          </a:stretch>
        </p:blipFill>
        <p:spPr bwMode="auto">
          <a:xfrm>
            <a:off x="304800" y="2057400"/>
            <a:ext cx="8507364" cy="4160837"/>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 the wards</a:t>
            </a:r>
            <a:endParaRPr lang="en-US" dirty="0"/>
          </a:p>
        </p:txBody>
      </p:sp>
      <p:sp>
        <p:nvSpPr>
          <p:cNvPr id="3" name="Content Placeholder 2"/>
          <p:cNvSpPr>
            <a:spLocks noGrp="1"/>
          </p:cNvSpPr>
          <p:nvPr>
            <p:ph idx="1"/>
          </p:nvPr>
        </p:nvSpPr>
        <p:spPr/>
        <p:txBody>
          <a:bodyPr>
            <a:normAutofit/>
          </a:bodyPr>
          <a:lstStyle/>
          <a:p>
            <a:r>
              <a:rPr lang="en-US" sz="2800" dirty="0" smtClean="0"/>
              <a:t>February 6, 2010</a:t>
            </a:r>
          </a:p>
          <a:p>
            <a:pPr>
              <a:buNone/>
            </a:pPr>
            <a:r>
              <a:rPr lang="en-US" sz="2800" dirty="0" smtClean="0"/>
              <a:t>	</a:t>
            </a:r>
            <a:r>
              <a:rPr lang="en-US" sz="2800" dirty="0" err="1" smtClean="0"/>
              <a:t>Mediastinoscopy</a:t>
            </a:r>
            <a:r>
              <a:rPr lang="en-US" sz="2800" dirty="0" smtClean="0"/>
              <a:t> with Frozen Section and possible right </a:t>
            </a:r>
            <a:r>
              <a:rPr lang="en-US" sz="2800" dirty="0" err="1" smtClean="0"/>
              <a:t>pneumonectomy</a:t>
            </a:r>
            <a:r>
              <a:rPr lang="en-US" sz="2800" dirty="0" smtClean="0"/>
              <a:t> with </a:t>
            </a:r>
            <a:r>
              <a:rPr lang="en-US" sz="2800" dirty="0" err="1" smtClean="0"/>
              <a:t>mediastinal</a:t>
            </a:r>
            <a:r>
              <a:rPr lang="en-US" sz="2800" dirty="0" smtClean="0"/>
              <a:t> lymph node dissection. </a:t>
            </a:r>
            <a:endParaRPr lang="en-US"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OR Findings</a:t>
            </a:r>
            <a:endParaRPr lang="en-US" dirty="0"/>
          </a:p>
        </p:txBody>
      </p:sp>
      <p:sp>
        <p:nvSpPr>
          <p:cNvPr id="3" name="Content Placeholder 2"/>
          <p:cNvSpPr>
            <a:spLocks noGrp="1"/>
          </p:cNvSpPr>
          <p:nvPr>
            <p:ph sz="half" idx="1"/>
          </p:nvPr>
        </p:nvSpPr>
        <p:spPr/>
        <p:txBody>
          <a:bodyPr>
            <a:normAutofit/>
          </a:bodyPr>
          <a:lstStyle/>
          <a:p>
            <a:r>
              <a:rPr lang="en-US" dirty="0" err="1" smtClean="0"/>
              <a:t>Bronchoscopic</a:t>
            </a:r>
            <a:r>
              <a:rPr lang="en-US" dirty="0" smtClean="0"/>
              <a:t> findings: carina &amp; main bronchi free of tumor, slight narrowing of right upper lung bronchus,</a:t>
            </a:r>
          </a:p>
          <a:p>
            <a:r>
              <a:rPr lang="en-US" dirty="0" smtClean="0"/>
              <a:t>Frozen section of the Right </a:t>
            </a:r>
            <a:r>
              <a:rPr lang="en-US" dirty="0" err="1" smtClean="0"/>
              <a:t>tracheobronchial</a:t>
            </a:r>
            <a:r>
              <a:rPr lang="en-US" dirty="0" smtClean="0"/>
              <a:t> </a:t>
            </a:r>
            <a:r>
              <a:rPr lang="en-US" dirty="0" err="1" smtClean="0"/>
              <a:t>mediastinal</a:t>
            </a:r>
            <a:r>
              <a:rPr lang="en-US" dirty="0" smtClean="0"/>
              <a:t> lymph node was negative for metastasis. </a:t>
            </a:r>
            <a:endParaRPr lang="en-US" dirty="0"/>
          </a:p>
        </p:txBody>
      </p:sp>
      <p:pic>
        <p:nvPicPr>
          <p:cNvPr id="5" name="Picture 2" descr="G:\IMOLYM\PIC00001.JPG"/>
          <p:cNvPicPr>
            <a:picLocks noGrp="1" noChangeAspect="1" noChangeArrowheads="1"/>
          </p:cNvPicPr>
          <p:nvPr>
            <p:ph sz="half" idx="2"/>
          </p:nvPr>
        </p:nvPicPr>
        <p:blipFill>
          <a:blip r:embed="rId3" cstate="print"/>
          <a:srcRect/>
          <a:stretch>
            <a:fillRect/>
          </a:stretch>
        </p:blipFill>
        <p:spPr>
          <a:xfrm>
            <a:off x="4800600" y="457200"/>
            <a:ext cx="3238500" cy="2590800"/>
          </a:xfrm>
          <a:noFill/>
        </p:spPr>
      </p:pic>
      <p:pic>
        <p:nvPicPr>
          <p:cNvPr id="6" name="Picture 3" descr="G:\IMOLYM\PIC00002.JPG"/>
          <p:cNvPicPr>
            <a:picLocks noChangeAspect="1" noChangeArrowheads="1"/>
          </p:cNvPicPr>
          <p:nvPr/>
        </p:nvPicPr>
        <p:blipFill>
          <a:blip r:embed="rId4" cstate="print"/>
          <a:srcRect/>
          <a:stretch>
            <a:fillRect/>
          </a:stretch>
        </p:blipFill>
        <p:spPr>
          <a:xfrm>
            <a:off x="4876800" y="3276600"/>
            <a:ext cx="3048000" cy="350807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Findings</a:t>
            </a:r>
            <a:endParaRPr lang="en-US" dirty="0"/>
          </a:p>
        </p:txBody>
      </p:sp>
      <p:sp>
        <p:nvSpPr>
          <p:cNvPr id="3" name="Content Placeholder 2"/>
          <p:cNvSpPr>
            <a:spLocks noGrp="1"/>
          </p:cNvSpPr>
          <p:nvPr>
            <p:ph idx="1"/>
          </p:nvPr>
        </p:nvSpPr>
        <p:spPr/>
        <p:txBody>
          <a:bodyPr>
            <a:normAutofit/>
          </a:bodyPr>
          <a:lstStyle/>
          <a:p>
            <a:r>
              <a:rPr lang="en-US" dirty="0" smtClean="0"/>
              <a:t>Exploration revealed a central tumor encompassing all 3 right lung lobes with some enlarged lymph nodes.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Intraoperative</a:t>
            </a:r>
            <a:r>
              <a:rPr lang="en-US" dirty="0" smtClean="0"/>
              <a:t> Status</a:t>
            </a:r>
            <a:endParaRPr lang="en-US" dirty="0"/>
          </a:p>
        </p:txBody>
      </p:sp>
      <p:sp>
        <p:nvSpPr>
          <p:cNvPr id="3" name="Content Placeholder 2"/>
          <p:cNvSpPr>
            <a:spLocks noGrp="1"/>
          </p:cNvSpPr>
          <p:nvPr>
            <p:ph idx="1"/>
          </p:nvPr>
        </p:nvSpPr>
        <p:spPr/>
        <p:txBody>
          <a:bodyPr/>
          <a:lstStyle/>
          <a:p>
            <a:r>
              <a:rPr lang="en-US" dirty="0" smtClean="0"/>
              <a:t>Patient was noted to have </a:t>
            </a:r>
            <a:r>
              <a:rPr lang="en-US" dirty="0" err="1" smtClean="0"/>
              <a:t>desaturation</a:t>
            </a:r>
            <a:r>
              <a:rPr lang="en-US" dirty="0" smtClean="0"/>
              <a:t> 84% on 100% FiO2 </a:t>
            </a:r>
          </a:p>
          <a:p>
            <a:r>
              <a:rPr lang="en-US" dirty="0" smtClean="0"/>
              <a:t>Elevation of mean PA/Swan </a:t>
            </a:r>
            <a:r>
              <a:rPr lang="en-US" dirty="0" err="1" smtClean="0"/>
              <a:t>Ganz</a:t>
            </a:r>
            <a:r>
              <a:rPr lang="en-US" dirty="0" smtClean="0"/>
              <a:t> </a:t>
            </a:r>
          </a:p>
          <a:p>
            <a:r>
              <a:rPr lang="en-US" dirty="0" smtClean="0"/>
              <a:t>Consistently observed with single lung ventilation </a:t>
            </a:r>
          </a:p>
          <a:p>
            <a:r>
              <a:rPr lang="en-US" dirty="0" err="1" smtClean="0"/>
              <a:t>Pneumonectomy</a:t>
            </a:r>
            <a:r>
              <a:rPr lang="en-US" dirty="0" smtClean="0"/>
              <a:t> was aborted</a:t>
            </a:r>
          </a:p>
          <a:p>
            <a:r>
              <a:rPr lang="en-US" dirty="0" smtClean="0"/>
              <a:t>Section biopsy of the right </a:t>
            </a:r>
            <a:r>
              <a:rPr lang="en-US" dirty="0" err="1" smtClean="0"/>
              <a:t>hilar</a:t>
            </a:r>
            <a:r>
              <a:rPr lang="en-US" dirty="0" smtClean="0"/>
              <a:t> node done.</a:t>
            </a:r>
          </a:p>
          <a:p>
            <a:endParaRPr lang="en-US" dirty="0" smtClean="0"/>
          </a:p>
          <a:p>
            <a:endParaRPr lang="en-US" dirty="0" smtClean="0"/>
          </a:p>
          <a:p>
            <a:endParaRPr lang="en-US" dirty="0"/>
          </a:p>
        </p:txBody>
      </p:sp>
      <p:sp>
        <p:nvSpPr>
          <p:cNvPr id="4" name="5-Point Star 3">
            <a:hlinkClick r:id="rId3" action="ppaction://hlinksldjump"/>
          </p:cNvPr>
          <p:cNvSpPr/>
          <p:nvPr/>
        </p:nvSpPr>
        <p:spPr>
          <a:xfrm>
            <a:off x="8686800" y="6324600"/>
            <a:ext cx="457200" cy="533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CT-Scan of Chest</a:t>
            </a:r>
            <a:endParaRPr lang="en-US" dirty="0"/>
          </a:p>
        </p:txBody>
      </p:sp>
      <p:pic>
        <p:nvPicPr>
          <p:cNvPr id="4098" name="Picture 2"/>
          <p:cNvPicPr>
            <a:picLocks noGrp="1" noChangeAspect="1" noChangeArrowheads="1"/>
          </p:cNvPicPr>
          <p:nvPr>
            <p:ph sz="half" idx="1"/>
          </p:nvPr>
        </p:nvPicPr>
        <p:blipFill>
          <a:blip r:embed="rId3"/>
          <a:stretch>
            <a:fillRect/>
          </a:stretch>
        </p:blipFill>
        <p:spPr bwMode="auto">
          <a:xfrm>
            <a:off x="4648200" y="2057400"/>
            <a:ext cx="4038600" cy="4038600"/>
          </a:xfrm>
          <a:prstGeom prst="rect">
            <a:avLst/>
          </a:prstGeom>
          <a:noFill/>
          <a:ln w="9525">
            <a:noFill/>
            <a:miter lim="800000"/>
            <a:headEnd/>
            <a:tailEnd/>
          </a:ln>
          <a:effectLst/>
        </p:spPr>
      </p:pic>
      <p:pic>
        <p:nvPicPr>
          <p:cNvPr id="4100" name="Picture 4"/>
          <p:cNvPicPr>
            <a:picLocks noGrp="1" noChangeAspect="1" noChangeArrowheads="1"/>
          </p:cNvPicPr>
          <p:nvPr>
            <p:ph sz="half" idx="2"/>
          </p:nvPr>
        </p:nvPicPr>
        <p:blipFill>
          <a:blip r:embed="rId4"/>
          <a:srcRect/>
          <a:stretch>
            <a:fillRect/>
          </a:stretch>
        </p:blipFill>
        <p:spPr bwMode="auto">
          <a:xfrm>
            <a:off x="457200" y="2057400"/>
            <a:ext cx="4038600" cy="4038600"/>
          </a:xfrm>
          <a:prstGeom prst="rect">
            <a:avLst/>
          </a:prstGeom>
          <a:noFill/>
          <a:ln w="9525">
            <a:noFill/>
            <a:miter lim="800000"/>
            <a:headEnd/>
            <a:tailEnd/>
          </a:ln>
          <a:effectLst/>
        </p:spPr>
      </p:pic>
      <p:sp>
        <p:nvSpPr>
          <p:cNvPr id="5" name="TextBox 4"/>
          <p:cNvSpPr txBox="1"/>
          <p:nvPr/>
        </p:nvSpPr>
        <p:spPr>
          <a:xfrm>
            <a:off x="609600" y="6096000"/>
            <a:ext cx="3352800" cy="369332"/>
          </a:xfrm>
          <a:prstGeom prst="rect">
            <a:avLst/>
          </a:prstGeom>
          <a:noFill/>
        </p:spPr>
        <p:txBody>
          <a:bodyPr wrap="square" rtlCol="0">
            <a:spAutoFit/>
          </a:bodyPr>
          <a:lstStyle/>
          <a:p>
            <a:pPr algn="ctr"/>
            <a:r>
              <a:rPr lang="en-US" dirty="0" smtClean="0"/>
              <a:t>Jan. 14, 2010</a:t>
            </a:r>
            <a:endParaRPr lang="en-US" dirty="0"/>
          </a:p>
        </p:txBody>
      </p:sp>
      <p:sp>
        <p:nvSpPr>
          <p:cNvPr id="7" name="TextBox 6"/>
          <p:cNvSpPr txBox="1"/>
          <p:nvPr/>
        </p:nvSpPr>
        <p:spPr>
          <a:xfrm>
            <a:off x="4876800" y="6172200"/>
            <a:ext cx="3352800" cy="369332"/>
          </a:xfrm>
          <a:prstGeom prst="rect">
            <a:avLst/>
          </a:prstGeom>
          <a:noFill/>
        </p:spPr>
        <p:txBody>
          <a:bodyPr wrap="square" rtlCol="0">
            <a:spAutoFit/>
          </a:bodyPr>
          <a:lstStyle/>
          <a:p>
            <a:pPr algn="ctr"/>
            <a:r>
              <a:rPr lang="en-US" dirty="0" smtClean="0"/>
              <a:t>Feb. 15.2010</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 the Wards</a:t>
            </a:r>
            <a:endParaRPr lang="en-US" dirty="0"/>
          </a:p>
        </p:txBody>
      </p:sp>
      <p:sp>
        <p:nvSpPr>
          <p:cNvPr id="3" name="Content Placeholder 2"/>
          <p:cNvSpPr>
            <a:spLocks noGrp="1"/>
          </p:cNvSpPr>
          <p:nvPr>
            <p:ph idx="1"/>
          </p:nvPr>
        </p:nvSpPr>
        <p:spPr/>
        <p:txBody>
          <a:bodyPr/>
          <a:lstStyle/>
          <a:p>
            <a:r>
              <a:rPr lang="en-US" dirty="0" smtClean="0"/>
              <a:t>Referral Oncology and Radio-</a:t>
            </a:r>
            <a:r>
              <a:rPr lang="en-US" dirty="0" err="1" smtClean="0"/>
              <a:t>Onco</a:t>
            </a:r>
            <a:endParaRPr lang="en-US" dirty="0" smtClean="0"/>
          </a:p>
          <a:p>
            <a:pPr lvl="1"/>
            <a:r>
              <a:rPr lang="en-US" sz="2800" dirty="0" smtClean="0"/>
              <a:t>Induction chemotherapy with radiation therapy</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STAGING</a:t>
            </a:r>
            <a:endParaRPr lang="en-US" dirty="0"/>
          </a:p>
        </p:txBody>
      </p:sp>
      <p:pic>
        <p:nvPicPr>
          <p:cNvPr id="18436" name="Picture 4"/>
          <p:cNvPicPr>
            <a:picLocks noChangeAspect="1" noChangeArrowheads="1"/>
          </p:cNvPicPr>
          <p:nvPr/>
        </p:nvPicPr>
        <p:blipFill>
          <a:blip r:embed="rId3"/>
          <a:srcRect t="17511"/>
          <a:stretch>
            <a:fillRect/>
          </a:stretch>
        </p:blipFill>
        <p:spPr bwMode="auto">
          <a:xfrm>
            <a:off x="4572000" y="3581400"/>
            <a:ext cx="4305300" cy="1794797"/>
          </a:xfrm>
          <a:prstGeom prst="rect">
            <a:avLst/>
          </a:prstGeom>
          <a:noFill/>
          <a:ln w="9525">
            <a:noFill/>
            <a:miter lim="800000"/>
            <a:headEnd/>
            <a:tailEnd/>
          </a:ln>
          <a:effectLst/>
        </p:spPr>
      </p:pic>
      <p:pic>
        <p:nvPicPr>
          <p:cNvPr id="18437" name="Picture 5"/>
          <p:cNvPicPr>
            <a:picLocks noChangeAspect="1" noChangeArrowheads="1"/>
          </p:cNvPicPr>
          <p:nvPr/>
        </p:nvPicPr>
        <p:blipFill>
          <a:blip r:embed="rId4"/>
          <a:srcRect/>
          <a:stretch>
            <a:fillRect/>
          </a:stretch>
        </p:blipFill>
        <p:spPr bwMode="auto">
          <a:xfrm>
            <a:off x="4495800" y="1887897"/>
            <a:ext cx="4443412" cy="1541103"/>
          </a:xfrm>
          <a:prstGeom prst="rect">
            <a:avLst/>
          </a:prstGeom>
          <a:noFill/>
          <a:ln w="9525">
            <a:noFill/>
            <a:miter lim="800000"/>
            <a:headEnd/>
            <a:tailEnd/>
          </a:ln>
          <a:effectLst/>
        </p:spPr>
      </p:pic>
      <p:pic>
        <p:nvPicPr>
          <p:cNvPr id="18438" name="Picture 6"/>
          <p:cNvPicPr>
            <a:picLocks noChangeAspect="1" noChangeArrowheads="1"/>
          </p:cNvPicPr>
          <p:nvPr/>
        </p:nvPicPr>
        <p:blipFill>
          <a:blip r:embed="rId5"/>
          <a:srcRect/>
          <a:stretch>
            <a:fillRect/>
          </a:stretch>
        </p:blipFill>
        <p:spPr bwMode="auto">
          <a:xfrm>
            <a:off x="228600" y="1828800"/>
            <a:ext cx="4191000" cy="35174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HISTORY OF PRESENT ILLNESS</a:t>
            </a:r>
            <a:endParaRPr lang="en-US" dirty="0"/>
          </a:p>
        </p:txBody>
      </p:sp>
      <p:sp>
        <p:nvSpPr>
          <p:cNvPr id="3" name="Content Placeholder 2"/>
          <p:cNvSpPr>
            <a:spLocks noGrp="1"/>
          </p:cNvSpPr>
          <p:nvPr>
            <p:ph idx="1"/>
          </p:nvPr>
        </p:nvSpPr>
        <p:spPr>
          <a:xfrm>
            <a:off x="3581400" y="2133600"/>
            <a:ext cx="5257800" cy="5029200"/>
          </a:xfrm>
        </p:spPr>
        <p:txBody>
          <a:bodyPr>
            <a:normAutofit/>
          </a:bodyPr>
          <a:lstStyle/>
          <a:p>
            <a:pPr>
              <a:buNone/>
            </a:pPr>
            <a:r>
              <a:rPr lang="en-US" dirty="0" smtClean="0"/>
              <a:t>  	Intermittent pain on </a:t>
            </a:r>
            <a:r>
              <a:rPr lang="en-US" dirty="0" err="1" smtClean="0"/>
              <a:t>tibial</a:t>
            </a:r>
            <a:r>
              <a:rPr lang="en-US" dirty="0" smtClean="0"/>
              <a:t> &amp; ankles, sharp, deep-seated, 5/10, not related to physical activity, no specific timing and lasting more than 30 minutes</a:t>
            </a:r>
          </a:p>
          <a:p>
            <a:pPr>
              <a:buNone/>
            </a:pPr>
            <a:endParaRPr lang="en-US" dirty="0" smtClean="0"/>
          </a:p>
          <a:p>
            <a:pPr>
              <a:buNone/>
            </a:pPr>
            <a:r>
              <a:rPr lang="en-US" dirty="0" smtClean="0"/>
              <a:t>Self-medicated : Ibuprofen and </a:t>
            </a:r>
            <a:r>
              <a:rPr lang="en-US" dirty="0" err="1" smtClean="0"/>
              <a:t>Meloxicam</a:t>
            </a:r>
            <a:r>
              <a:rPr lang="en-US" dirty="0" smtClean="0"/>
              <a:t> </a:t>
            </a:r>
          </a:p>
          <a:p>
            <a:pPr>
              <a:buNone/>
            </a:pPr>
            <a:endParaRPr lang="en-US" dirty="0"/>
          </a:p>
        </p:txBody>
      </p:sp>
      <p:sp>
        <p:nvSpPr>
          <p:cNvPr id="4" name="Rectangle 3"/>
          <p:cNvSpPr/>
          <p:nvPr/>
        </p:nvSpPr>
        <p:spPr>
          <a:xfrm>
            <a:off x="304800" y="2133600"/>
            <a:ext cx="3318537"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ysClr val="windowText" lastClr="000000"/>
                </a:solidFill>
              </a:rPr>
              <a:t>2 months</a:t>
            </a:r>
            <a:endParaRPr lang="en-US" sz="5400" b="1" dirty="0">
              <a:ln w="10541" cmpd="sng">
                <a:solidFill>
                  <a:schemeClr val="accent1">
                    <a:shade val="88000"/>
                    <a:satMod val="110000"/>
                  </a:schemeClr>
                </a:solidFill>
                <a:prstDash val="solid"/>
              </a:ln>
              <a:solidFill>
                <a:sysClr val="windowText" lastClr="00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STAGING</a:t>
            </a:r>
            <a:endParaRPr lang="en-US" dirty="0"/>
          </a:p>
        </p:txBody>
      </p:sp>
      <p:pic>
        <p:nvPicPr>
          <p:cNvPr id="5" name="Picture 2"/>
          <p:cNvPicPr>
            <a:picLocks noGrp="1" noChangeAspect="1" noChangeArrowheads="1"/>
          </p:cNvPicPr>
          <p:nvPr>
            <p:ph idx="1"/>
          </p:nvPr>
        </p:nvPicPr>
        <p:blipFill>
          <a:blip r:embed="rId3"/>
          <a:srcRect l="14063" t="16667" r="12500" b="10000"/>
          <a:stretch>
            <a:fillRect/>
          </a:stretch>
        </p:blipFill>
        <p:spPr bwMode="auto">
          <a:xfrm>
            <a:off x="914400" y="838200"/>
            <a:ext cx="7162751" cy="4190981"/>
          </a:xfrm>
          <a:prstGeom prst="rect">
            <a:avLst/>
          </a:prstGeom>
          <a:noFill/>
          <a:ln w="9525">
            <a:noFill/>
            <a:miter lim="800000"/>
            <a:headEnd/>
            <a:tailEnd/>
          </a:ln>
          <a:effectLst/>
        </p:spPr>
      </p:pic>
      <p:sp>
        <p:nvSpPr>
          <p:cNvPr id="6" name="Donut 5"/>
          <p:cNvSpPr/>
          <p:nvPr/>
        </p:nvSpPr>
        <p:spPr>
          <a:xfrm>
            <a:off x="1676400" y="3657600"/>
            <a:ext cx="2057400" cy="6858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457200" y="5411450"/>
            <a:ext cx="8382000" cy="1446550"/>
          </a:xfrm>
          <a:prstGeom prst="rect">
            <a:avLst/>
          </a:prstGeom>
          <a:noFill/>
        </p:spPr>
        <p:txBody>
          <a:bodyPr wrap="square" rtlCol="0">
            <a:spAutoFit/>
          </a:bodyPr>
          <a:lstStyle/>
          <a:p>
            <a:pPr algn="ctr"/>
            <a:r>
              <a:rPr lang="en-US" sz="4400" b="1" dirty="0" smtClean="0">
                <a:solidFill>
                  <a:srgbClr val="FF0000"/>
                </a:solidFill>
              </a:rPr>
              <a:t>Non-Small Cell Lung </a:t>
            </a:r>
            <a:r>
              <a:rPr lang="en-US" sz="4400" b="1" dirty="0" err="1" smtClean="0">
                <a:solidFill>
                  <a:srgbClr val="FF0000"/>
                </a:solidFill>
              </a:rPr>
              <a:t>Adenocarcinoma</a:t>
            </a:r>
            <a:r>
              <a:rPr lang="en-US" sz="4400" b="1" dirty="0" smtClean="0">
                <a:solidFill>
                  <a:srgbClr val="FF0000"/>
                </a:solidFill>
              </a:rPr>
              <a:t> Stage IIIA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DIAGNOSIS</a:t>
            </a:r>
            <a:endParaRPr lang="en-US" dirty="0"/>
          </a:p>
        </p:txBody>
      </p:sp>
      <p:sp>
        <p:nvSpPr>
          <p:cNvPr id="3" name="Content Placeholder 2"/>
          <p:cNvSpPr>
            <a:spLocks noGrp="1"/>
          </p:cNvSpPr>
          <p:nvPr>
            <p:ph idx="1"/>
          </p:nvPr>
        </p:nvSpPr>
        <p:spPr/>
        <p:txBody>
          <a:bodyPr/>
          <a:lstStyle/>
          <a:p>
            <a:r>
              <a:rPr lang="en-US" dirty="0" smtClean="0"/>
              <a:t>Non-Small </a:t>
            </a:r>
            <a:r>
              <a:rPr lang="en-US" dirty="0" err="1" smtClean="0"/>
              <a:t>Adenosarcinoma</a:t>
            </a:r>
            <a:r>
              <a:rPr lang="en-US" dirty="0" smtClean="0"/>
              <a:t> Lung Carcinoma Stage IIIA</a:t>
            </a:r>
          </a:p>
          <a:p>
            <a:r>
              <a:rPr lang="en-US" dirty="0" smtClean="0"/>
              <a:t>Hypertrophic Pulmonary </a:t>
            </a:r>
            <a:r>
              <a:rPr lang="en-US" dirty="0" err="1" smtClean="0"/>
              <a:t>Osteoarthropathy</a:t>
            </a:r>
            <a:r>
              <a:rPr lang="en-US" dirty="0" smtClean="0"/>
              <a:t> secondary to malignancy</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DISCUSSION</a:t>
            </a:r>
            <a:endParaRPr lang="en-US" dirty="0"/>
          </a:p>
        </p:txBody>
      </p:sp>
      <p:sp>
        <p:nvSpPr>
          <p:cNvPr id="5" name="Subtitle 4"/>
          <p:cNvSpPr>
            <a:spLocks noGrp="1"/>
          </p:cNvSpPr>
          <p:nvPr>
            <p:ph type="subTitle" idx="1"/>
          </p:nvPr>
        </p:nvSpPr>
        <p:spPr/>
        <p:txBody>
          <a:bodyPr/>
          <a:lstStyle/>
          <a:p>
            <a:r>
              <a:rPr lang="en-US" dirty="0" smtClean="0"/>
              <a:t>Hypertrophic </a:t>
            </a:r>
            <a:r>
              <a:rPr lang="en-US" dirty="0" err="1" smtClean="0"/>
              <a:t>Osteoarthropathy</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endParaRPr lang="en-US" dirty="0"/>
          </a:p>
        </p:txBody>
      </p:sp>
      <p:pic>
        <p:nvPicPr>
          <p:cNvPr id="1027" name="Picture 3"/>
          <p:cNvPicPr>
            <a:picLocks noChangeAspect="1" noChangeArrowheads="1"/>
          </p:cNvPicPr>
          <p:nvPr/>
        </p:nvPicPr>
        <p:blipFill>
          <a:blip r:embed="rId3"/>
          <a:srcRect l="35937" t="15333" r="33594" b="7333"/>
          <a:stretch>
            <a:fillRect/>
          </a:stretch>
        </p:blipFill>
        <p:spPr bwMode="auto">
          <a:xfrm rot="21091195">
            <a:off x="614425" y="1566560"/>
            <a:ext cx="29718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4"/>
          <a:srcRect l="35937" t="15333" r="32813" b="7333"/>
          <a:stretch>
            <a:fillRect/>
          </a:stretch>
        </p:blipFill>
        <p:spPr bwMode="auto">
          <a:xfrm rot="1003203">
            <a:off x="5981520" y="1640423"/>
            <a:ext cx="30480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5"/>
          <a:srcRect l="35938" t="15333" r="34375" b="7333"/>
          <a:stretch>
            <a:fillRect/>
          </a:stretch>
        </p:blipFill>
        <p:spPr bwMode="auto">
          <a:xfrm>
            <a:off x="3124200" y="609600"/>
            <a:ext cx="3544614" cy="541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Diagnostic Criteria</a:t>
            </a:r>
            <a:endParaRPr lang="en-US" dirty="0"/>
          </a:p>
        </p:txBody>
      </p:sp>
      <p:sp>
        <p:nvSpPr>
          <p:cNvPr id="3" name="Content Placeholder 2"/>
          <p:cNvSpPr>
            <a:spLocks noGrp="1"/>
          </p:cNvSpPr>
          <p:nvPr>
            <p:ph idx="1"/>
          </p:nvPr>
        </p:nvSpPr>
        <p:spPr/>
        <p:txBody>
          <a:bodyPr>
            <a:normAutofit/>
          </a:bodyPr>
          <a:lstStyle/>
          <a:p>
            <a:r>
              <a:rPr lang="en-US" dirty="0" smtClean="0"/>
              <a:t>Clubbing, Joint Pains, </a:t>
            </a:r>
            <a:r>
              <a:rPr lang="en-US" dirty="0" err="1" smtClean="0"/>
              <a:t>Periostosis</a:t>
            </a:r>
            <a:r>
              <a:rPr lang="en-US" dirty="0" smtClean="0"/>
              <a:t> of the tubular bones</a:t>
            </a:r>
            <a:endParaRPr lang="en-US" baseline="30000" dirty="0" smtClean="0"/>
          </a:p>
          <a:p>
            <a:r>
              <a:rPr lang="en-US" dirty="0" smtClean="0"/>
              <a:t>Three other  forms of hypertrophic </a:t>
            </a:r>
            <a:r>
              <a:rPr lang="en-US" dirty="0" err="1" smtClean="0"/>
              <a:t>osteoarthropathy</a:t>
            </a:r>
            <a:r>
              <a:rPr lang="en-US" dirty="0" smtClean="0"/>
              <a:t> are described:</a:t>
            </a:r>
          </a:p>
          <a:p>
            <a:pPr marL="850392" lvl="1" indent="-457200">
              <a:buAutoNum type="arabicParenBoth"/>
            </a:pPr>
            <a:r>
              <a:rPr lang="en-US" dirty="0" smtClean="0"/>
              <a:t>clubbing alone</a:t>
            </a:r>
          </a:p>
          <a:p>
            <a:pPr marL="850392" lvl="1" indent="-457200">
              <a:buAutoNum type="arabicParenBoth"/>
            </a:pPr>
            <a:r>
              <a:rPr lang="en-US" dirty="0" err="1" smtClean="0"/>
              <a:t>periostosis</a:t>
            </a:r>
            <a:r>
              <a:rPr lang="en-US" dirty="0" smtClean="0"/>
              <a:t> without clubbing in the setting of an illness known to be associated with hypertrophic </a:t>
            </a:r>
            <a:r>
              <a:rPr lang="en-US" dirty="0" err="1" smtClean="0"/>
              <a:t>osteoarthropathy</a:t>
            </a:r>
            <a:r>
              <a:rPr lang="en-US" dirty="0" smtClean="0"/>
              <a:t>, and </a:t>
            </a:r>
          </a:p>
          <a:p>
            <a:pPr marL="850392" lvl="1" indent="-457200">
              <a:buAutoNum type="arabicParenBoth"/>
            </a:pPr>
            <a:r>
              <a:rPr lang="en-US" dirty="0" err="1" smtClean="0"/>
              <a:t>pachydermia</a:t>
            </a:r>
            <a:r>
              <a:rPr lang="en-US" dirty="0" smtClean="0"/>
              <a:t> associated with minor manifestations</a:t>
            </a:r>
          </a:p>
        </p:txBody>
      </p:sp>
      <p:sp>
        <p:nvSpPr>
          <p:cNvPr id="4" name="TextBox 3"/>
          <p:cNvSpPr txBox="1"/>
          <p:nvPr/>
        </p:nvSpPr>
        <p:spPr>
          <a:xfrm>
            <a:off x="0" y="6273225"/>
            <a:ext cx="9144000" cy="523220"/>
          </a:xfrm>
          <a:prstGeom prst="rect">
            <a:avLst/>
          </a:prstGeom>
          <a:noFill/>
        </p:spPr>
        <p:txBody>
          <a:bodyPr wrap="square" rtlCol="0">
            <a:spAutoFit/>
          </a:bodyPr>
          <a:lstStyle/>
          <a:p>
            <a:pPr algn="r"/>
            <a:r>
              <a:rPr lang="en-US" sz="1400" i="1" dirty="0" smtClean="0"/>
              <a:t>Martinez-Lavin M, </a:t>
            </a:r>
            <a:r>
              <a:rPr lang="en-US" sz="1400" i="1" dirty="0" err="1" smtClean="0"/>
              <a:t>Matucci-Cerinic</a:t>
            </a:r>
            <a:r>
              <a:rPr lang="en-US" sz="1400" i="1" dirty="0" smtClean="0"/>
              <a:t> M, </a:t>
            </a:r>
            <a:r>
              <a:rPr lang="en-US" sz="1400" i="1" dirty="0" err="1" smtClean="0"/>
              <a:t>Jajic</a:t>
            </a:r>
            <a:r>
              <a:rPr lang="en-US" sz="1400" i="1" dirty="0" smtClean="0"/>
              <a:t> I, Pineda C. Hypertrophic </a:t>
            </a:r>
            <a:r>
              <a:rPr lang="en-US" sz="1400" i="1" dirty="0" err="1" smtClean="0"/>
              <a:t>osteoarthropathy</a:t>
            </a:r>
            <a:r>
              <a:rPr lang="en-US" sz="1400" i="1" dirty="0" smtClean="0"/>
              <a:t>: consensus on its definition, classification, assessment and diagnostic criteria. J </a:t>
            </a:r>
            <a:r>
              <a:rPr lang="en-US" sz="1400" i="1" dirty="0" err="1" smtClean="0"/>
              <a:t>Rheumatol</a:t>
            </a:r>
            <a:r>
              <a:rPr lang="en-US" sz="1400" i="1" dirty="0" smtClean="0"/>
              <a:t>. Aug 1993;20(8):1386-7</a:t>
            </a:r>
            <a:endParaRPr lang="en-US" sz="1400" i="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Hypertrophic </a:t>
            </a:r>
            <a:r>
              <a:rPr lang="en-US" dirty="0" err="1" smtClean="0"/>
              <a:t>Osteoarthropathy</a:t>
            </a:r>
            <a:endParaRPr lang="en-US" dirty="0"/>
          </a:p>
        </p:txBody>
      </p:sp>
      <p:sp>
        <p:nvSpPr>
          <p:cNvPr id="3" name="Content Placeholder 2"/>
          <p:cNvSpPr>
            <a:spLocks noGrp="1"/>
          </p:cNvSpPr>
          <p:nvPr>
            <p:ph sz="half" idx="1"/>
          </p:nvPr>
        </p:nvSpPr>
        <p:spPr/>
        <p:txBody>
          <a:bodyPr>
            <a:normAutofit/>
          </a:bodyPr>
          <a:lstStyle/>
          <a:p>
            <a:r>
              <a:rPr lang="en-US" dirty="0" smtClean="0"/>
              <a:t>Bilateral and symmetric </a:t>
            </a:r>
          </a:p>
          <a:p>
            <a:r>
              <a:rPr lang="en-US" dirty="0" smtClean="0"/>
              <a:t>It may occur as a primary condition, which is familial and affects mainly males</a:t>
            </a:r>
          </a:p>
          <a:p>
            <a:r>
              <a:rPr lang="en-US" dirty="0" smtClean="0"/>
              <a:t>90% of secondary cases are associated with intra-thoracic pathology </a:t>
            </a:r>
          </a:p>
          <a:p>
            <a:endParaRPr lang="en-US" dirty="0"/>
          </a:p>
        </p:txBody>
      </p:sp>
      <p:sp>
        <p:nvSpPr>
          <p:cNvPr id="8" name="Content Placeholder 7"/>
          <p:cNvSpPr>
            <a:spLocks noGrp="1"/>
          </p:cNvSpPr>
          <p:nvPr>
            <p:ph sz="half" idx="2"/>
          </p:nvPr>
        </p:nvSpPr>
        <p:spPr/>
        <p:txBody>
          <a:bodyPr/>
          <a:lstStyle/>
          <a:p>
            <a:endParaRPr lang="en-US"/>
          </a:p>
        </p:txBody>
      </p:sp>
      <p:sp>
        <p:nvSpPr>
          <p:cNvPr id="6" name="Footer Placeholder 3"/>
          <p:cNvSpPr>
            <a:spLocks noGrp="1"/>
          </p:cNvSpPr>
          <p:nvPr>
            <p:ph type="ftr" sz="quarter" idx="11"/>
          </p:nvPr>
        </p:nvSpPr>
        <p:spPr>
          <a:xfrm>
            <a:off x="381000" y="6400800"/>
            <a:ext cx="8458200" cy="350519"/>
          </a:xfrm>
        </p:spPr>
        <p:txBody>
          <a:bodyPr/>
          <a:lstStyle/>
          <a:p>
            <a:pPr algn="r"/>
            <a:r>
              <a:rPr lang="en-US" dirty="0" err="1" smtClean="0"/>
              <a:t>Karkuca</a:t>
            </a:r>
            <a:r>
              <a:rPr lang="en-US" dirty="0" smtClean="0"/>
              <a:t> Murat, </a:t>
            </a:r>
            <a:r>
              <a:rPr lang="en-US" dirty="0" err="1" smtClean="0"/>
              <a:t>Erturk</a:t>
            </a:r>
            <a:r>
              <a:rPr lang="en-US" dirty="0" smtClean="0"/>
              <a:t> </a:t>
            </a:r>
            <a:r>
              <a:rPr lang="en-US" dirty="0" err="1" smtClean="0"/>
              <a:t>Engin</a:t>
            </a:r>
            <a:r>
              <a:rPr lang="en-US" dirty="0" smtClean="0"/>
              <a:t>, </a:t>
            </a:r>
            <a:r>
              <a:rPr lang="en-US" dirty="0" err="1" smtClean="0"/>
              <a:t>Capkin</a:t>
            </a:r>
            <a:r>
              <a:rPr lang="en-US" dirty="0" smtClean="0"/>
              <a:t> </a:t>
            </a:r>
            <a:r>
              <a:rPr lang="en-US" dirty="0" err="1" smtClean="0"/>
              <a:t>Erhan</a:t>
            </a:r>
            <a:r>
              <a:rPr lang="en-US" dirty="0" smtClean="0"/>
              <a:t>, </a:t>
            </a:r>
            <a:r>
              <a:rPr lang="en-US" dirty="0" err="1" smtClean="0"/>
              <a:t>Akyazi</a:t>
            </a:r>
            <a:r>
              <a:rPr lang="en-US" dirty="0" smtClean="0"/>
              <a:t> </a:t>
            </a:r>
            <a:r>
              <a:rPr lang="en-US" dirty="0" err="1" smtClean="0"/>
              <a:t>Hikmet</a:t>
            </a:r>
            <a:r>
              <a:rPr lang="en-US" dirty="0" smtClean="0"/>
              <a:t>, </a:t>
            </a:r>
            <a:r>
              <a:rPr lang="en-US" dirty="0" err="1" smtClean="0"/>
              <a:t>Ozden</a:t>
            </a:r>
            <a:r>
              <a:rPr lang="en-US" dirty="0" smtClean="0"/>
              <a:t>, </a:t>
            </a:r>
            <a:r>
              <a:rPr lang="en-US" dirty="0" err="1" smtClean="0"/>
              <a:t>Gonca</a:t>
            </a:r>
            <a:r>
              <a:rPr lang="en-US" dirty="0" smtClean="0"/>
              <a:t>, </a:t>
            </a:r>
            <a:r>
              <a:rPr lang="en-US" dirty="0" err="1" smtClean="0"/>
              <a:t>Tosun</a:t>
            </a:r>
            <a:r>
              <a:rPr lang="en-US" dirty="0" smtClean="0"/>
              <a:t> </a:t>
            </a:r>
            <a:r>
              <a:rPr lang="en-US" dirty="0" err="1" smtClean="0"/>
              <a:t>Mehmet</a:t>
            </a:r>
            <a:r>
              <a:rPr lang="en-US" dirty="0" smtClean="0"/>
              <a:t>: Primary hypertrophic </a:t>
            </a:r>
            <a:r>
              <a:rPr lang="en-US" dirty="0" err="1" smtClean="0"/>
              <a:t>osteoarthropathy</a:t>
            </a:r>
            <a:r>
              <a:rPr lang="en-US" dirty="0" smtClean="0"/>
              <a:t> (</a:t>
            </a:r>
            <a:r>
              <a:rPr lang="en-US" dirty="0" err="1" smtClean="0"/>
              <a:t>pachydermoperiostosis</a:t>
            </a:r>
            <a:r>
              <a:rPr lang="en-US" dirty="0" smtClean="0"/>
              <a:t>): a case report. </a:t>
            </a:r>
            <a:r>
              <a:rPr lang="en-US" dirty="0" err="1" smtClean="0"/>
              <a:t>Rheumatol</a:t>
            </a:r>
            <a:r>
              <a:rPr lang="en-US" dirty="0" smtClean="0"/>
              <a:t> Int2007, 27:403-405.</a:t>
            </a:r>
            <a:endParaRPr lang="en-US" dirty="0"/>
          </a:p>
        </p:txBody>
      </p:sp>
      <p:pic>
        <p:nvPicPr>
          <p:cNvPr id="9" name="Picture 2"/>
          <p:cNvPicPr>
            <a:picLocks noChangeAspect="1" noChangeArrowheads="1"/>
          </p:cNvPicPr>
          <p:nvPr/>
        </p:nvPicPr>
        <p:blipFill>
          <a:blip r:embed="rId3"/>
          <a:srcRect/>
          <a:stretch>
            <a:fillRect/>
          </a:stretch>
        </p:blipFill>
        <p:spPr bwMode="auto">
          <a:xfrm>
            <a:off x="4495800" y="1828800"/>
            <a:ext cx="4159999"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Hypertrophic </a:t>
            </a:r>
            <a:r>
              <a:rPr lang="en-US" dirty="0" err="1" smtClean="0"/>
              <a:t>Osteoarthropathy</a:t>
            </a:r>
            <a:endParaRPr lang="en-US" dirty="0"/>
          </a:p>
        </p:txBody>
      </p:sp>
      <p:sp>
        <p:nvSpPr>
          <p:cNvPr id="3" name="Content Placeholder 2"/>
          <p:cNvSpPr>
            <a:spLocks noGrp="1"/>
          </p:cNvSpPr>
          <p:nvPr>
            <p:ph sz="half" idx="1"/>
          </p:nvPr>
        </p:nvSpPr>
        <p:spPr/>
        <p:txBody>
          <a:bodyPr>
            <a:normAutofit/>
          </a:bodyPr>
          <a:lstStyle/>
          <a:p>
            <a:r>
              <a:rPr lang="en-US" dirty="0" smtClean="0"/>
              <a:t>HPOA has only been reported in 1–10% of cases of Lung carcinomas</a:t>
            </a:r>
          </a:p>
          <a:p>
            <a:r>
              <a:rPr lang="en-US" dirty="0" smtClean="0"/>
              <a:t>Among these, HPOA is most commonly found with Non–small cell lung carcinoma</a:t>
            </a:r>
          </a:p>
        </p:txBody>
      </p:sp>
      <p:sp>
        <p:nvSpPr>
          <p:cNvPr id="4" name="Content Placeholder 3"/>
          <p:cNvSpPr>
            <a:spLocks noGrp="1"/>
          </p:cNvSpPr>
          <p:nvPr>
            <p:ph sz="half" idx="2"/>
          </p:nvPr>
        </p:nvSpPr>
        <p:spPr/>
        <p:txBody>
          <a:bodyPr>
            <a:normAutofit/>
          </a:bodyPr>
          <a:lstStyle/>
          <a:p>
            <a:endParaRPr lang="en-US"/>
          </a:p>
        </p:txBody>
      </p:sp>
      <p:pic>
        <p:nvPicPr>
          <p:cNvPr id="6" name="Picture 2"/>
          <p:cNvPicPr>
            <a:picLocks noChangeAspect="1" noChangeArrowheads="1"/>
          </p:cNvPicPr>
          <p:nvPr/>
        </p:nvPicPr>
        <p:blipFill>
          <a:blip r:embed="rId3"/>
          <a:srcRect/>
          <a:stretch>
            <a:fillRect/>
          </a:stretch>
        </p:blipFill>
        <p:spPr bwMode="auto">
          <a:xfrm>
            <a:off x="4495800" y="1828800"/>
            <a:ext cx="4159999" cy="4191000"/>
          </a:xfrm>
          <a:prstGeom prst="rect">
            <a:avLst/>
          </a:prstGeom>
          <a:noFill/>
          <a:ln w="9525">
            <a:noFill/>
            <a:miter lim="800000"/>
            <a:headEnd/>
            <a:tailEnd/>
          </a:ln>
          <a:effectLst/>
        </p:spPr>
      </p:pic>
      <p:sp>
        <p:nvSpPr>
          <p:cNvPr id="8" name="TextBox 7"/>
          <p:cNvSpPr txBox="1"/>
          <p:nvPr/>
        </p:nvSpPr>
        <p:spPr>
          <a:xfrm>
            <a:off x="-609600" y="6412468"/>
            <a:ext cx="9753600" cy="338554"/>
          </a:xfrm>
          <a:prstGeom prst="rect">
            <a:avLst/>
          </a:prstGeom>
          <a:noFill/>
        </p:spPr>
        <p:txBody>
          <a:bodyPr wrap="square" rtlCol="0">
            <a:spAutoFit/>
          </a:bodyPr>
          <a:lstStyle/>
          <a:p>
            <a:pPr algn="r"/>
            <a:r>
              <a:rPr lang="en-US" sz="1600" dirty="0" smtClean="0"/>
              <a:t>Sridhar KS, Lobo CF, Altman RD. Digital clubbing and lung cancer. </a:t>
            </a:r>
            <a:r>
              <a:rPr lang="en-US" sz="1600" i="1" dirty="0" smtClean="0"/>
              <a:t>Chest</a:t>
            </a:r>
            <a:r>
              <a:rPr lang="en-US" sz="1600" dirty="0" smtClean="0"/>
              <a:t>. Dec 1998;114(6):1535-7.</a:t>
            </a:r>
            <a:endParaRPr lang="en-US" sz="1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sp>
        <p:nvSpPr>
          <p:cNvPr id="3" name="Content Placeholder 2"/>
          <p:cNvSpPr>
            <a:spLocks noGrp="1"/>
          </p:cNvSpPr>
          <p:nvPr>
            <p:ph idx="1"/>
          </p:nvPr>
        </p:nvSpPr>
        <p:spPr/>
        <p:txBody>
          <a:bodyPr/>
          <a:lstStyle/>
          <a:p>
            <a:r>
              <a:rPr lang="en-US" dirty="0" smtClean="0"/>
              <a:t>Mild to severe </a:t>
            </a:r>
            <a:r>
              <a:rPr lang="en-US" dirty="0" err="1" smtClean="0"/>
              <a:t>arthralgias</a:t>
            </a:r>
            <a:r>
              <a:rPr lang="en-US" dirty="0" smtClean="0"/>
              <a:t> on metacarpal joints, wrists, elbows, knees, ankles. </a:t>
            </a:r>
          </a:p>
          <a:p>
            <a:r>
              <a:rPr lang="en-US" dirty="0" smtClean="0"/>
              <a:t>Range of motion of affected joints may be slightly decreased </a:t>
            </a:r>
          </a:p>
          <a:p>
            <a:r>
              <a:rPr lang="en-US" dirty="0" smtClean="0"/>
              <a:t>When effusions are present, they usually involve the large joints (</a:t>
            </a:r>
            <a:r>
              <a:rPr lang="en-US" dirty="0" err="1" smtClean="0"/>
              <a:t>eg</a:t>
            </a:r>
            <a:r>
              <a:rPr lang="en-US" dirty="0" smtClean="0"/>
              <a:t>, knees, ankles, wrists).</a:t>
            </a:r>
            <a:endParaRPr lang="en-US" dirty="0"/>
          </a:p>
        </p:txBody>
      </p:sp>
      <p:sp>
        <p:nvSpPr>
          <p:cNvPr id="4" name="Footer Placeholder 3"/>
          <p:cNvSpPr>
            <a:spLocks noGrp="1"/>
          </p:cNvSpPr>
          <p:nvPr>
            <p:ph type="ftr" sz="quarter" idx="11"/>
          </p:nvPr>
        </p:nvSpPr>
        <p:spPr>
          <a:xfrm>
            <a:off x="1" y="6431281"/>
            <a:ext cx="9144000" cy="426719"/>
          </a:xfrm>
        </p:spPr>
        <p:txBody>
          <a:bodyPr/>
          <a:lstStyle/>
          <a:p>
            <a:pPr algn="r"/>
            <a:r>
              <a:rPr lang="en-US" dirty="0" smtClean="0"/>
              <a:t>Martinez-Lavin M, </a:t>
            </a:r>
            <a:r>
              <a:rPr lang="en-US" dirty="0" err="1" smtClean="0"/>
              <a:t>Matucci-Cerinic</a:t>
            </a:r>
            <a:r>
              <a:rPr lang="en-US" dirty="0" smtClean="0"/>
              <a:t> M, </a:t>
            </a:r>
            <a:r>
              <a:rPr lang="en-US" dirty="0" err="1" smtClean="0"/>
              <a:t>Jajic</a:t>
            </a:r>
            <a:r>
              <a:rPr lang="en-US" dirty="0" smtClean="0"/>
              <a:t> I, Pineda C. Hypertrophic </a:t>
            </a:r>
            <a:r>
              <a:rPr lang="en-US" dirty="0" err="1" smtClean="0"/>
              <a:t>osteoarthropathy</a:t>
            </a:r>
            <a:r>
              <a:rPr lang="en-US" dirty="0" smtClean="0"/>
              <a:t>: consensus on its definition, classification, assessment and diagnostic criteria. J </a:t>
            </a:r>
            <a:r>
              <a:rPr lang="en-US" dirty="0" err="1" smtClean="0"/>
              <a:t>Rheumatol</a:t>
            </a:r>
            <a:r>
              <a:rPr lang="en-US" dirty="0" smtClean="0"/>
              <a:t>. Aug 1993;20(8):1386-7</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Hypertrophic Pulmonary </a:t>
            </a:r>
            <a:r>
              <a:rPr lang="en-US" dirty="0" err="1" smtClean="0"/>
              <a:t>Osteoarthropathy</a:t>
            </a:r>
            <a:endParaRPr lang="en-US" dirty="0"/>
          </a:p>
        </p:txBody>
      </p:sp>
      <p:sp>
        <p:nvSpPr>
          <p:cNvPr id="3" name="Content Placeholder 2"/>
          <p:cNvSpPr>
            <a:spLocks noGrp="1"/>
          </p:cNvSpPr>
          <p:nvPr>
            <p:ph idx="1"/>
          </p:nvPr>
        </p:nvSpPr>
        <p:spPr/>
        <p:txBody>
          <a:bodyPr>
            <a:normAutofit/>
          </a:bodyPr>
          <a:lstStyle/>
          <a:p>
            <a:r>
              <a:rPr lang="en-US" dirty="0" smtClean="0"/>
              <a:t>The occurrence of HPOA </a:t>
            </a:r>
            <a:r>
              <a:rPr lang="en-US" b="1" i="1" dirty="0" smtClean="0"/>
              <a:t>without </a:t>
            </a:r>
            <a:r>
              <a:rPr lang="en-US" dirty="0" smtClean="0"/>
              <a:t>clubbing of the digits is so rare as to be published only in </a:t>
            </a:r>
            <a:r>
              <a:rPr lang="en-US" b="1" dirty="0" smtClean="0"/>
              <a:t>as few as four case reports in the past 10 years. </a:t>
            </a:r>
          </a:p>
          <a:p>
            <a:r>
              <a:rPr lang="en-US" dirty="0" smtClean="0"/>
              <a:t>It is more common with large central tumors than peripheral tumors, with no predilection for cell type</a:t>
            </a:r>
          </a:p>
          <a:p>
            <a:endParaRPr lang="en-US" dirty="0" smtClean="0"/>
          </a:p>
        </p:txBody>
      </p:sp>
      <p:sp>
        <p:nvSpPr>
          <p:cNvPr id="4" name="Footer Placeholder 3"/>
          <p:cNvSpPr>
            <a:spLocks noGrp="1"/>
          </p:cNvSpPr>
          <p:nvPr>
            <p:ph type="ftr" sz="quarter" idx="11"/>
          </p:nvPr>
        </p:nvSpPr>
        <p:spPr>
          <a:xfrm>
            <a:off x="0" y="6400800"/>
            <a:ext cx="9144000" cy="350519"/>
          </a:xfrm>
        </p:spPr>
        <p:txBody>
          <a:bodyPr/>
          <a:lstStyle/>
          <a:p>
            <a:pPr algn="r"/>
            <a:r>
              <a:rPr lang="nl-NL" dirty="0" smtClean="0"/>
              <a:t>Clarke S, Barnsley L, Peters M, Morgan L, Van der WH.</a:t>
            </a:r>
            <a:r>
              <a:rPr lang="en-US" dirty="0" smtClean="0"/>
              <a:t> Hypertrophic pulmonary </a:t>
            </a:r>
            <a:r>
              <a:rPr lang="en-US" dirty="0" err="1" smtClean="0"/>
              <a:t>osteoarthropathy</a:t>
            </a:r>
            <a:r>
              <a:rPr lang="en-US" dirty="0" smtClean="0"/>
              <a:t> without clubbing of the digits. Skeletal </a:t>
            </a:r>
            <a:r>
              <a:rPr lang="en-US" dirty="0" err="1" smtClean="0"/>
              <a:t>Radiol</a:t>
            </a:r>
            <a:r>
              <a:rPr lang="en-US" dirty="0" smtClean="0"/>
              <a:t> 2001;30:652–5</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Hypertrophic Pulmonary </a:t>
            </a:r>
            <a:r>
              <a:rPr lang="en-US" dirty="0" err="1" smtClean="0"/>
              <a:t>Osteoarthropathy</a:t>
            </a:r>
            <a:endParaRPr lang="en-US" dirty="0"/>
          </a:p>
        </p:txBody>
      </p:sp>
      <p:sp>
        <p:nvSpPr>
          <p:cNvPr id="3" name="Content Placeholder 2"/>
          <p:cNvSpPr>
            <a:spLocks noGrp="1"/>
          </p:cNvSpPr>
          <p:nvPr>
            <p:ph idx="1"/>
          </p:nvPr>
        </p:nvSpPr>
        <p:spPr/>
        <p:txBody>
          <a:bodyPr/>
          <a:lstStyle/>
          <a:p>
            <a:r>
              <a:rPr lang="en-US" dirty="0" smtClean="0"/>
              <a:t>It is a general conception that the malignant </a:t>
            </a:r>
            <a:r>
              <a:rPr lang="en-US" dirty="0" err="1" smtClean="0"/>
              <a:t>neoplasms</a:t>
            </a:r>
            <a:r>
              <a:rPr lang="en-US" dirty="0" smtClean="0"/>
              <a:t> associated with HPO are </a:t>
            </a:r>
            <a:r>
              <a:rPr lang="en-US" b="1" dirty="0" smtClean="0"/>
              <a:t>primary in the lung </a:t>
            </a:r>
            <a:r>
              <a:rPr lang="en-US" dirty="0" smtClean="0"/>
              <a:t>and that metastatic tumors to the lungs are rarely associated with HPO.</a:t>
            </a:r>
          </a:p>
          <a:p>
            <a:endParaRPr lang="en-US" dirty="0"/>
          </a:p>
        </p:txBody>
      </p:sp>
      <p:sp>
        <p:nvSpPr>
          <p:cNvPr id="4" name="Footer Placeholder 3"/>
          <p:cNvSpPr>
            <a:spLocks noGrp="1"/>
          </p:cNvSpPr>
          <p:nvPr>
            <p:ph type="ftr" sz="quarter" idx="11"/>
          </p:nvPr>
        </p:nvSpPr>
        <p:spPr>
          <a:xfrm>
            <a:off x="685800" y="6476998"/>
            <a:ext cx="8458200" cy="381002"/>
          </a:xfrm>
        </p:spPr>
        <p:txBody>
          <a:bodyPr/>
          <a:lstStyle/>
          <a:p>
            <a:pPr algn="r"/>
            <a:r>
              <a:rPr lang="en-US" sz="1400" dirty="0" err="1" smtClean="0"/>
              <a:t>Hammarsten</a:t>
            </a:r>
            <a:r>
              <a:rPr lang="en-US" sz="1400" dirty="0" smtClean="0"/>
              <a:t> JF, O'Leary J: The features and significance of hypertrophic </a:t>
            </a:r>
            <a:r>
              <a:rPr lang="en-US" sz="1400" dirty="0" err="1" smtClean="0"/>
              <a:t>osteoarthropathy</a:t>
            </a:r>
            <a:r>
              <a:rPr lang="en-US" sz="1400" dirty="0" smtClean="0"/>
              <a:t>, Arch Intern Med 99:431-441, 1956</a:t>
            </a:r>
            <a:endParaRPr 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HISTORY OF PRESENT ILLNESS</a:t>
            </a:r>
            <a:endParaRPr lang="en-US" dirty="0"/>
          </a:p>
        </p:txBody>
      </p:sp>
      <p:sp>
        <p:nvSpPr>
          <p:cNvPr id="3" name="Content Placeholder 2"/>
          <p:cNvSpPr>
            <a:spLocks noGrp="1"/>
          </p:cNvSpPr>
          <p:nvPr>
            <p:ph idx="1"/>
          </p:nvPr>
        </p:nvSpPr>
        <p:spPr>
          <a:xfrm>
            <a:off x="3200400" y="2209800"/>
            <a:ext cx="5486400" cy="5029200"/>
          </a:xfrm>
        </p:spPr>
        <p:txBody>
          <a:bodyPr>
            <a:normAutofit/>
          </a:bodyPr>
          <a:lstStyle/>
          <a:p>
            <a:pPr>
              <a:buNone/>
            </a:pPr>
            <a:r>
              <a:rPr lang="en-US" dirty="0" smtClean="0"/>
              <a:t>	Consult: Normal Blood tests</a:t>
            </a:r>
          </a:p>
          <a:p>
            <a:pPr>
              <a:buNone/>
            </a:pPr>
            <a:endParaRPr lang="en-US" dirty="0" smtClean="0"/>
          </a:p>
          <a:p>
            <a:pPr>
              <a:buNone/>
            </a:pPr>
            <a:r>
              <a:rPr lang="en-US" dirty="0" smtClean="0"/>
              <a:t>	Impression: Gouty Arthritis</a:t>
            </a:r>
          </a:p>
          <a:p>
            <a:pPr>
              <a:buNone/>
            </a:pPr>
            <a:endParaRPr lang="en-US" dirty="0" smtClean="0"/>
          </a:p>
          <a:p>
            <a:pPr>
              <a:buNone/>
            </a:pPr>
            <a:r>
              <a:rPr lang="en-US" dirty="0" smtClean="0"/>
              <a:t>	Unrecalled pain meds</a:t>
            </a:r>
          </a:p>
          <a:p>
            <a:pPr>
              <a:buNone/>
            </a:pPr>
            <a:r>
              <a:rPr lang="en-US" sz="2600" dirty="0" smtClean="0"/>
              <a:t>	Diet modification</a:t>
            </a:r>
          </a:p>
          <a:p>
            <a:pPr lvl="1">
              <a:buNone/>
            </a:pPr>
            <a:endParaRPr lang="en-US" dirty="0" smtClean="0"/>
          </a:p>
          <a:p>
            <a:pPr lvl="1">
              <a:buNone/>
            </a:pPr>
            <a:endParaRPr lang="en-US" dirty="0" smtClean="0"/>
          </a:p>
        </p:txBody>
      </p:sp>
      <p:sp>
        <p:nvSpPr>
          <p:cNvPr id="6" name="Rectangle 5"/>
          <p:cNvSpPr/>
          <p:nvPr/>
        </p:nvSpPr>
        <p:spPr>
          <a:xfrm>
            <a:off x="304800" y="1905000"/>
            <a:ext cx="2818400"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ysClr val="windowText" lastClr="000000"/>
                </a:solidFill>
              </a:rPr>
              <a:t>1 month</a:t>
            </a:r>
            <a:endParaRPr lang="en-US" sz="5400" b="1" dirty="0">
              <a:ln w="10541" cmpd="sng">
                <a:solidFill>
                  <a:schemeClr val="accent1">
                    <a:shade val="88000"/>
                    <a:satMod val="110000"/>
                  </a:schemeClr>
                </a:solidFill>
                <a:prstDash val="solid"/>
              </a:ln>
              <a:solidFill>
                <a:sysClr val="windowText" lastClr="000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Hypertrophic pulmonary </a:t>
            </a:r>
            <a:r>
              <a:rPr lang="en-US" dirty="0" err="1" smtClean="0"/>
              <a:t>osteoarthropathy</a:t>
            </a:r>
            <a:r>
              <a:rPr lang="en-US" dirty="0" smtClean="0"/>
              <a:t> (HPOA)</a:t>
            </a:r>
            <a:endParaRPr lang="en-US" dirty="0"/>
          </a:p>
        </p:txBody>
      </p:sp>
      <p:sp>
        <p:nvSpPr>
          <p:cNvPr id="3" name="Content Placeholder 2"/>
          <p:cNvSpPr>
            <a:spLocks noGrp="1"/>
          </p:cNvSpPr>
          <p:nvPr>
            <p:ph idx="1"/>
          </p:nvPr>
        </p:nvSpPr>
        <p:spPr/>
        <p:txBody>
          <a:bodyPr>
            <a:normAutofit/>
          </a:bodyPr>
          <a:lstStyle/>
          <a:p>
            <a:r>
              <a:rPr lang="en-US" dirty="0" smtClean="0"/>
              <a:t>The pulmonary lesions were generally </a:t>
            </a:r>
            <a:r>
              <a:rPr lang="en-US" b="1" dirty="0" smtClean="0"/>
              <a:t>larger than 5 cm</a:t>
            </a:r>
          </a:p>
          <a:p>
            <a:r>
              <a:rPr lang="en-US" dirty="0" smtClean="0"/>
              <a:t>However, in some cases, the major mass lesion was located in the lower lobes of the lung &amp; was in direct contact with the pleural surfaces, either </a:t>
            </a:r>
            <a:r>
              <a:rPr lang="en-US" dirty="0" err="1" smtClean="0"/>
              <a:t>anteriorly</a:t>
            </a:r>
            <a:r>
              <a:rPr lang="en-US" dirty="0" smtClean="0"/>
              <a:t> or diaphragmatically</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Pathophysiology</a:t>
            </a:r>
            <a:endParaRPr lang="en-US" dirty="0"/>
          </a:p>
        </p:txBody>
      </p:sp>
      <p:sp>
        <p:nvSpPr>
          <p:cNvPr id="3" name="Content Placeholder 2"/>
          <p:cNvSpPr>
            <a:spLocks noGrp="1"/>
          </p:cNvSpPr>
          <p:nvPr>
            <p:ph idx="1"/>
          </p:nvPr>
        </p:nvSpPr>
        <p:spPr/>
        <p:txBody>
          <a:bodyPr>
            <a:normAutofit/>
          </a:bodyPr>
          <a:lstStyle/>
          <a:p>
            <a:r>
              <a:rPr lang="en-US" dirty="0" smtClean="0"/>
              <a:t>Exact mechanism of the syndrome is still unclear. </a:t>
            </a:r>
          </a:p>
        </p:txBody>
      </p:sp>
      <p:sp>
        <p:nvSpPr>
          <p:cNvPr id="4" name="Footer Placeholder 3"/>
          <p:cNvSpPr>
            <a:spLocks noGrp="1"/>
          </p:cNvSpPr>
          <p:nvPr>
            <p:ph type="ftr" sz="quarter" idx="11"/>
          </p:nvPr>
        </p:nvSpPr>
        <p:spPr>
          <a:xfrm>
            <a:off x="0" y="6400801"/>
            <a:ext cx="9144000" cy="457200"/>
          </a:xfrm>
        </p:spPr>
        <p:txBody>
          <a:bodyPr/>
          <a:lstStyle/>
          <a:p>
            <a:pPr algn="r"/>
            <a:r>
              <a:rPr lang="en-US" dirty="0" err="1" smtClean="0"/>
              <a:t>Marinez</a:t>
            </a:r>
            <a:r>
              <a:rPr lang="en-US" dirty="0" smtClean="0"/>
              <a:t>-Levin M, Pineda C: Hypertrophic </a:t>
            </a:r>
            <a:r>
              <a:rPr lang="en-US" dirty="0" err="1" smtClean="0"/>
              <a:t>osteoarthropathy</a:t>
            </a:r>
            <a:r>
              <a:rPr lang="en-US" dirty="0" smtClean="0"/>
              <a:t>. Rheumatology 3rd edition. Edited by: Hochberg MC, </a:t>
            </a:r>
            <a:r>
              <a:rPr lang="en-US" dirty="0" err="1" smtClean="0"/>
              <a:t>Silman</a:t>
            </a:r>
            <a:r>
              <a:rPr lang="en-US" dirty="0" smtClean="0"/>
              <a:t> AJ, </a:t>
            </a:r>
            <a:r>
              <a:rPr lang="en-US" dirty="0" err="1" smtClean="0"/>
              <a:t>Smolen</a:t>
            </a:r>
            <a:r>
              <a:rPr lang="en-US" dirty="0" smtClean="0"/>
              <a:t> JS, </a:t>
            </a:r>
            <a:r>
              <a:rPr lang="en-US" dirty="0" err="1" smtClean="0"/>
              <a:t>Weinblatt</a:t>
            </a:r>
            <a:r>
              <a:rPr lang="en-US" dirty="0" smtClean="0"/>
              <a:t> ME, Weisman MH. Mosby, Edinburgh; 2003:1763-1767</a:t>
            </a:r>
            <a:endParaRPr lang="en-US" dirty="0"/>
          </a:p>
        </p:txBody>
      </p:sp>
      <p:pic>
        <p:nvPicPr>
          <p:cNvPr id="1026" name="Picture 2"/>
          <p:cNvPicPr>
            <a:picLocks noChangeAspect="1" noChangeArrowheads="1"/>
          </p:cNvPicPr>
          <p:nvPr/>
        </p:nvPicPr>
        <p:blipFill>
          <a:blip r:embed="rId3"/>
          <a:srcRect l="14063" t="48667" r="16406" b="10000"/>
          <a:stretch>
            <a:fillRect/>
          </a:stretch>
        </p:blipFill>
        <p:spPr bwMode="auto">
          <a:xfrm>
            <a:off x="304800" y="2743200"/>
            <a:ext cx="8531942" cy="297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secondary causes</a:t>
            </a:r>
            <a:endParaRPr lang="en-US" dirty="0"/>
          </a:p>
        </p:txBody>
      </p:sp>
      <p:sp>
        <p:nvSpPr>
          <p:cNvPr id="3" name="Content Placeholder 2"/>
          <p:cNvSpPr>
            <a:spLocks noGrp="1"/>
          </p:cNvSpPr>
          <p:nvPr>
            <p:ph idx="1"/>
          </p:nvPr>
        </p:nvSpPr>
        <p:spPr/>
        <p:txBody>
          <a:bodyPr/>
          <a:lstStyle/>
          <a:p>
            <a:r>
              <a:rPr lang="en-US" dirty="0" smtClean="0"/>
              <a:t>Pulmonary Tuberculosis</a:t>
            </a:r>
          </a:p>
          <a:p>
            <a:r>
              <a:rPr lang="en-US" dirty="0" smtClean="0"/>
              <a:t>Congenital Cyanotic Heart Disease</a:t>
            </a:r>
          </a:p>
          <a:p>
            <a:r>
              <a:rPr lang="en-US" dirty="0" smtClean="0"/>
              <a:t>Hepatic and Colorectal Carcinoma</a:t>
            </a:r>
          </a:p>
          <a:p>
            <a:r>
              <a:rPr lang="en-US" dirty="0" smtClean="0"/>
              <a:t>Inflammatory Bowel Disease</a:t>
            </a:r>
          </a:p>
          <a:p>
            <a:r>
              <a:rPr lang="en-US" dirty="0" smtClean="0"/>
              <a:t>Cirrhosis</a:t>
            </a:r>
          </a:p>
          <a:p>
            <a:r>
              <a:rPr lang="en-US" dirty="0" smtClean="0"/>
              <a:t>Pulmonary Fibrosis and </a:t>
            </a:r>
            <a:r>
              <a:rPr lang="en-US" dirty="0" err="1" smtClean="0"/>
              <a:t>Empyema</a:t>
            </a:r>
            <a:endParaRPr lang="en-US" dirty="0"/>
          </a:p>
        </p:txBody>
      </p:sp>
      <p:sp>
        <p:nvSpPr>
          <p:cNvPr id="4" name="Footer Placeholder 3"/>
          <p:cNvSpPr>
            <a:spLocks noGrp="1"/>
          </p:cNvSpPr>
          <p:nvPr>
            <p:ph type="ftr" sz="quarter" idx="11"/>
          </p:nvPr>
        </p:nvSpPr>
        <p:spPr>
          <a:xfrm>
            <a:off x="0" y="6400800"/>
            <a:ext cx="9144000" cy="350519"/>
          </a:xfrm>
        </p:spPr>
        <p:txBody>
          <a:bodyPr/>
          <a:lstStyle/>
          <a:p>
            <a:pPr algn="r"/>
            <a:r>
              <a:rPr lang="en-US" dirty="0" smtClean="0"/>
              <a:t>Armstrong David, </a:t>
            </a:r>
            <a:r>
              <a:rPr lang="en-US" dirty="0" err="1" smtClean="0"/>
              <a:t>McCausland</a:t>
            </a:r>
            <a:r>
              <a:rPr lang="en-US" dirty="0" smtClean="0"/>
              <a:t> Elisabeth, Wright Gary: Hypertrophic pulmonary </a:t>
            </a:r>
            <a:r>
              <a:rPr lang="en-US" dirty="0" err="1" smtClean="0"/>
              <a:t>osteoarthropathy</a:t>
            </a:r>
            <a:r>
              <a:rPr lang="en-US" dirty="0" smtClean="0"/>
              <a:t> (HPOA) (Pierre Marie-Bamberger syndrome): two cases presenting as </a:t>
            </a:r>
            <a:r>
              <a:rPr lang="en-US" dirty="0" err="1" smtClean="0"/>
              <a:t>acuteinflammatory</a:t>
            </a:r>
            <a:r>
              <a:rPr lang="en-US" dirty="0" smtClean="0"/>
              <a:t> arthritis. Description and review of the </a:t>
            </a:r>
            <a:r>
              <a:rPr lang="en-US" dirty="0" err="1" smtClean="0"/>
              <a:t>literaliteratureRheumatol</a:t>
            </a:r>
            <a:r>
              <a:rPr lang="en-US" dirty="0" smtClean="0"/>
              <a:t> </a:t>
            </a:r>
            <a:r>
              <a:rPr lang="en-US" dirty="0" err="1" smtClean="0"/>
              <a:t>Int</a:t>
            </a:r>
            <a:r>
              <a:rPr lang="en-US" dirty="0" smtClean="0"/>
              <a:t> 2007, 27</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t>Whole-body bone </a:t>
            </a:r>
            <a:r>
              <a:rPr lang="en-US" dirty="0" err="1" smtClean="0"/>
              <a:t>scintigraphy</a:t>
            </a:r>
            <a:endParaRPr lang="en-US" dirty="0"/>
          </a:p>
        </p:txBody>
      </p:sp>
      <p:sp>
        <p:nvSpPr>
          <p:cNvPr id="3" name="Content Placeholder 2"/>
          <p:cNvSpPr>
            <a:spLocks noGrp="1"/>
          </p:cNvSpPr>
          <p:nvPr>
            <p:ph sz="half" idx="1"/>
          </p:nvPr>
        </p:nvSpPr>
        <p:spPr/>
        <p:txBody>
          <a:bodyPr>
            <a:normAutofit/>
          </a:bodyPr>
          <a:lstStyle/>
          <a:p>
            <a:r>
              <a:rPr lang="en-US" dirty="0" smtClean="0"/>
              <a:t>Preferred method for diagnosing the syndrome</a:t>
            </a:r>
          </a:p>
          <a:p>
            <a:r>
              <a:rPr lang="en-US" dirty="0" smtClean="0"/>
              <a:t>Increased tracer uptake along the cortical margins of the bilateral lower extremities, which is compatible with the “parallel stripe” sign or “tramline” sign</a:t>
            </a:r>
            <a:endParaRPr lang="en-US" dirty="0"/>
          </a:p>
        </p:txBody>
      </p:sp>
      <p:pic>
        <p:nvPicPr>
          <p:cNvPr id="7" name="Picture 2"/>
          <p:cNvPicPr>
            <a:picLocks noGrp="1" noChangeAspect="1" noChangeArrowheads="1"/>
          </p:cNvPicPr>
          <p:nvPr>
            <p:ph sz="half" idx="2"/>
          </p:nvPr>
        </p:nvPicPr>
        <p:blipFill>
          <a:blip r:embed="rId3"/>
          <a:stretch>
            <a:fillRect/>
          </a:stretch>
        </p:blipFill>
        <p:spPr bwMode="auto">
          <a:xfrm>
            <a:off x="4572000" y="1340208"/>
            <a:ext cx="3886200" cy="5117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HPOA </a:t>
            </a:r>
            <a:r>
              <a:rPr lang="en-US" dirty="0" err="1" smtClean="0"/>
              <a:t>vs</a:t>
            </a:r>
            <a:r>
              <a:rPr lang="en-US" dirty="0" smtClean="0"/>
              <a:t> Metastasis on Bone Scan</a:t>
            </a:r>
            <a:endParaRPr lang="en-US" dirty="0"/>
          </a:p>
        </p:txBody>
      </p:sp>
      <p:pic>
        <p:nvPicPr>
          <p:cNvPr id="8" name="Picture 2"/>
          <p:cNvPicPr>
            <a:picLocks noGrp="1" noChangeAspect="1" noChangeArrowheads="1"/>
          </p:cNvPicPr>
          <p:nvPr>
            <p:ph sz="half" idx="1"/>
          </p:nvPr>
        </p:nvPicPr>
        <p:blipFill>
          <a:blip r:embed="rId3"/>
          <a:stretch>
            <a:fillRect/>
          </a:stretch>
        </p:blipFill>
        <p:spPr bwMode="auto">
          <a:xfrm>
            <a:off x="1274890" y="1920875"/>
            <a:ext cx="2403220" cy="4433888"/>
          </a:xfrm>
          <a:prstGeom prst="rect">
            <a:avLst/>
          </a:prstGeom>
          <a:noFill/>
          <a:ln w="9525">
            <a:noFill/>
            <a:miter lim="800000"/>
            <a:headEnd/>
            <a:tailEnd/>
          </a:ln>
          <a:effectLst/>
        </p:spPr>
      </p:pic>
      <p:pic>
        <p:nvPicPr>
          <p:cNvPr id="1027" name="Picture 3"/>
          <p:cNvPicPr>
            <a:picLocks noGrp="1" noChangeAspect="1" noChangeArrowheads="1"/>
          </p:cNvPicPr>
          <p:nvPr>
            <p:ph sz="half" idx="2"/>
          </p:nvPr>
        </p:nvPicPr>
        <p:blipFill>
          <a:blip r:embed="rId4"/>
          <a:stretch>
            <a:fillRect/>
          </a:stretch>
        </p:blipFill>
        <p:spPr bwMode="auto">
          <a:xfrm>
            <a:off x="5298648" y="1920875"/>
            <a:ext cx="2737703" cy="4433888"/>
          </a:xfrm>
          <a:prstGeom prst="rect">
            <a:avLst/>
          </a:prstGeom>
          <a:noFill/>
          <a:ln w="9525">
            <a:noFill/>
            <a:miter lim="800000"/>
            <a:headEnd/>
            <a:tailEnd/>
          </a:ln>
          <a:effectLst/>
        </p:spPr>
      </p:pic>
      <p:sp>
        <p:nvSpPr>
          <p:cNvPr id="11" name="Footer Placeholder 10"/>
          <p:cNvSpPr>
            <a:spLocks noGrp="1"/>
          </p:cNvSpPr>
          <p:nvPr>
            <p:ph type="ftr" sz="quarter" idx="11"/>
          </p:nvPr>
        </p:nvSpPr>
        <p:spPr>
          <a:xfrm>
            <a:off x="2590800" y="6324600"/>
            <a:ext cx="6477000" cy="396875"/>
          </a:xfrm>
        </p:spPr>
        <p:txBody>
          <a:bodyPr/>
          <a:lstStyle/>
          <a:p>
            <a:pPr algn="r"/>
            <a:r>
              <a:rPr lang="en-US" dirty="0" smtClean="0"/>
              <a:t>Sharp et al, Practical Nuclear Medicine 3rd edition,2005 </a:t>
            </a:r>
            <a:endParaRPr lang="en-US" dirty="0"/>
          </a:p>
        </p:txBody>
      </p:sp>
      <p:sp>
        <p:nvSpPr>
          <p:cNvPr id="9" name="Right Arrow 8"/>
          <p:cNvSpPr/>
          <p:nvPr/>
        </p:nvSpPr>
        <p:spPr>
          <a:xfrm>
            <a:off x="990600" y="5029200"/>
            <a:ext cx="5334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257800" y="5181600"/>
            <a:ext cx="5334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953000" y="6858000"/>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HPOA diagnosed by FDG PET-CT: a case report</a:t>
            </a:r>
            <a:endParaRPr lang="en-US" sz="3600" dirty="0"/>
          </a:p>
        </p:txBody>
      </p:sp>
      <p:sp>
        <p:nvSpPr>
          <p:cNvPr id="3" name="Content Placeholder 2"/>
          <p:cNvSpPr>
            <a:spLocks noGrp="1"/>
          </p:cNvSpPr>
          <p:nvPr>
            <p:ph idx="1"/>
          </p:nvPr>
        </p:nvSpPr>
        <p:spPr/>
        <p:txBody>
          <a:bodyPr>
            <a:normAutofit/>
          </a:bodyPr>
          <a:lstStyle/>
          <a:p>
            <a:r>
              <a:rPr lang="en-US" dirty="0" smtClean="0"/>
              <a:t>The CT portion : </a:t>
            </a:r>
            <a:r>
              <a:rPr lang="en-US" b="1" i="1" dirty="0" smtClean="0"/>
              <a:t>extensive irregular bilateral </a:t>
            </a:r>
            <a:r>
              <a:rPr lang="en-US" b="1" i="1" dirty="0" err="1" smtClean="0"/>
              <a:t>periosteal</a:t>
            </a:r>
            <a:r>
              <a:rPr lang="en-US" b="1" i="1" dirty="0" smtClean="0"/>
              <a:t> new bone formation in the long bones</a:t>
            </a:r>
            <a:r>
              <a:rPr lang="en-US" dirty="0" smtClean="0"/>
              <a:t>. </a:t>
            </a:r>
          </a:p>
          <a:p>
            <a:r>
              <a:rPr lang="en-US" dirty="0" smtClean="0"/>
              <a:t>The PET images : </a:t>
            </a:r>
            <a:r>
              <a:rPr lang="en-US" b="1" i="1" dirty="0" smtClean="0"/>
              <a:t>diffuse moderately increased FDG uptake in the </a:t>
            </a:r>
            <a:r>
              <a:rPr lang="en-US" b="1" i="1" dirty="0" err="1" smtClean="0"/>
              <a:t>periostea</a:t>
            </a:r>
            <a:r>
              <a:rPr lang="en-US" b="1" i="1" dirty="0" smtClean="0"/>
              <a:t> of the long bones of the legs, with some focal sites of more intense FDG uptake in the thicker portions of the </a:t>
            </a:r>
            <a:r>
              <a:rPr lang="en-US" b="1" i="1" dirty="0" err="1" smtClean="0"/>
              <a:t>periosteum</a:t>
            </a:r>
            <a:r>
              <a:rPr lang="en-US" dirty="0" smtClean="0"/>
              <a:t>. </a:t>
            </a:r>
          </a:p>
        </p:txBody>
      </p:sp>
      <p:sp>
        <p:nvSpPr>
          <p:cNvPr id="4" name="Footer Placeholder 3"/>
          <p:cNvSpPr>
            <a:spLocks noGrp="1"/>
          </p:cNvSpPr>
          <p:nvPr>
            <p:ph type="ftr" sz="quarter" idx="11"/>
          </p:nvPr>
        </p:nvSpPr>
        <p:spPr>
          <a:xfrm>
            <a:off x="6096000" y="6416675"/>
            <a:ext cx="3352800" cy="365125"/>
          </a:xfrm>
        </p:spPr>
        <p:txBody>
          <a:bodyPr/>
          <a:lstStyle/>
          <a:p>
            <a:r>
              <a:rPr lang="en-US" dirty="0" err="1" smtClean="0"/>
              <a:t>Makis</a:t>
            </a:r>
            <a:r>
              <a:rPr lang="en-US" dirty="0" smtClean="0"/>
              <a:t>. </a:t>
            </a:r>
            <a:r>
              <a:rPr lang="en-US" dirty="0" err="1" smtClean="0"/>
              <a:t>Clin</a:t>
            </a:r>
            <a:r>
              <a:rPr lang="en-US" dirty="0" smtClean="0"/>
              <a:t> </a:t>
            </a:r>
            <a:r>
              <a:rPr lang="en-US" dirty="0" err="1" smtClean="0"/>
              <a:t>Nucl</a:t>
            </a:r>
            <a:r>
              <a:rPr lang="en-US" dirty="0" smtClean="0"/>
              <a:t> Med. 2009 Sep;34(9):625-7</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normAutofit fontScale="90000"/>
          </a:bodyPr>
          <a:lstStyle/>
          <a:p>
            <a:r>
              <a:rPr lang="en-US" b="1" dirty="0" smtClean="0"/>
              <a:t>Digital Clubbing : Demonstration With PET: A Case Report</a:t>
            </a:r>
            <a:endParaRPr lang="en-US" dirty="0"/>
          </a:p>
        </p:txBody>
      </p:sp>
      <p:sp>
        <p:nvSpPr>
          <p:cNvPr id="3" name="Content Placeholder 2"/>
          <p:cNvSpPr>
            <a:spLocks noGrp="1"/>
          </p:cNvSpPr>
          <p:nvPr>
            <p:ph sz="half" idx="1"/>
          </p:nvPr>
        </p:nvSpPr>
        <p:spPr>
          <a:xfrm>
            <a:off x="457200" y="2423160"/>
            <a:ext cx="4038600" cy="4434840"/>
          </a:xfrm>
        </p:spPr>
        <p:txBody>
          <a:bodyPr/>
          <a:lstStyle/>
          <a:p>
            <a:r>
              <a:rPr lang="en-US" dirty="0" smtClean="0"/>
              <a:t>The PET scan revealed increased glucose metabolism in all of the patient's fingertips</a:t>
            </a:r>
            <a:endParaRPr lang="en-US" dirty="0"/>
          </a:p>
        </p:txBody>
      </p:sp>
      <p:pic>
        <p:nvPicPr>
          <p:cNvPr id="5" name="Picture 2"/>
          <p:cNvPicPr>
            <a:picLocks noGrp="1" noChangeAspect="1" noChangeArrowheads="1"/>
          </p:cNvPicPr>
          <p:nvPr>
            <p:ph sz="half" idx="2"/>
          </p:nvPr>
        </p:nvPicPr>
        <p:blipFill>
          <a:blip r:embed="rId3"/>
          <a:stretch>
            <a:fillRect/>
          </a:stretch>
        </p:blipFill>
        <p:spPr bwMode="auto">
          <a:xfrm>
            <a:off x="4648200" y="2129298"/>
            <a:ext cx="4038600" cy="4017042"/>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a:off x="6172200" y="990600"/>
            <a:ext cx="2681287" cy="878741"/>
          </a:xfrm>
          <a:prstGeom prst="rect">
            <a:avLst/>
          </a:prstGeom>
          <a:noFill/>
          <a:ln w="9525">
            <a:noFill/>
            <a:miter lim="800000"/>
            <a:headEnd/>
            <a:tailEnd/>
          </a:ln>
          <a:effectLst/>
        </p:spPr>
      </p:pic>
      <p:sp>
        <p:nvSpPr>
          <p:cNvPr id="6" name="Rectangle 5"/>
          <p:cNvSpPr/>
          <p:nvPr/>
        </p:nvSpPr>
        <p:spPr>
          <a:xfrm>
            <a:off x="609600" y="6211669"/>
            <a:ext cx="8077200" cy="646331"/>
          </a:xfrm>
          <a:prstGeom prst="rect">
            <a:avLst/>
          </a:prstGeom>
        </p:spPr>
        <p:txBody>
          <a:bodyPr wrap="square">
            <a:spAutoFit/>
          </a:bodyPr>
          <a:lstStyle/>
          <a:p>
            <a:pPr algn="r"/>
            <a:r>
              <a:rPr lang="en-US" dirty="0" smtClean="0"/>
              <a:t>Ward RW, Chin R </a:t>
            </a:r>
            <a:r>
              <a:rPr lang="en-US" dirty="0" err="1" smtClean="0"/>
              <a:t>Jr</a:t>
            </a:r>
            <a:r>
              <a:rPr lang="en-US" dirty="0" smtClean="0"/>
              <a:t>, Keyes JW </a:t>
            </a:r>
            <a:r>
              <a:rPr lang="en-US" dirty="0" err="1" smtClean="0"/>
              <a:t>Jr</a:t>
            </a:r>
            <a:r>
              <a:rPr lang="en-US" dirty="0" smtClean="0"/>
              <a:t>, </a:t>
            </a:r>
            <a:r>
              <a:rPr lang="en-US" dirty="0" err="1" smtClean="0"/>
              <a:t>Haponik</a:t>
            </a:r>
            <a:r>
              <a:rPr lang="en-US" dirty="0" smtClean="0"/>
              <a:t> EF. Digital clubbing. Demonstration with positron emission tomography. </a:t>
            </a:r>
            <a:r>
              <a:rPr lang="en-US" i="1" dirty="0" smtClean="0"/>
              <a:t>Chest</a:t>
            </a:r>
            <a:r>
              <a:rPr lang="en-US" dirty="0" smtClean="0"/>
              <a:t>. Apr 1995;107(4):1172-3.</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a:bodyPr>
          <a:lstStyle/>
          <a:p>
            <a:r>
              <a:rPr lang="en-US" dirty="0" smtClean="0"/>
              <a:t>The only effective treatment for HPOA is treatment of the underlying condition</a:t>
            </a:r>
          </a:p>
          <a:p>
            <a:r>
              <a:rPr lang="en-US" dirty="0" smtClean="0"/>
              <a:t>Atropine,  antitumor chemotherapy</a:t>
            </a:r>
          </a:p>
          <a:p>
            <a:r>
              <a:rPr lang="en-US" dirty="0" smtClean="0"/>
              <a:t>In patients with HPOA, tumor resection often results in improvement of symptoms within 2 to 4 weeks and, sometimes, complete resolution by 3 to 6 months</a:t>
            </a:r>
          </a:p>
          <a:p>
            <a:endParaRPr lang="en-US" dirty="0" smtClean="0"/>
          </a:p>
        </p:txBody>
      </p:sp>
      <p:sp>
        <p:nvSpPr>
          <p:cNvPr id="4" name="Footer Placeholder 3"/>
          <p:cNvSpPr>
            <a:spLocks noGrp="1"/>
          </p:cNvSpPr>
          <p:nvPr>
            <p:ph type="ftr" sz="quarter" idx="11"/>
          </p:nvPr>
        </p:nvSpPr>
        <p:spPr>
          <a:xfrm>
            <a:off x="3048000" y="6096000"/>
            <a:ext cx="5943600" cy="625475"/>
          </a:xfrm>
        </p:spPr>
        <p:txBody>
          <a:bodyPr/>
          <a:lstStyle/>
          <a:p>
            <a:pPr algn="r"/>
            <a:r>
              <a:rPr lang="en-US" sz="1600" dirty="0" smtClean="0"/>
              <a:t>Nakayama, Ann </a:t>
            </a:r>
            <a:r>
              <a:rPr lang="en-US" sz="1600" dirty="0" err="1" smtClean="0"/>
              <a:t>Thorac</a:t>
            </a:r>
            <a:r>
              <a:rPr lang="en-US" sz="1600" dirty="0" smtClean="0"/>
              <a:t> </a:t>
            </a:r>
            <a:r>
              <a:rPr lang="en-US" sz="1600" dirty="0" err="1" smtClean="0"/>
              <a:t>Surg</a:t>
            </a:r>
            <a:r>
              <a:rPr lang="en-US" sz="1600" dirty="0" smtClean="0"/>
              <a:t>, 2007;83:685–7</a:t>
            </a:r>
            <a:endParaRPr lang="en-US" sz="16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Effective Symptomatic Relief of</a:t>
            </a:r>
            <a:br>
              <a:rPr lang="en-US" b="1" dirty="0" smtClean="0"/>
            </a:br>
            <a:r>
              <a:rPr lang="en-US" b="1" dirty="0" smtClean="0"/>
              <a:t>HPOA by VATS  </a:t>
            </a:r>
            <a:r>
              <a:rPr lang="en-US" b="1" dirty="0" err="1" smtClean="0"/>
              <a:t>Vagotomy</a:t>
            </a:r>
            <a:endParaRPr lang="en-US" dirty="0"/>
          </a:p>
        </p:txBody>
      </p:sp>
      <p:sp>
        <p:nvSpPr>
          <p:cNvPr id="3" name="Content Placeholder 2"/>
          <p:cNvSpPr>
            <a:spLocks noGrp="1"/>
          </p:cNvSpPr>
          <p:nvPr>
            <p:ph idx="1"/>
          </p:nvPr>
        </p:nvSpPr>
        <p:spPr>
          <a:xfrm>
            <a:off x="3962400" y="1935480"/>
            <a:ext cx="4724400" cy="4541520"/>
          </a:xfrm>
        </p:spPr>
        <p:txBody>
          <a:bodyPr>
            <a:normAutofit/>
          </a:bodyPr>
          <a:lstStyle/>
          <a:p>
            <a:r>
              <a:rPr lang="en-US" sz="2800" b="1" dirty="0" smtClean="0"/>
              <a:t>Relief of all joints and she regained full range of movements within 24 hours</a:t>
            </a:r>
          </a:p>
          <a:p>
            <a:r>
              <a:rPr lang="en-US" sz="2800" b="1" dirty="0" smtClean="0"/>
              <a:t>Discharged on the third post-op day and remained pain free and fully mobile 3 months after the surgery.</a:t>
            </a:r>
            <a:endParaRPr lang="en-US" dirty="0"/>
          </a:p>
        </p:txBody>
      </p:sp>
      <p:pic>
        <p:nvPicPr>
          <p:cNvPr id="5" name="Picture 2"/>
          <p:cNvPicPr>
            <a:picLocks noChangeAspect="1" noChangeArrowheads="1"/>
          </p:cNvPicPr>
          <p:nvPr/>
        </p:nvPicPr>
        <p:blipFill>
          <a:blip r:embed="rId3"/>
          <a:srcRect l="45313" t="15333" r="21875" b="7333"/>
          <a:stretch>
            <a:fillRect/>
          </a:stretch>
        </p:blipFill>
        <p:spPr bwMode="auto">
          <a:xfrm>
            <a:off x="533400" y="1905000"/>
            <a:ext cx="3200400" cy="4419600"/>
          </a:xfrm>
          <a:prstGeom prst="rect">
            <a:avLst/>
          </a:prstGeom>
          <a:noFill/>
          <a:ln w="9525">
            <a:noFill/>
            <a:miter lim="800000"/>
            <a:headEnd/>
            <a:tailEnd/>
          </a:ln>
          <a:effectLst/>
        </p:spPr>
      </p:pic>
      <p:sp>
        <p:nvSpPr>
          <p:cNvPr id="6" name="TextBox 5"/>
          <p:cNvSpPr txBox="1"/>
          <p:nvPr/>
        </p:nvSpPr>
        <p:spPr>
          <a:xfrm>
            <a:off x="-304800" y="6488668"/>
            <a:ext cx="9448800" cy="338554"/>
          </a:xfrm>
          <a:prstGeom prst="rect">
            <a:avLst/>
          </a:prstGeom>
          <a:noFill/>
        </p:spPr>
        <p:txBody>
          <a:bodyPr wrap="square" rtlCol="0">
            <a:spAutoFit/>
          </a:bodyPr>
          <a:lstStyle/>
          <a:p>
            <a:pPr algn="r"/>
            <a:r>
              <a:rPr lang="en-US" sz="1600" b="1" dirty="0" smtClean="0"/>
              <a:t>Martinez-Lavin M: Hypertrophic </a:t>
            </a:r>
            <a:r>
              <a:rPr lang="en-US" sz="1600" b="1" dirty="0" err="1" smtClean="0"/>
              <a:t>osteoarthropathy</a:t>
            </a:r>
            <a:r>
              <a:rPr lang="en-US" sz="1600" b="1" dirty="0" smtClean="0"/>
              <a:t>. </a:t>
            </a:r>
            <a:r>
              <a:rPr lang="en-US" sz="1600" b="1" dirty="0" err="1" smtClean="0"/>
              <a:t>Curr</a:t>
            </a:r>
            <a:r>
              <a:rPr lang="en-US" sz="1600" b="1" dirty="0" smtClean="0"/>
              <a:t> </a:t>
            </a:r>
            <a:r>
              <a:rPr lang="en-US" sz="1600" b="1" dirty="0" err="1" smtClean="0"/>
              <a:t>Opin</a:t>
            </a:r>
            <a:r>
              <a:rPr lang="en-US" sz="1600" b="1" dirty="0" smtClean="0"/>
              <a:t> </a:t>
            </a:r>
            <a:r>
              <a:rPr lang="en-US" sz="1600" b="1" dirty="0" err="1" smtClean="0"/>
              <a:t>Rheumatol</a:t>
            </a:r>
            <a:r>
              <a:rPr lang="en-US" sz="1600" b="1" dirty="0" smtClean="0"/>
              <a:t> 1997;9:83– 6.</a:t>
            </a:r>
            <a:endParaRPr lang="en-US" sz="16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Current Status:</a:t>
            </a:r>
            <a:endParaRPr lang="en-US" dirty="0"/>
          </a:p>
        </p:txBody>
      </p:sp>
      <p:sp>
        <p:nvSpPr>
          <p:cNvPr id="6" name="Content Placeholder 5"/>
          <p:cNvSpPr>
            <a:spLocks noGrp="1"/>
          </p:cNvSpPr>
          <p:nvPr>
            <p:ph idx="1"/>
          </p:nvPr>
        </p:nvSpPr>
        <p:spPr/>
        <p:txBody>
          <a:bodyPr/>
          <a:lstStyle/>
          <a:p>
            <a:r>
              <a:rPr lang="en-US" dirty="0" smtClean="0"/>
              <a:t>At present, patient finished 33 sessions of radiotherapy and is on his 5</a:t>
            </a:r>
            <a:r>
              <a:rPr lang="en-US" baseline="30000" dirty="0" smtClean="0"/>
              <a:t>th</a:t>
            </a:r>
            <a:r>
              <a:rPr lang="en-US" dirty="0" smtClean="0"/>
              <a:t>  cycle of chemotherapy  </a:t>
            </a:r>
          </a:p>
          <a:p>
            <a:r>
              <a:rPr lang="en-US" dirty="0" smtClean="0"/>
              <a:t>Patient still experiences intermittent joint pains but lesser in severity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HISTORY OF PRESENT ILLNESS</a:t>
            </a:r>
            <a:endParaRPr lang="en-US" dirty="0"/>
          </a:p>
        </p:txBody>
      </p:sp>
      <p:sp>
        <p:nvSpPr>
          <p:cNvPr id="3" name="Content Placeholder 2"/>
          <p:cNvSpPr>
            <a:spLocks noGrp="1"/>
          </p:cNvSpPr>
          <p:nvPr>
            <p:ph idx="1"/>
          </p:nvPr>
        </p:nvSpPr>
        <p:spPr>
          <a:xfrm>
            <a:off x="3200400" y="1981200"/>
            <a:ext cx="5486400" cy="5029200"/>
          </a:xfrm>
        </p:spPr>
        <p:txBody>
          <a:bodyPr>
            <a:normAutofit/>
          </a:bodyPr>
          <a:lstStyle/>
          <a:p>
            <a:pPr>
              <a:buNone/>
            </a:pPr>
            <a:r>
              <a:rPr lang="en-US" sz="2800" dirty="0" smtClean="0"/>
              <a:t>	(+) pain on wrists, toes</a:t>
            </a:r>
          </a:p>
          <a:p>
            <a:pPr>
              <a:buNone/>
            </a:pPr>
            <a:r>
              <a:rPr lang="en-US" sz="2800" dirty="0" smtClean="0"/>
              <a:t>	(+) enlargement &amp; pain on fingertips</a:t>
            </a:r>
          </a:p>
          <a:p>
            <a:pPr>
              <a:buNone/>
            </a:pPr>
            <a:r>
              <a:rPr lang="en-US" sz="2800" dirty="0" smtClean="0"/>
              <a:t>	(+) difficulty in ambulating and with fine movements</a:t>
            </a:r>
          </a:p>
          <a:p>
            <a:pPr>
              <a:buNone/>
            </a:pPr>
            <a:r>
              <a:rPr lang="en-US" sz="2800" dirty="0" smtClean="0"/>
              <a:t>	(+) sore throat &amp; fever</a:t>
            </a:r>
          </a:p>
          <a:p>
            <a:pPr>
              <a:buNone/>
            </a:pPr>
            <a:r>
              <a:rPr lang="en-US" sz="2800" dirty="0" smtClean="0"/>
              <a:t>	Consult at MMC</a:t>
            </a:r>
            <a:endParaRPr lang="en-US" sz="2000" dirty="0" smtClean="0"/>
          </a:p>
          <a:p>
            <a:pPr>
              <a:buNone/>
            </a:pPr>
            <a:endParaRPr lang="en-US" sz="2800" dirty="0" smtClean="0"/>
          </a:p>
        </p:txBody>
      </p:sp>
      <p:sp>
        <p:nvSpPr>
          <p:cNvPr id="5" name="Rectangle 4"/>
          <p:cNvSpPr/>
          <p:nvPr/>
        </p:nvSpPr>
        <p:spPr>
          <a:xfrm>
            <a:off x="304800" y="1828800"/>
            <a:ext cx="2661883"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ysClr val="windowText" lastClr="000000"/>
                </a:solidFill>
              </a:rPr>
              <a:t>2 weeks</a:t>
            </a:r>
            <a:endParaRPr lang="en-US" sz="5400" b="1" dirty="0">
              <a:ln w="10541" cmpd="sng">
                <a:solidFill>
                  <a:schemeClr val="accent1">
                    <a:shade val="88000"/>
                    <a:satMod val="110000"/>
                  </a:schemeClr>
                </a:solidFill>
                <a:prstDash val="solid"/>
              </a:ln>
              <a:solidFill>
                <a:sysClr val="windowText" lastClr="00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alpha val="31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Text Placeholder 7"/>
          <p:cNvSpPr>
            <a:spLocks noGrp="1"/>
          </p:cNvSpPr>
          <p:nvPr>
            <p:ph type="body" sz="half" idx="2"/>
          </p:nvPr>
        </p:nvSpPr>
        <p:spPr>
          <a:xfrm>
            <a:off x="609600" y="2828785"/>
            <a:ext cx="2743200" cy="2179320"/>
          </a:xfrm>
        </p:spPr>
        <p:txBody>
          <a:bodyPr>
            <a:normAutofit/>
          </a:bodyPr>
          <a:lstStyle/>
          <a:p>
            <a:r>
              <a:rPr lang="en-US" sz="3200" b="1" dirty="0" smtClean="0">
                <a:solidFill>
                  <a:schemeClr val="bg1"/>
                </a:solidFill>
              </a:rPr>
              <a:t>Thank You!</a:t>
            </a:r>
            <a:endParaRPr lang="en-US" sz="3200" b="1" dirty="0">
              <a:solidFill>
                <a:schemeClr val="bg1"/>
              </a:solidFill>
            </a:endParaRPr>
          </a:p>
        </p:txBody>
      </p:sp>
      <p:pic>
        <p:nvPicPr>
          <p:cNvPr id="9" name="Picture Placeholder 8" descr="hand-pictures1.jpg"/>
          <p:cNvPicPr>
            <a:picLocks noGrp="1" noChangeAspect="1"/>
          </p:cNvPicPr>
          <p:nvPr>
            <p:ph type="pic" idx="1"/>
          </p:nvPr>
        </p:nvPicPr>
        <p:blipFill>
          <a:blip r:embed="rId3"/>
          <a:srcRect l="8057" r="8057"/>
          <a:stretch>
            <a:fillRect/>
          </a:stretch>
        </p:blip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9" name="Picture 2"/>
          <p:cNvPicPr>
            <a:picLocks noGrp="1" noChangeAspect="1" noChangeArrowheads="1"/>
          </p:cNvPicPr>
          <p:nvPr>
            <p:ph idx="1"/>
          </p:nvPr>
        </p:nvPicPr>
        <p:blipFill>
          <a:blip r:embed="rId3"/>
          <a:srcRect l="5244" t="23617" r="47966" b="22568"/>
          <a:stretch>
            <a:fillRect/>
          </a:stretch>
        </p:blipFill>
        <p:spPr bwMode="auto">
          <a:xfrm>
            <a:off x="0" y="1"/>
            <a:ext cx="914400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p:cNvPicPr>
            <a:picLocks noGrp="1" noChangeAspect="1" noChangeArrowheads="1"/>
          </p:cNvPicPr>
          <p:nvPr>
            <p:ph idx="1"/>
          </p:nvPr>
        </p:nvPicPr>
        <p:blipFill>
          <a:blip r:embed="rId3"/>
          <a:srcRect l="3210" t="23617" r="47966" b="19096"/>
          <a:stretch>
            <a:fillRect/>
          </a:stretch>
        </p:blipFill>
        <p:spPr bwMode="auto">
          <a:xfrm>
            <a:off x="-1" y="0"/>
            <a:ext cx="919939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p:cNvPicPr>
            <a:picLocks noGrp="1" noChangeAspect="1" noChangeArrowheads="1"/>
          </p:cNvPicPr>
          <p:nvPr>
            <p:ph idx="1"/>
          </p:nvPr>
        </p:nvPicPr>
        <p:blipFill>
          <a:blip r:embed="rId3"/>
          <a:srcRect l="2193" t="23617" r="47966" b="13888"/>
          <a:stretch>
            <a:fillRect/>
          </a:stretch>
        </p:blipFill>
        <p:spPr bwMode="auto">
          <a:xfrm>
            <a:off x="-190428" y="1"/>
            <a:ext cx="933442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p:cNvPicPr>
            <a:picLocks noGrp="1" noChangeAspect="1" noChangeArrowheads="1"/>
          </p:cNvPicPr>
          <p:nvPr>
            <p:ph idx="1"/>
          </p:nvPr>
        </p:nvPicPr>
        <p:blipFill>
          <a:blip r:embed="rId3"/>
          <a:srcRect l="3906" t="24667" r="48438" b="14000"/>
          <a:stretch>
            <a:fillRect/>
          </a:stretch>
        </p:blipFill>
        <p:spPr bwMode="auto">
          <a:xfrm>
            <a:off x="0" y="-37473"/>
            <a:ext cx="9144000" cy="68954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p:cNvPicPr>
            <a:picLocks noGrp="1" noChangeAspect="1" noChangeArrowheads="1"/>
          </p:cNvPicPr>
          <p:nvPr>
            <p:ph idx="1"/>
          </p:nvPr>
        </p:nvPicPr>
        <p:blipFill>
          <a:blip r:embed="rId3"/>
          <a:srcRect l="3125" t="24667" r="48438" b="14000"/>
          <a:stretch>
            <a:fillRect/>
          </a:stretch>
        </p:blipFill>
        <p:spPr bwMode="auto">
          <a:xfrm>
            <a:off x="0" y="1"/>
            <a:ext cx="924334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a:srcRect l="3125" t="24667" r="48438" b="12667"/>
          <a:stretch>
            <a:fillRect/>
          </a:stretch>
        </p:blipFill>
        <p:spPr bwMode="auto">
          <a:xfrm>
            <a:off x="0" y="-73742"/>
            <a:ext cx="9144000" cy="6931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a:srcRect l="3906" t="24667" r="47656" b="12667"/>
          <a:stretch>
            <a:fillRect/>
          </a:stretch>
        </p:blipFill>
        <p:spPr bwMode="auto">
          <a:xfrm>
            <a:off x="76200" y="0"/>
            <a:ext cx="904672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a:srcRect l="3125" t="24667" r="48438" b="14000"/>
          <a:stretch>
            <a:fillRect/>
          </a:stretch>
        </p:blipFill>
        <p:spPr bwMode="auto">
          <a:xfrm>
            <a:off x="-1" y="0"/>
            <a:ext cx="924339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a:srcRect l="3125" t="24667" r="48438" b="12667"/>
          <a:stretch>
            <a:fillRect/>
          </a:stretch>
        </p:blipFill>
        <p:spPr bwMode="auto">
          <a:xfrm>
            <a:off x="-1" y="0"/>
            <a:ext cx="914400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PRESENT ILLNESS</a:t>
            </a:r>
            <a:endParaRPr lang="en-US" dirty="0"/>
          </a:p>
        </p:txBody>
      </p:sp>
      <p:sp>
        <p:nvSpPr>
          <p:cNvPr id="5" name="Content Placeholder 2"/>
          <p:cNvSpPr>
            <a:spLocks noGrp="1"/>
          </p:cNvSpPr>
          <p:nvPr>
            <p:ph idx="1"/>
          </p:nvPr>
        </p:nvSpPr>
        <p:spPr>
          <a:xfrm>
            <a:off x="3276600" y="2057400"/>
            <a:ext cx="5486400" cy="5029200"/>
          </a:xfrm>
        </p:spPr>
        <p:txBody>
          <a:bodyPr>
            <a:normAutofit/>
          </a:bodyPr>
          <a:lstStyle/>
          <a:p>
            <a:pPr>
              <a:buNone/>
            </a:pPr>
            <a:r>
              <a:rPr lang="en-US" dirty="0" smtClean="0"/>
              <a:t>On follow-up: (+) increase in pain severity</a:t>
            </a:r>
          </a:p>
          <a:p>
            <a:pPr>
              <a:buNone/>
            </a:pPr>
            <a:r>
              <a:rPr lang="en-US" dirty="0" smtClean="0"/>
              <a:t>Advised admission for further workup</a:t>
            </a:r>
          </a:p>
        </p:txBody>
      </p:sp>
      <p:sp>
        <p:nvSpPr>
          <p:cNvPr id="6" name="Rectangle 5"/>
          <p:cNvSpPr/>
          <p:nvPr/>
        </p:nvSpPr>
        <p:spPr>
          <a:xfrm>
            <a:off x="555062" y="1828800"/>
            <a:ext cx="226433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solidFill>
                  <a:sysClr val="windowText" lastClr="000000"/>
                </a:solidFill>
              </a:rPr>
              <a:t>1 week</a:t>
            </a:r>
            <a:endParaRPr lang="en-US" sz="5400" b="1" dirty="0">
              <a:ln w="10541" cmpd="sng">
                <a:solidFill>
                  <a:schemeClr val="accent1">
                    <a:shade val="88000"/>
                    <a:satMod val="110000"/>
                  </a:schemeClr>
                </a:solidFill>
                <a:prstDash val="solid"/>
              </a:ln>
              <a:solidFill>
                <a:sysClr val="windowText" lastClr="0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a:srcRect l="3125" t="24667" r="48438" b="12667"/>
          <a:stretch>
            <a:fillRect/>
          </a:stretch>
        </p:blipFill>
        <p:spPr bwMode="auto">
          <a:xfrm>
            <a:off x="0" y="-73742"/>
            <a:ext cx="9144000" cy="6931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a:srcRect l="3125" t="24667" r="47656" b="43333"/>
          <a:stretch>
            <a:fillRect/>
          </a:stretch>
        </p:blipFill>
        <p:spPr bwMode="auto">
          <a:xfrm>
            <a:off x="262890" y="0"/>
            <a:ext cx="888111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a:srcRect l="3125" t="23333" r="48438" b="14000"/>
          <a:stretch>
            <a:fillRect/>
          </a:stretch>
        </p:blipFill>
        <p:spPr bwMode="auto">
          <a:xfrm>
            <a:off x="0" y="-73742"/>
            <a:ext cx="9144000" cy="69317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Hypertrophic </a:t>
            </a:r>
            <a:r>
              <a:rPr lang="en-US" dirty="0" err="1" smtClean="0"/>
              <a:t>Osteoarthropathy</a:t>
            </a:r>
            <a:r>
              <a:rPr lang="en-US" dirty="0" smtClean="0"/>
              <a:t> on </a:t>
            </a:r>
            <a:r>
              <a:rPr lang="en-US" dirty="0" err="1" smtClean="0"/>
              <a:t>Xray</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err="1" smtClean="0"/>
              <a:t>periostium</a:t>
            </a:r>
            <a:r>
              <a:rPr lang="en-US" dirty="0" smtClean="0"/>
              <a:t> of the ends of long bones are elevated</a:t>
            </a:r>
            <a:br>
              <a:rPr lang="en-US" dirty="0" smtClean="0"/>
            </a:br>
            <a:endParaRPr lang="en-US" dirty="0" smtClean="0"/>
          </a:p>
          <a:p>
            <a:r>
              <a:rPr lang="en-US" dirty="0" err="1" smtClean="0"/>
              <a:t>Periosteal</a:t>
            </a:r>
            <a:r>
              <a:rPr lang="en-US" dirty="0" smtClean="0"/>
              <a:t> new bone formation gives rise to the appearance called as “Sun-Rise” appearance</a:t>
            </a:r>
            <a:br>
              <a:rPr lang="en-US" dirty="0" smtClean="0"/>
            </a:br>
            <a:endParaRPr lang="en-US"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PET </a:t>
            </a:r>
            <a:r>
              <a:rPr lang="en-US" dirty="0" err="1" smtClean="0"/>
              <a:t>vs</a:t>
            </a:r>
            <a:r>
              <a:rPr lang="en-US" dirty="0" smtClean="0"/>
              <a:t> Bone Scan in Detecting NSCLC Metastasis</a:t>
            </a:r>
            <a:endParaRPr lang="en-US" dirty="0"/>
          </a:p>
        </p:txBody>
      </p:sp>
      <p:sp>
        <p:nvSpPr>
          <p:cNvPr id="3" name="Content Placeholder 2"/>
          <p:cNvSpPr>
            <a:spLocks noGrp="1"/>
          </p:cNvSpPr>
          <p:nvPr>
            <p:ph idx="1"/>
          </p:nvPr>
        </p:nvSpPr>
        <p:spPr/>
        <p:txBody>
          <a:bodyPr>
            <a:normAutofit/>
          </a:bodyPr>
          <a:lstStyle/>
          <a:p>
            <a:r>
              <a:rPr lang="en-US" b="1" dirty="0" smtClean="0"/>
              <a:t>Patients and methods: </a:t>
            </a:r>
          </a:p>
          <a:p>
            <a:pPr lvl="1"/>
            <a:r>
              <a:rPr lang="en-US" dirty="0" smtClean="0"/>
              <a:t>April 2004 - May 2007, retrospectively reviewed to identify all patients with newly diagnosed NSCLC and who underwent staging with both PET/CT and bone scan prior to the initiation of therapy. </a:t>
            </a:r>
          </a:p>
          <a:p>
            <a:pPr lvl="1"/>
            <a:r>
              <a:rPr lang="en-US" dirty="0" smtClean="0"/>
              <a:t>Presence of bone metastases was confirmed by considering all available clinical information. </a:t>
            </a:r>
          </a:p>
          <a:p>
            <a:pPr lvl="1"/>
            <a:r>
              <a:rPr lang="en-US" dirty="0" smtClean="0"/>
              <a:t>This search identified 1000 patients, 265 women and 735 men (age range, 18–89 years; median age, 65 years).</a:t>
            </a:r>
          </a:p>
          <a:p>
            <a:pPr>
              <a:buNone/>
            </a:pPr>
            <a:endParaRPr lang="en-US" dirty="0"/>
          </a:p>
        </p:txBody>
      </p:sp>
      <p:sp>
        <p:nvSpPr>
          <p:cNvPr id="4" name="Footer Placeholder 3"/>
          <p:cNvSpPr>
            <a:spLocks noGrp="1"/>
          </p:cNvSpPr>
          <p:nvPr>
            <p:ph type="ftr" sz="quarter" idx="11"/>
          </p:nvPr>
        </p:nvSpPr>
        <p:spPr>
          <a:xfrm>
            <a:off x="2590800" y="6248400"/>
            <a:ext cx="7162800" cy="457200"/>
          </a:xfrm>
        </p:spPr>
        <p:txBody>
          <a:bodyPr/>
          <a:lstStyle/>
          <a:p>
            <a:r>
              <a:rPr lang="fr-FR" sz="1400" dirty="0" smtClean="0"/>
              <a:t>Song, et. al, Lung Cancer Journal, Volume 65, Issue 3, Pages 333-338, </a:t>
            </a:r>
            <a:r>
              <a:rPr lang="fr-FR" sz="1400" dirty="0" err="1" smtClean="0"/>
              <a:t>September</a:t>
            </a:r>
            <a:r>
              <a:rPr lang="fr-FR" sz="1400" dirty="0" smtClean="0"/>
              <a:t> 2009</a:t>
            </a:r>
            <a:endParaRPr lang="en-US" sz="1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PET </a:t>
            </a:r>
            <a:r>
              <a:rPr lang="en-US" dirty="0" err="1" smtClean="0"/>
              <a:t>vs</a:t>
            </a:r>
            <a:r>
              <a:rPr lang="en-US" dirty="0" smtClean="0"/>
              <a:t> Bone Scan in Detecting NSCLC Metastasis</a:t>
            </a:r>
            <a:endParaRPr lang="en-US" dirty="0"/>
          </a:p>
        </p:txBody>
      </p:sp>
      <p:sp>
        <p:nvSpPr>
          <p:cNvPr id="3" name="Content Placeholder 2"/>
          <p:cNvSpPr>
            <a:spLocks noGrp="1"/>
          </p:cNvSpPr>
          <p:nvPr>
            <p:ph idx="1"/>
          </p:nvPr>
        </p:nvSpPr>
        <p:spPr/>
        <p:txBody>
          <a:bodyPr>
            <a:normAutofit/>
          </a:bodyPr>
          <a:lstStyle/>
          <a:p>
            <a:r>
              <a:rPr lang="en-US" b="1" dirty="0" smtClean="0"/>
              <a:t>Results</a:t>
            </a:r>
          </a:p>
          <a:p>
            <a:pPr lvl="1"/>
            <a:r>
              <a:rPr lang="en-US" dirty="0" smtClean="0"/>
              <a:t>Bone metastases were confirmed in 105 (10.5%) patients. </a:t>
            </a:r>
          </a:p>
          <a:p>
            <a:pPr lvl="1">
              <a:buNone/>
            </a:pPr>
            <a:endParaRPr lang="en-US" dirty="0" smtClean="0"/>
          </a:p>
          <a:p>
            <a:pPr lvl="1"/>
            <a:endParaRPr lang="en-US" dirty="0" smtClean="0"/>
          </a:p>
          <a:p>
            <a:pPr lvl="1"/>
            <a:endParaRPr lang="en-US" dirty="0" smtClean="0"/>
          </a:p>
          <a:p>
            <a:pPr>
              <a:buNone/>
            </a:pPr>
            <a:endParaRPr lang="en-US" dirty="0"/>
          </a:p>
        </p:txBody>
      </p:sp>
      <p:sp>
        <p:nvSpPr>
          <p:cNvPr id="4" name="Footer Placeholder 3"/>
          <p:cNvSpPr>
            <a:spLocks noGrp="1"/>
          </p:cNvSpPr>
          <p:nvPr>
            <p:ph type="ftr" sz="quarter" idx="11"/>
          </p:nvPr>
        </p:nvSpPr>
        <p:spPr>
          <a:xfrm>
            <a:off x="914400" y="6248400"/>
            <a:ext cx="7162800" cy="457200"/>
          </a:xfrm>
        </p:spPr>
        <p:txBody>
          <a:bodyPr/>
          <a:lstStyle/>
          <a:p>
            <a:r>
              <a:rPr lang="fr-FR" sz="1400" dirty="0" smtClean="0"/>
              <a:t>Song, et. al, Lung Cancer Journal, Volume 65, Issue 3, Pages 333-338, </a:t>
            </a:r>
            <a:r>
              <a:rPr lang="fr-FR" sz="1400" dirty="0" err="1" smtClean="0"/>
              <a:t>September</a:t>
            </a:r>
            <a:r>
              <a:rPr lang="fr-FR" sz="1400" dirty="0" smtClean="0"/>
              <a:t> 2009</a:t>
            </a:r>
            <a:endParaRPr lang="en-US" sz="1400" dirty="0"/>
          </a:p>
        </p:txBody>
      </p:sp>
      <p:graphicFrame>
        <p:nvGraphicFramePr>
          <p:cNvPr id="5" name="Table 4"/>
          <p:cNvGraphicFramePr>
            <a:graphicFrameLocks noGrp="1"/>
          </p:cNvGraphicFramePr>
          <p:nvPr/>
        </p:nvGraphicFramePr>
        <p:xfrm>
          <a:off x="762000" y="3048000"/>
          <a:ext cx="7696200" cy="3108960"/>
        </p:xfrm>
        <a:graphic>
          <a:graphicData uri="http://schemas.openxmlformats.org/drawingml/2006/table">
            <a:tbl>
              <a:tblPr firstRow="1" bandRow="1">
                <a:tableStyleId>{5C22544A-7EE6-4342-B048-85BDC9FD1C3A}</a:tableStyleId>
              </a:tblPr>
              <a:tblGrid>
                <a:gridCol w="1924050"/>
                <a:gridCol w="1924050"/>
                <a:gridCol w="1924050"/>
                <a:gridCol w="1924050"/>
              </a:tblGrid>
              <a:tr h="472440">
                <a:tc>
                  <a:txBody>
                    <a:bodyPr/>
                    <a:lstStyle/>
                    <a:p>
                      <a:endParaRPr lang="en-US" dirty="0"/>
                    </a:p>
                  </a:txBody>
                  <a:tcPr/>
                </a:tc>
                <a:tc>
                  <a:txBody>
                    <a:bodyPr/>
                    <a:lstStyle/>
                    <a:p>
                      <a:pPr algn="ctr"/>
                      <a:r>
                        <a:rPr lang="en-US" sz="2800" dirty="0" smtClean="0"/>
                        <a:t>PET/CT</a:t>
                      </a:r>
                      <a:endParaRPr lang="en-US" sz="2800" dirty="0"/>
                    </a:p>
                  </a:txBody>
                  <a:tcPr/>
                </a:tc>
                <a:tc>
                  <a:txBody>
                    <a:bodyPr/>
                    <a:lstStyle/>
                    <a:p>
                      <a:pPr algn="ctr"/>
                      <a:r>
                        <a:rPr lang="en-US" sz="2800" dirty="0" smtClean="0"/>
                        <a:t>Bone</a:t>
                      </a:r>
                      <a:r>
                        <a:rPr lang="en-US" sz="2800" baseline="0" dirty="0" smtClean="0"/>
                        <a:t> Scan</a:t>
                      </a:r>
                      <a:endParaRPr lang="en-US" sz="2800" dirty="0"/>
                    </a:p>
                  </a:txBody>
                  <a:tcPr/>
                </a:tc>
                <a:tc>
                  <a:txBody>
                    <a:bodyPr/>
                    <a:lstStyle/>
                    <a:p>
                      <a:pPr algn="ctr"/>
                      <a:r>
                        <a:rPr lang="en-US" sz="2800" dirty="0" smtClean="0"/>
                        <a:t>p</a:t>
                      </a:r>
                      <a:r>
                        <a:rPr lang="en-US" sz="2800" baseline="0" dirty="0" smtClean="0"/>
                        <a:t> value</a:t>
                      </a:r>
                      <a:endParaRPr lang="en-US" sz="2800" dirty="0"/>
                    </a:p>
                  </a:txBody>
                  <a:tcPr/>
                </a:tc>
              </a:tr>
              <a:tr h="472440">
                <a:tc>
                  <a:txBody>
                    <a:bodyPr/>
                    <a:lstStyle/>
                    <a:p>
                      <a:r>
                        <a:rPr lang="en-US" dirty="0" smtClean="0"/>
                        <a:t>Accuracy</a:t>
                      </a:r>
                      <a:endParaRPr lang="en-US" dirty="0"/>
                    </a:p>
                  </a:txBody>
                  <a:tcPr/>
                </a:tc>
                <a:tc>
                  <a:txBody>
                    <a:bodyPr/>
                    <a:lstStyle/>
                    <a:p>
                      <a:pPr algn="ctr"/>
                      <a:r>
                        <a:rPr lang="en-US" sz="2800" dirty="0" smtClean="0"/>
                        <a:t>98.3%</a:t>
                      </a:r>
                      <a:endParaRPr lang="en-US" sz="2800" dirty="0"/>
                    </a:p>
                  </a:txBody>
                  <a:tcPr/>
                </a:tc>
                <a:tc>
                  <a:txBody>
                    <a:bodyPr/>
                    <a:lstStyle/>
                    <a:p>
                      <a:pPr algn="ctr"/>
                      <a:r>
                        <a:rPr lang="en-US" sz="2800" dirty="0" smtClean="0"/>
                        <a:t>95.1% </a:t>
                      </a:r>
                      <a:endParaRPr lang="en-US" sz="2800" dirty="0"/>
                    </a:p>
                  </a:txBody>
                  <a:tcPr/>
                </a:tc>
                <a:tc>
                  <a:txBody>
                    <a:bodyPr/>
                    <a:lstStyle/>
                    <a:p>
                      <a:pPr algn="ctr"/>
                      <a:r>
                        <a:rPr lang="en-US" sz="2800" dirty="0" smtClean="0"/>
                        <a:t>&lt;0.001</a:t>
                      </a:r>
                      <a:endParaRPr lang="en-US" sz="2800" dirty="0"/>
                    </a:p>
                  </a:txBody>
                  <a:tcPr/>
                </a:tc>
              </a:tr>
              <a:tr h="472440">
                <a:tc>
                  <a:txBody>
                    <a:bodyPr/>
                    <a:lstStyle/>
                    <a:p>
                      <a:r>
                        <a:rPr lang="en-US" dirty="0" smtClean="0"/>
                        <a:t>Sensitivity</a:t>
                      </a:r>
                      <a:endParaRPr lang="en-US" dirty="0"/>
                    </a:p>
                  </a:txBody>
                  <a:tcPr/>
                </a:tc>
                <a:tc>
                  <a:txBody>
                    <a:bodyPr/>
                    <a:lstStyle/>
                    <a:p>
                      <a:pPr algn="ctr"/>
                      <a:r>
                        <a:rPr lang="en-US" sz="2800" dirty="0" smtClean="0"/>
                        <a:t>94.3%</a:t>
                      </a:r>
                      <a:endParaRPr lang="en-US" sz="2800" dirty="0"/>
                    </a:p>
                  </a:txBody>
                  <a:tcPr/>
                </a:tc>
                <a:tc>
                  <a:txBody>
                    <a:bodyPr/>
                    <a:lstStyle/>
                    <a:p>
                      <a:pPr algn="ctr"/>
                      <a:r>
                        <a:rPr lang="en-US" sz="2800" dirty="0" smtClean="0"/>
                        <a:t>78.1% </a:t>
                      </a:r>
                      <a:endParaRPr lang="en-US" sz="2800" dirty="0"/>
                    </a:p>
                  </a:txBody>
                  <a:tcPr/>
                </a:tc>
                <a:tc>
                  <a:txBody>
                    <a:bodyPr/>
                    <a:lstStyle/>
                    <a:p>
                      <a:pPr algn="ctr"/>
                      <a:r>
                        <a:rPr lang="en-US" sz="2800" dirty="0" smtClean="0"/>
                        <a:t>0.001</a:t>
                      </a:r>
                      <a:endParaRPr lang="en-US" sz="2800" dirty="0"/>
                    </a:p>
                  </a:txBody>
                  <a:tcPr/>
                </a:tc>
              </a:tr>
              <a:tr h="472440">
                <a:tc>
                  <a:txBody>
                    <a:bodyPr/>
                    <a:lstStyle/>
                    <a:p>
                      <a:r>
                        <a:rPr lang="en-US" dirty="0" smtClean="0"/>
                        <a:t>Specificity</a:t>
                      </a:r>
                      <a:endParaRPr lang="en-US" dirty="0"/>
                    </a:p>
                  </a:txBody>
                  <a:tcPr/>
                </a:tc>
                <a:tc>
                  <a:txBody>
                    <a:bodyPr/>
                    <a:lstStyle/>
                    <a:p>
                      <a:pPr algn="ctr"/>
                      <a:r>
                        <a:rPr lang="en-US" sz="2800" dirty="0" smtClean="0"/>
                        <a:t>98.8%</a:t>
                      </a:r>
                      <a:endParaRPr lang="en-US" sz="2800" dirty="0"/>
                    </a:p>
                  </a:txBody>
                  <a:tcPr/>
                </a:tc>
                <a:tc>
                  <a:txBody>
                    <a:bodyPr/>
                    <a:lstStyle/>
                    <a:p>
                      <a:pPr algn="ctr"/>
                      <a:r>
                        <a:rPr lang="en-US" sz="2800" dirty="0" smtClean="0"/>
                        <a:t>97.4%</a:t>
                      </a:r>
                      <a:endParaRPr lang="en-US" sz="2800" dirty="0"/>
                    </a:p>
                  </a:txBody>
                  <a:tcPr/>
                </a:tc>
                <a:tc>
                  <a:txBody>
                    <a:bodyPr/>
                    <a:lstStyle/>
                    <a:p>
                      <a:pPr algn="ctr"/>
                      <a:r>
                        <a:rPr lang="en-US" sz="2800" dirty="0" smtClean="0"/>
                        <a:t>0.006</a:t>
                      </a:r>
                      <a:endParaRPr lang="en-US" sz="2800" dirty="0"/>
                    </a:p>
                  </a:txBody>
                  <a:tcPr/>
                </a:tc>
              </a:tr>
              <a:tr h="472440">
                <a:tc>
                  <a:txBody>
                    <a:bodyPr/>
                    <a:lstStyle/>
                    <a:p>
                      <a:r>
                        <a:rPr lang="en-US" dirty="0" smtClean="0"/>
                        <a:t>False (+)</a:t>
                      </a:r>
                      <a:endParaRPr lang="en-US" dirty="0"/>
                    </a:p>
                  </a:txBody>
                  <a:tcPr/>
                </a:tc>
                <a:tc>
                  <a:txBody>
                    <a:bodyPr/>
                    <a:lstStyle/>
                    <a:p>
                      <a:pPr algn="ctr"/>
                      <a:r>
                        <a:rPr lang="en-US" sz="2800" dirty="0" smtClean="0"/>
                        <a:t>1.2%</a:t>
                      </a:r>
                      <a:endParaRPr lang="en-US" sz="2800" dirty="0"/>
                    </a:p>
                  </a:txBody>
                  <a:tcPr/>
                </a:tc>
                <a:tc>
                  <a:txBody>
                    <a:bodyPr/>
                    <a:lstStyle/>
                    <a:p>
                      <a:pPr algn="ctr"/>
                      <a:r>
                        <a:rPr lang="en-US" sz="2800" dirty="0" smtClean="0"/>
                        <a:t>2.9%</a:t>
                      </a:r>
                      <a:endParaRPr lang="en-US" sz="2800" dirty="0"/>
                    </a:p>
                  </a:txBody>
                  <a:tcPr/>
                </a:tc>
                <a:tc>
                  <a:txBody>
                    <a:bodyPr/>
                    <a:lstStyle/>
                    <a:p>
                      <a:pPr algn="ctr"/>
                      <a:endParaRPr lang="en-US" sz="2800" dirty="0"/>
                    </a:p>
                  </a:txBody>
                  <a:tcPr/>
                </a:tc>
              </a:tr>
              <a:tr h="472440">
                <a:tc>
                  <a:txBody>
                    <a:bodyPr/>
                    <a:lstStyle/>
                    <a:p>
                      <a:r>
                        <a:rPr lang="en-US" dirty="0" smtClean="0"/>
                        <a:t>False (-)</a:t>
                      </a:r>
                      <a:endParaRPr lang="en-US" dirty="0"/>
                    </a:p>
                  </a:txBody>
                  <a:tcPr/>
                </a:tc>
                <a:tc>
                  <a:txBody>
                    <a:bodyPr/>
                    <a:lstStyle/>
                    <a:p>
                      <a:pPr algn="ctr"/>
                      <a:r>
                        <a:rPr lang="en-US" sz="2800" dirty="0" smtClean="0"/>
                        <a:t>5.7%</a:t>
                      </a:r>
                      <a:endParaRPr lang="en-US" sz="2800" dirty="0"/>
                    </a:p>
                  </a:txBody>
                  <a:tcPr/>
                </a:tc>
                <a:tc>
                  <a:txBody>
                    <a:bodyPr/>
                    <a:lstStyle/>
                    <a:p>
                      <a:pPr algn="ctr"/>
                      <a:r>
                        <a:rPr lang="en-US" sz="2800" dirty="0" smtClean="0"/>
                        <a:t>21.9%</a:t>
                      </a:r>
                      <a:endParaRPr lang="en-US" sz="2800" dirty="0"/>
                    </a:p>
                  </a:txBody>
                  <a:tcPr/>
                </a:tc>
                <a:tc>
                  <a:txBody>
                    <a:bodyPr/>
                    <a:lstStyle/>
                    <a:p>
                      <a:pPr algn="ctr"/>
                      <a:endParaRPr lang="en-US" sz="2800" dirty="0"/>
                    </a:p>
                  </a:txBody>
                  <a:tcPr/>
                </a:tc>
              </a:tr>
            </a:tbl>
          </a:graphicData>
        </a:graphic>
      </p:graphicFrame>
      <p:sp>
        <p:nvSpPr>
          <p:cNvPr id="6" name="Curved Left Arrow 5">
            <a:hlinkClick r:id="rId3" action="ppaction://hlinksldjump"/>
          </p:cNvPr>
          <p:cNvSpPr/>
          <p:nvPr/>
        </p:nvSpPr>
        <p:spPr>
          <a:xfrm>
            <a:off x="8686800" y="6400800"/>
            <a:ext cx="304800" cy="381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Hypertrophic pulmonary </a:t>
            </a:r>
            <a:r>
              <a:rPr lang="en-US" sz="3600" dirty="0" err="1" smtClean="0"/>
              <a:t>osteoarthropathy</a:t>
            </a:r>
            <a:r>
              <a:rPr lang="en-US" sz="3600" dirty="0" smtClean="0"/>
              <a:t> diagnosed by FDG PET-CT: a case report</a:t>
            </a:r>
            <a:endParaRPr lang="en-US" sz="3600" dirty="0"/>
          </a:p>
        </p:txBody>
      </p:sp>
      <p:sp>
        <p:nvSpPr>
          <p:cNvPr id="3" name="Content Placeholder 2"/>
          <p:cNvSpPr>
            <a:spLocks noGrp="1"/>
          </p:cNvSpPr>
          <p:nvPr>
            <p:ph idx="1"/>
          </p:nvPr>
        </p:nvSpPr>
        <p:spPr/>
        <p:txBody>
          <a:bodyPr>
            <a:normAutofit/>
          </a:bodyPr>
          <a:lstStyle/>
          <a:p>
            <a:r>
              <a:rPr lang="en-US" dirty="0" smtClean="0"/>
              <a:t>The CT portion : </a:t>
            </a:r>
            <a:r>
              <a:rPr lang="en-US" b="1" i="1" dirty="0" smtClean="0"/>
              <a:t>extensive irregular bilateral </a:t>
            </a:r>
            <a:r>
              <a:rPr lang="en-US" b="1" i="1" dirty="0" err="1" smtClean="0"/>
              <a:t>periosteal</a:t>
            </a:r>
            <a:r>
              <a:rPr lang="en-US" b="1" i="1" dirty="0" smtClean="0"/>
              <a:t> new bone formation in the long bones</a:t>
            </a:r>
            <a:r>
              <a:rPr lang="en-US" dirty="0" smtClean="0"/>
              <a:t>. </a:t>
            </a:r>
          </a:p>
          <a:p>
            <a:r>
              <a:rPr lang="en-US" dirty="0" smtClean="0"/>
              <a:t>The PET images : </a:t>
            </a:r>
            <a:r>
              <a:rPr lang="en-US" b="1" i="1" dirty="0" smtClean="0"/>
              <a:t>diffuse moderately increased FDG uptake in the </a:t>
            </a:r>
            <a:r>
              <a:rPr lang="en-US" b="1" i="1" dirty="0" err="1" smtClean="0"/>
              <a:t>periostea</a:t>
            </a:r>
            <a:r>
              <a:rPr lang="en-US" b="1" i="1" dirty="0" smtClean="0"/>
              <a:t> of the long bones of the legs, with some focal sites of more intense FDG uptake in the thicker portions of the </a:t>
            </a:r>
            <a:r>
              <a:rPr lang="en-US" b="1" i="1" dirty="0" err="1" smtClean="0"/>
              <a:t>periosteum</a:t>
            </a:r>
            <a:r>
              <a:rPr lang="en-US" dirty="0" smtClean="0"/>
              <a:t>. </a:t>
            </a:r>
          </a:p>
        </p:txBody>
      </p:sp>
      <p:sp>
        <p:nvSpPr>
          <p:cNvPr id="4" name="Footer Placeholder 3"/>
          <p:cNvSpPr>
            <a:spLocks noGrp="1"/>
          </p:cNvSpPr>
          <p:nvPr>
            <p:ph type="ftr" sz="quarter" idx="11"/>
          </p:nvPr>
        </p:nvSpPr>
        <p:spPr>
          <a:xfrm>
            <a:off x="6096000" y="6416675"/>
            <a:ext cx="3352800" cy="365125"/>
          </a:xfrm>
        </p:spPr>
        <p:txBody>
          <a:bodyPr/>
          <a:lstStyle/>
          <a:p>
            <a:r>
              <a:rPr lang="en-US" dirty="0" err="1" smtClean="0"/>
              <a:t>Makis</a:t>
            </a:r>
            <a:r>
              <a:rPr lang="en-US" dirty="0" smtClean="0"/>
              <a:t>. </a:t>
            </a:r>
            <a:r>
              <a:rPr lang="en-US" dirty="0" err="1" smtClean="0"/>
              <a:t>Clin</a:t>
            </a:r>
            <a:r>
              <a:rPr lang="en-US" dirty="0" smtClean="0"/>
              <a:t> </a:t>
            </a:r>
            <a:r>
              <a:rPr lang="en-US" dirty="0" err="1" smtClean="0"/>
              <a:t>Nucl</a:t>
            </a:r>
            <a:r>
              <a:rPr lang="en-US" dirty="0" smtClean="0"/>
              <a:t> Med. 2009 Sep;34(9):625-7</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0" y="76200"/>
          <a:ext cx="8991598" cy="6309360"/>
        </p:xfrm>
        <a:graphic>
          <a:graphicData uri="http://schemas.openxmlformats.org/drawingml/2006/table">
            <a:tbl>
              <a:tblPr firstRow="1" bandRow="1">
                <a:tableStyleId>{21E4AEA4-8DFA-4A89-87EB-49C32662AFE0}</a:tableStyleId>
              </a:tblPr>
              <a:tblGrid>
                <a:gridCol w="1219200"/>
                <a:gridCol w="1274618"/>
                <a:gridCol w="1792431"/>
                <a:gridCol w="1792431"/>
                <a:gridCol w="1456459"/>
                <a:gridCol w="1456459"/>
              </a:tblGrid>
              <a:tr h="762000">
                <a:tc>
                  <a:txBody>
                    <a:bodyPr/>
                    <a:lstStyle/>
                    <a:p>
                      <a:endParaRPr lang="en-US" dirty="0"/>
                    </a:p>
                  </a:txBody>
                  <a:tcPr/>
                </a:tc>
                <a:tc>
                  <a:txBody>
                    <a:bodyPr/>
                    <a:lstStyle/>
                    <a:p>
                      <a:pPr algn="ctr"/>
                      <a:r>
                        <a:rPr lang="en-US" dirty="0" smtClean="0"/>
                        <a:t>Patient</a:t>
                      </a:r>
                      <a:endParaRPr lang="en-US" dirty="0"/>
                    </a:p>
                  </a:txBody>
                  <a:tcPr/>
                </a:tc>
                <a:tc>
                  <a:txBody>
                    <a:bodyPr/>
                    <a:lstStyle/>
                    <a:p>
                      <a:pPr algn="ctr"/>
                      <a:r>
                        <a:rPr lang="en-US" dirty="0" smtClean="0"/>
                        <a:t>Rheumatoid</a:t>
                      </a:r>
                    </a:p>
                    <a:p>
                      <a:pPr algn="ctr"/>
                      <a:r>
                        <a:rPr lang="en-US" dirty="0" smtClean="0"/>
                        <a:t>Arthritis</a:t>
                      </a:r>
                      <a:endParaRPr lang="en-US" dirty="0"/>
                    </a:p>
                  </a:txBody>
                  <a:tcPr/>
                </a:tc>
                <a:tc>
                  <a:txBody>
                    <a:bodyPr/>
                    <a:lstStyle/>
                    <a:p>
                      <a:pPr algn="ctr"/>
                      <a:r>
                        <a:rPr lang="en-US" dirty="0" smtClean="0"/>
                        <a:t>Osteoarthritis</a:t>
                      </a:r>
                      <a:endParaRPr lang="en-US" dirty="0"/>
                    </a:p>
                  </a:txBody>
                  <a:tcPr/>
                </a:tc>
                <a:tc>
                  <a:txBody>
                    <a:bodyPr/>
                    <a:lstStyle/>
                    <a:p>
                      <a:pPr algn="ctr"/>
                      <a:r>
                        <a:rPr lang="en-US" dirty="0" smtClean="0"/>
                        <a:t>Acute Rheumatic Fever</a:t>
                      </a:r>
                      <a:endParaRPr lang="en-US" dirty="0"/>
                    </a:p>
                  </a:txBody>
                  <a:tcPr/>
                </a:tc>
                <a:tc>
                  <a:txBody>
                    <a:bodyPr/>
                    <a:lstStyle/>
                    <a:p>
                      <a:pPr algn="ctr"/>
                      <a:r>
                        <a:rPr lang="en-US" dirty="0" smtClean="0"/>
                        <a:t>HOA</a:t>
                      </a:r>
                      <a:endParaRPr lang="en-US" dirty="0"/>
                    </a:p>
                  </a:txBody>
                  <a:tcPr/>
                </a:tc>
              </a:tr>
              <a:tr h="1066800">
                <a:tc>
                  <a:txBody>
                    <a:bodyPr/>
                    <a:lstStyle/>
                    <a:p>
                      <a:r>
                        <a:rPr lang="en-US" dirty="0" smtClean="0"/>
                        <a:t>Joints</a:t>
                      </a:r>
                      <a:endParaRPr lang="en-US" dirty="0"/>
                    </a:p>
                  </a:txBody>
                  <a:tcPr/>
                </a:tc>
                <a:tc>
                  <a:txBody>
                    <a:bodyPr/>
                    <a:lstStyle/>
                    <a:p>
                      <a:pPr algn="ctr"/>
                      <a:r>
                        <a:rPr lang="en-US" dirty="0" err="1" smtClean="0"/>
                        <a:t>Tibial</a:t>
                      </a:r>
                      <a:r>
                        <a:rPr lang="en-US" dirty="0" smtClean="0"/>
                        <a:t> area,</a:t>
                      </a:r>
                      <a:r>
                        <a:rPr lang="en-US" baseline="0" dirty="0" smtClean="0"/>
                        <a:t> </a:t>
                      </a:r>
                      <a:r>
                        <a:rPr lang="en-US" dirty="0" smtClean="0"/>
                        <a:t>digits, </a:t>
                      </a:r>
                      <a:r>
                        <a:rPr lang="en-US" baseline="0" dirty="0" smtClean="0"/>
                        <a:t>wrist</a:t>
                      </a:r>
                      <a:endParaRPr lang="en-US" dirty="0"/>
                    </a:p>
                  </a:txBody>
                  <a:tcPr/>
                </a:tc>
                <a:tc>
                  <a:txBody>
                    <a:bodyPr/>
                    <a:lstStyle/>
                    <a:p>
                      <a:pPr algn="ctr"/>
                      <a:r>
                        <a:rPr lang="en-US" dirty="0" smtClean="0"/>
                        <a:t>PIP, MCP/MTP, wrist, elbow, knee, ankle</a:t>
                      </a:r>
                      <a:endParaRPr lang="en-US" dirty="0"/>
                    </a:p>
                  </a:txBody>
                  <a:tcPr/>
                </a:tc>
                <a:tc>
                  <a:txBody>
                    <a:bodyPr/>
                    <a:lstStyle/>
                    <a:p>
                      <a:pPr algn="ctr"/>
                      <a:r>
                        <a:rPr lang="en-US" dirty="0" smtClean="0"/>
                        <a:t>Knees, hips</a:t>
                      </a:r>
                      <a:endParaRPr lang="en-US" dirty="0"/>
                    </a:p>
                  </a:txBody>
                  <a:tcPr/>
                </a:tc>
                <a:tc>
                  <a:txBody>
                    <a:bodyPr/>
                    <a:lstStyle/>
                    <a:p>
                      <a:pPr algn="ctr"/>
                      <a:r>
                        <a:rPr lang="en-US" dirty="0" smtClean="0"/>
                        <a:t>Migratory </a:t>
                      </a:r>
                      <a:r>
                        <a:rPr lang="en-US" dirty="0" err="1" smtClean="0"/>
                        <a:t>polyarthritis</a:t>
                      </a:r>
                      <a:endParaRPr lang="en-US" dirty="0"/>
                    </a:p>
                  </a:txBody>
                  <a:tcPr/>
                </a:tc>
                <a:tc>
                  <a:txBody>
                    <a:bodyPr/>
                    <a:lstStyle/>
                    <a:p>
                      <a:r>
                        <a:rPr lang="en-US" dirty="0" smtClean="0"/>
                        <a:t>Tibia, wrists,</a:t>
                      </a:r>
                      <a:r>
                        <a:rPr lang="en-US" baseline="0" dirty="0" smtClean="0"/>
                        <a:t> digits, elbow</a:t>
                      </a:r>
                      <a:endParaRPr lang="en-US" dirty="0"/>
                    </a:p>
                  </a:txBody>
                  <a:tcPr/>
                </a:tc>
              </a:tr>
              <a:tr h="1363569">
                <a:tc>
                  <a:txBody>
                    <a:bodyPr/>
                    <a:lstStyle/>
                    <a:p>
                      <a:r>
                        <a:rPr lang="en-US" dirty="0" smtClean="0"/>
                        <a:t>Systemic</a:t>
                      </a:r>
                      <a:r>
                        <a:rPr lang="en-US" baseline="0" dirty="0" smtClean="0"/>
                        <a:t> symptoms</a:t>
                      </a:r>
                      <a:endParaRPr lang="en-US" dirty="0"/>
                    </a:p>
                  </a:txBody>
                  <a:tcPr/>
                </a:tc>
                <a:tc>
                  <a:txBody>
                    <a:bodyPr/>
                    <a:lstStyle/>
                    <a:p>
                      <a:pPr algn="ctr"/>
                      <a:r>
                        <a:rPr lang="en-US" dirty="0" smtClean="0"/>
                        <a:t>fever</a:t>
                      </a:r>
                      <a:endParaRPr lang="en-US" dirty="0"/>
                    </a:p>
                  </a:txBody>
                  <a:tcPr/>
                </a:tc>
                <a:tc>
                  <a:txBody>
                    <a:bodyPr/>
                    <a:lstStyle/>
                    <a:p>
                      <a:pPr algn="ctr"/>
                      <a:r>
                        <a:rPr lang="en-US" dirty="0" smtClean="0"/>
                        <a:t>Weakness, easy fatigability, anorexia, weight loss, ±fever, nodules</a:t>
                      </a:r>
                      <a:endParaRPr lang="en-US" dirty="0"/>
                    </a:p>
                  </a:txBody>
                  <a:tcPr/>
                </a:tc>
                <a:tc>
                  <a:txBody>
                    <a:bodyPr/>
                    <a:lstStyle/>
                    <a:p>
                      <a:pPr algn="ctr"/>
                      <a:r>
                        <a:rPr lang="en-US" dirty="0" smtClean="0"/>
                        <a:t>None</a:t>
                      </a:r>
                      <a:endParaRPr lang="en-US" dirty="0"/>
                    </a:p>
                  </a:txBody>
                  <a:tcPr/>
                </a:tc>
                <a:tc>
                  <a:txBody>
                    <a:bodyPr/>
                    <a:lstStyle/>
                    <a:p>
                      <a:pPr algn="ctr"/>
                      <a:r>
                        <a:rPr lang="en-US" dirty="0" smtClean="0"/>
                        <a:t>Fever, sore throat</a:t>
                      </a:r>
                      <a:endParaRPr lang="en-US" dirty="0"/>
                    </a:p>
                  </a:txBody>
                  <a:tcPr/>
                </a:tc>
                <a:tc>
                  <a:txBody>
                    <a:bodyPr/>
                    <a:lstStyle/>
                    <a:p>
                      <a:pPr algn="ctr"/>
                      <a:r>
                        <a:rPr lang="en-US" dirty="0" smtClean="0"/>
                        <a:t> ±</a:t>
                      </a:r>
                      <a:endParaRPr lang="en-US" dirty="0"/>
                    </a:p>
                  </a:txBody>
                  <a:tcPr/>
                </a:tc>
              </a:tr>
              <a:tr h="596562">
                <a:tc>
                  <a:txBody>
                    <a:bodyPr/>
                    <a:lstStyle/>
                    <a:p>
                      <a:r>
                        <a:rPr lang="en-US" dirty="0" smtClean="0"/>
                        <a:t>Timing</a:t>
                      </a:r>
                      <a:endParaRPr lang="en-US" dirty="0"/>
                    </a:p>
                  </a:txBody>
                  <a:tcPr/>
                </a:tc>
                <a:tc>
                  <a:txBody>
                    <a:bodyPr/>
                    <a:lstStyle/>
                    <a:p>
                      <a:pPr algn="ctr"/>
                      <a:r>
                        <a:rPr lang="en-US" dirty="0" smtClean="0"/>
                        <a:t>±</a:t>
                      </a:r>
                    </a:p>
                    <a:p>
                      <a:pPr algn="ctr"/>
                      <a:r>
                        <a:rPr lang="en-US" dirty="0" smtClean="0"/>
                        <a:t>Movement</a:t>
                      </a:r>
                      <a:endParaRPr lang="en-US" dirty="0"/>
                    </a:p>
                  </a:txBody>
                  <a:tcPr/>
                </a:tc>
                <a:tc>
                  <a:txBody>
                    <a:bodyPr/>
                    <a:lstStyle/>
                    <a:p>
                      <a:pPr algn="ctr"/>
                      <a:r>
                        <a:rPr lang="en-US" dirty="0" smtClean="0"/>
                        <a:t>Movement, morning , &gt;1 hr</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smtClean="0"/>
                        <a:t>No specific timing</a:t>
                      </a:r>
                      <a:endParaRPr lang="en-US" dirty="0"/>
                    </a:p>
                  </a:txBody>
                  <a:tcPr/>
                </a:tc>
              </a:tr>
              <a:tr h="790067">
                <a:tc>
                  <a:txBody>
                    <a:bodyPr/>
                    <a:lstStyle/>
                    <a:p>
                      <a:r>
                        <a:rPr lang="en-US" dirty="0" smtClean="0"/>
                        <a:t>Labs</a:t>
                      </a:r>
                      <a:endParaRPr lang="en-US" dirty="0"/>
                    </a:p>
                  </a:txBody>
                  <a:tcPr/>
                </a:tc>
                <a:tc>
                  <a:txBody>
                    <a:bodyPr/>
                    <a:lstStyle/>
                    <a:p>
                      <a:pPr algn="ctr"/>
                      <a:r>
                        <a:rPr lang="en-US" baseline="0" dirty="0" smtClean="0">
                          <a:sym typeface="Wingdings"/>
                        </a:rPr>
                        <a:t> </a:t>
                      </a:r>
                      <a:r>
                        <a:rPr lang="en-US" baseline="0" dirty="0" smtClean="0"/>
                        <a:t>acute phase reactants</a:t>
                      </a:r>
                      <a:endParaRPr lang="en-US" dirty="0"/>
                    </a:p>
                  </a:txBody>
                  <a:tcPr/>
                </a:tc>
                <a:tc>
                  <a:txBody>
                    <a:bodyPr/>
                    <a:lstStyle/>
                    <a:p>
                      <a:pPr algn="ctr"/>
                      <a:r>
                        <a:rPr lang="en-US" dirty="0" smtClean="0"/>
                        <a:t>(+) RF, elevated</a:t>
                      </a:r>
                      <a:r>
                        <a:rPr lang="en-US" baseline="0" dirty="0" smtClean="0"/>
                        <a:t> acute phase reactants</a:t>
                      </a:r>
                      <a:endParaRPr lang="en-US" dirty="0"/>
                    </a:p>
                  </a:txBody>
                  <a:tcPr/>
                </a:tc>
                <a:tc>
                  <a:txBody>
                    <a:bodyPr/>
                    <a:lstStyle/>
                    <a:p>
                      <a:pPr algn="ctr"/>
                      <a:endParaRPr lang="en-US" dirty="0"/>
                    </a:p>
                  </a:txBody>
                  <a:tcPr/>
                </a:tc>
                <a:tc>
                  <a:txBody>
                    <a:bodyPr/>
                    <a:lstStyle/>
                    <a:p>
                      <a:pPr algn="ctr"/>
                      <a:endParaRPr lang="en-US" dirty="0"/>
                    </a:p>
                  </a:txBody>
                  <a:tcPr/>
                </a:tc>
                <a:tc>
                  <a:txBody>
                    <a:bodyPr/>
                    <a:lstStyle/>
                    <a:p>
                      <a:endParaRPr lang="en-US" dirty="0"/>
                    </a:p>
                  </a:txBody>
                  <a:tcPr/>
                </a:tc>
              </a:tr>
              <a:tr h="1107900">
                <a:tc>
                  <a:txBody>
                    <a:bodyPr/>
                    <a:lstStyle/>
                    <a:p>
                      <a:r>
                        <a:rPr lang="en-US" dirty="0" smtClean="0"/>
                        <a:t>Radio</a:t>
                      </a:r>
                      <a:r>
                        <a:rPr lang="en-US" baseline="0" dirty="0" smtClean="0"/>
                        <a:t> findings</a:t>
                      </a:r>
                      <a:endParaRPr lang="en-US" dirty="0"/>
                    </a:p>
                  </a:txBody>
                  <a:tcPr/>
                </a:tc>
                <a:tc>
                  <a:txBody>
                    <a:bodyPr/>
                    <a:lstStyle/>
                    <a:p>
                      <a:pPr algn="ctr"/>
                      <a:r>
                        <a:rPr lang="en-US" dirty="0" smtClean="0"/>
                        <a:t>Normal Hand </a:t>
                      </a:r>
                      <a:r>
                        <a:rPr lang="en-US" dirty="0" err="1" smtClean="0"/>
                        <a:t>Xray</a:t>
                      </a:r>
                      <a:endParaRPr lang="en-US" dirty="0"/>
                    </a:p>
                  </a:txBody>
                  <a:tcPr/>
                </a:tc>
                <a:tc>
                  <a:txBody>
                    <a:bodyPr/>
                    <a:lstStyle/>
                    <a:p>
                      <a:pPr algn="ctr"/>
                      <a:r>
                        <a:rPr lang="en-US" dirty="0" smtClean="0"/>
                        <a:t>erosions or unequivocal bony decalcification</a:t>
                      </a:r>
                      <a:endParaRPr lang="en-US" dirty="0"/>
                    </a:p>
                  </a:txBody>
                  <a:tcPr/>
                </a:tc>
                <a:tc>
                  <a:txBody>
                    <a:bodyPr/>
                    <a:lstStyle/>
                    <a:p>
                      <a:pPr algn="ctr"/>
                      <a:endParaRPr lang="en-US" dirty="0"/>
                    </a:p>
                  </a:txBody>
                  <a:tcPr/>
                </a:tc>
                <a:tc>
                  <a:txBody>
                    <a:bodyPr/>
                    <a:lstStyle/>
                    <a:p>
                      <a:pPr algn="ctr"/>
                      <a:endParaRPr lang="en-US" dirty="0"/>
                    </a:p>
                  </a:txBody>
                  <a:tcPr/>
                </a:tc>
                <a:tc>
                  <a:txBody>
                    <a:bodyPr/>
                    <a:lstStyle/>
                    <a:p>
                      <a:r>
                        <a:rPr lang="en-US" dirty="0" smtClean="0"/>
                        <a:t>Normal/</a:t>
                      </a:r>
                      <a:endParaRPr lang="en-US" dirty="0"/>
                    </a:p>
                  </a:txBody>
                  <a:tcP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03636.JPG"/>
          <p:cNvPicPr>
            <a:picLocks noGrp="1" noChangeAspect="1"/>
          </p:cNvPicPr>
          <p:nvPr>
            <p:ph idx="1"/>
          </p:nvPr>
        </p:nvPicPr>
        <p:blipFill>
          <a:blip r:embed="rId3" cstate="print"/>
          <a:stretch>
            <a:fillRect/>
          </a:stretch>
        </p:blipFill>
        <p:spPr>
          <a:xfrm>
            <a:off x="838200" y="990600"/>
            <a:ext cx="6970183" cy="5227637"/>
          </a:xfrm>
        </p:spPr>
      </p:pic>
      <p:cxnSp>
        <p:nvCxnSpPr>
          <p:cNvPr id="6" name="Straight Connector 5"/>
          <p:cNvCxnSpPr/>
          <p:nvPr/>
        </p:nvCxnSpPr>
        <p:spPr>
          <a:xfrm flipV="1">
            <a:off x="1219200" y="2514600"/>
            <a:ext cx="1676400" cy="53340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2895600" y="2514600"/>
            <a:ext cx="1295400" cy="76200"/>
          </a:xfrm>
          <a:prstGeom prst="line">
            <a:avLst/>
          </a:prstGeom>
        </p:spPr>
        <p:style>
          <a:lnRef idx="3">
            <a:schemeClr val="accent3"/>
          </a:lnRef>
          <a:fillRef idx="0">
            <a:schemeClr val="accent3"/>
          </a:fillRef>
          <a:effectRef idx="2">
            <a:schemeClr val="accent3"/>
          </a:effectRef>
          <a:fontRef idx="minor">
            <a:schemeClr val="tx1"/>
          </a:fontRef>
        </p:style>
      </p:cxnSp>
      <p:sp>
        <p:nvSpPr>
          <p:cNvPr id="12" name="5-Point Star 11">
            <a:hlinkClick r:id="rId4" action="ppaction://hlinksldjump"/>
          </p:cNvPr>
          <p:cNvSpPr/>
          <p:nvPr/>
        </p:nvSpPr>
        <p:spPr>
          <a:xfrm>
            <a:off x="8534400" y="6248400"/>
            <a:ext cx="457200" cy="533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1" name="Picture 1"/>
          <p:cNvPicPr>
            <a:picLocks noChangeAspect="1" noChangeArrowheads="1"/>
          </p:cNvPicPr>
          <p:nvPr/>
        </p:nvPicPr>
        <p:blipFill>
          <a:blip r:embed="rId5"/>
          <a:srcRect/>
          <a:stretch>
            <a:fillRect/>
          </a:stretch>
        </p:blipFill>
        <p:spPr bwMode="auto">
          <a:xfrm>
            <a:off x="381000" y="4724400"/>
            <a:ext cx="4022006" cy="17573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03633.JPG"/>
          <p:cNvPicPr>
            <a:picLocks noGrp="1" noChangeAspect="1"/>
          </p:cNvPicPr>
          <p:nvPr>
            <p:ph idx="1"/>
          </p:nvPr>
        </p:nvPicPr>
        <p:blipFill>
          <a:blip r:embed="rId3" cstate="print"/>
          <a:stretch>
            <a:fillRect/>
          </a:stretch>
        </p:blipFill>
        <p:spPr>
          <a:xfrm>
            <a:off x="2743200" y="1371600"/>
            <a:ext cx="6060016" cy="4545012"/>
          </a:xfrm>
        </p:spPr>
      </p:pic>
      <p:sp>
        <p:nvSpPr>
          <p:cNvPr id="5" name="5-Point Star 4">
            <a:hlinkClick r:id="rId4" action="ppaction://hlinksldjump"/>
          </p:cNvPr>
          <p:cNvSpPr/>
          <p:nvPr/>
        </p:nvSpPr>
        <p:spPr>
          <a:xfrm>
            <a:off x="8534400" y="6248400"/>
            <a:ext cx="457200" cy="533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Documents and Settings\CBVillamayor-pc\Desktop\GRANDROUNDS\nailsa.jpg"/>
          <p:cNvPicPr>
            <a:picLocks noChangeAspect="1" noChangeArrowheads="1"/>
          </p:cNvPicPr>
          <p:nvPr/>
        </p:nvPicPr>
        <p:blipFill>
          <a:blip r:embed="rId5"/>
          <a:srcRect/>
          <a:stretch>
            <a:fillRect/>
          </a:stretch>
        </p:blipFill>
        <p:spPr bwMode="auto">
          <a:xfrm>
            <a:off x="457200" y="304800"/>
            <a:ext cx="1986503" cy="630848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REVIEW OF SYSTEMS</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u="sng" dirty="0" smtClean="0"/>
              <a:t>General:</a:t>
            </a:r>
            <a:r>
              <a:rPr lang="en-US" dirty="0" smtClean="0"/>
              <a:t>  (-) pallor, anorexia, weight loss</a:t>
            </a:r>
          </a:p>
          <a:p>
            <a:pPr>
              <a:buNone/>
            </a:pPr>
            <a:r>
              <a:rPr lang="en-US" u="sng" dirty="0" smtClean="0"/>
              <a:t>HEENT:</a:t>
            </a:r>
            <a:r>
              <a:rPr lang="en-US" dirty="0" smtClean="0"/>
              <a:t>  (-) signs of head injury, (-) redness, itchiness, </a:t>
            </a:r>
            <a:r>
              <a:rPr lang="en-US" dirty="0" err="1" smtClean="0"/>
              <a:t>lacrimation</a:t>
            </a:r>
            <a:r>
              <a:rPr lang="en-US" dirty="0" smtClean="0"/>
              <a:t> of eyes, (-) deafness, tinnitus, and ear discharge, (-) colds, nasal stuffiness, </a:t>
            </a:r>
            <a:r>
              <a:rPr lang="en-US" dirty="0" err="1" smtClean="0"/>
              <a:t>epistaxis</a:t>
            </a:r>
            <a:r>
              <a:rPr lang="en-US" dirty="0" smtClean="0"/>
              <a:t>, (-) mouth sores, sore throat, gum bleeding, (-) stiffness, lumps, tenderness, </a:t>
            </a:r>
            <a:r>
              <a:rPr lang="en-US" dirty="0" err="1" smtClean="0"/>
              <a:t>adenopathy</a:t>
            </a:r>
            <a:r>
              <a:rPr lang="en-US" dirty="0" smtClean="0"/>
              <a:t> </a:t>
            </a:r>
          </a:p>
          <a:p>
            <a:pPr>
              <a:buNone/>
            </a:pPr>
            <a:r>
              <a:rPr lang="en-US" u="sng" dirty="0" smtClean="0"/>
              <a:t>Respiratory:</a:t>
            </a:r>
            <a:r>
              <a:rPr lang="en-US" dirty="0" smtClean="0"/>
              <a:t>  (-) cough, wheezing, shortness of breath, </a:t>
            </a:r>
            <a:r>
              <a:rPr lang="en-US" dirty="0" err="1" smtClean="0"/>
              <a:t>hemoptysis</a:t>
            </a:r>
            <a:endParaRPr lang="en-US" dirty="0" smtClean="0"/>
          </a:p>
          <a:p>
            <a:pPr>
              <a:buNone/>
            </a:pPr>
            <a:r>
              <a:rPr lang="en-US" u="sng" dirty="0" smtClean="0"/>
              <a:t>Cardiovascular:</a:t>
            </a:r>
            <a:r>
              <a:rPr lang="en-US" dirty="0" smtClean="0"/>
              <a:t>  (-) chest pain, palpitation, syncope, cyanosis</a:t>
            </a:r>
          </a:p>
          <a:p>
            <a:pPr>
              <a:buNone/>
            </a:pPr>
            <a:r>
              <a:rPr lang="en-US" u="sng" dirty="0" smtClean="0"/>
              <a:t>Gastro-intestinal:</a:t>
            </a:r>
            <a:r>
              <a:rPr lang="en-US" dirty="0" smtClean="0"/>
              <a:t> (-) nausea, vomiting, </a:t>
            </a:r>
            <a:r>
              <a:rPr lang="en-US" dirty="0" err="1" smtClean="0"/>
              <a:t>hematemesis</a:t>
            </a:r>
            <a:r>
              <a:rPr lang="en-US" dirty="0" smtClean="0"/>
              <a:t>, </a:t>
            </a:r>
            <a:r>
              <a:rPr lang="en-US" dirty="0" err="1" smtClean="0"/>
              <a:t>dysphagia</a:t>
            </a:r>
            <a:r>
              <a:rPr lang="en-US" dirty="0" smtClean="0"/>
              <a:t>, diarrhea, constipation</a:t>
            </a:r>
          </a:p>
          <a:p>
            <a:pPr>
              <a:buNone/>
            </a:pPr>
            <a:r>
              <a:rPr lang="en-US" u="sng" dirty="0" smtClean="0"/>
              <a:t>Renal: </a:t>
            </a:r>
            <a:r>
              <a:rPr lang="en-US" dirty="0" smtClean="0"/>
              <a:t>(-) </a:t>
            </a:r>
            <a:r>
              <a:rPr lang="en-US" dirty="0" err="1" smtClean="0"/>
              <a:t>hematuria</a:t>
            </a:r>
            <a:r>
              <a:rPr lang="en-US" dirty="0" smtClean="0"/>
              <a:t>, no  </a:t>
            </a:r>
            <a:r>
              <a:rPr lang="en-US" dirty="0" err="1" smtClean="0"/>
              <a:t>dysuria</a:t>
            </a:r>
            <a:endParaRPr lang="en-US" dirty="0" smtClean="0"/>
          </a:p>
          <a:p>
            <a:pPr>
              <a:buNone/>
            </a:pPr>
            <a:r>
              <a:rPr lang="en-US" u="sng" dirty="0" smtClean="0"/>
              <a:t>Neurologic:</a:t>
            </a:r>
            <a:r>
              <a:rPr lang="en-US" dirty="0" smtClean="0"/>
              <a:t>  (-) fainting </a:t>
            </a:r>
          </a:p>
          <a:p>
            <a:pPr>
              <a:buNone/>
            </a:pPr>
            <a:r>
              <a:rPr lang="en-US" u="sng" dirty="0" smtClean="0"/>
              <a:t>Psychiatric:</a:t>
            </a:r>
            <a:r>
              <a:rPr lang="en-US" dirty="0" smtClean="0"/>
              <a:t>  (-) history of depression</a:t>
            </a:r>
          </a:p>
          <a:p>
            <a:pPr>
              <a:buNone/>
            </a:pP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smtClean="0"/>
              <a:t>Articular</a:t>
            </a:r>
            <a:r>
              <a:rPr lang="en-US" sz="3200" dirty="0" smtClean="0"/>
              <a:t> manifestations of hypertrophic pulmonary </a:t>
            </a:r>
            <a:r>
              <a:rPr lang="en-US" sz="3200" dirty="0" err="1" smtClean="0"/>
              <a:t>osteoarthropathy</a:t>
            </a:r>
            <a:r>
              <a:rPr lang="en-US" sz="3200" dirty="0" smtClean="0"/>
              <a:t> in </a:t>
            </a:r>
            <a:r>
              <a:rPr lang="en-US" sz="3200" dirty="0" err="1" smtClean="0"/>
              <a:t>bronchogenic</a:t>
            </a:r>
            <a:r>
              <a:rPr lang="en-US" sz="3200" dirty="0" smtClean="0"/>
              <a:t> carcinoma. A clinical and pathologic study</a:t>
            </a:r>
            <a:endParaRPr lang="en-US" sz="3200" dirty="0"/>
          </a:p>
        </p:txBody>
      </p:sp>
      <p:sp>
        <p:nvSpPr>
          <p:cNvPr id="3" name="Content Placeholder 2"/>
          <p:cNvSpPr>
            <a:spLocks noGrp="1"/>
          </p:cNvSpPr>
          <p:nvPr>
            <p:ph idx="1"/>
          </p:nvPr>
        </p:nvSpPr>
        <p:spPr/>
        <p:txBody>
          <a:bodyPr>
            <a:normAutofit/>
          </a:bodyPr>
          <a:lstStyle/>
          <a:p>
            <a:r>
              <a:rPr lang="en-US" dirty="0" smtClean="0"/>
              <a:t>Eight patients with </a:t>
            </a:r>
            <a:r>
              <a:rPr lang="en-US" dirty="0" err="1" smtClean="0"/>
              <a:t>bronchogenic</a:t>
            </a:r>
            <a:r>
              <a:rPr lang="en-US" dirty="0" smtClean="0"/>
              <a:t> carcinoma presented with painful joint effusions as part of the syndrome of hypertrophic </a:t>
            </a:r>
            <a:r>
              <a:rPr lang="en-US" dirty="0" err="1" smtClean="0"/>
              <a:t>osteoarthropathy</a:t>
            </a:r>
            <a:r>
              <a:rPr lang="en-US" dirty="0" smtClean="0"/>
              <a:t>. </a:t>
            </a:r>
          </a:p>
          <a:p>
            <a:r>
              <a:rPr lang="en-US" dirty="0" smtClean="0"/>
              <a:t>Elevated sedimentation rates and symptomatic relief with aspirin were common, but synovial fluids all had leukocyte counts less than 500/mm</a:t>
            </a:r>
            <a:r>
              <a:rPr lang="en-US" baseline="30000" dirty="0" smtClean="0"/>
              <a:t>3</a:t>
            </a:r>
            <a:r>
              <a:rPr lang="en-US" dirty="0" smtClean="0"/>
              <a:t>. </a:t>
            </a:r>
          </a:p>
          <a:p>
            <a:r>
              <a:rPr lang="en-US" dirty="0" smtClean="0"/>
              <a:t>.</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lvl="1"/>
            <a:r>
              <a:rPr lang="en-US" dirty="0" smtClean="0"/>
              <a:t>Clubbing usually progresses through 4 phases.</a:t>
            </a:r>
            <a:r>
              <a:rPr lang="en-US" baseline="30000" dirty="0" smtClean="0"/>
              <a:t>8 </a:t>
            </a:r>
            <a:endParaRPr lang="en-US" dirty="0" smtClean="0"/>
          </a:p>
          <a:p>
            <a:pPr lvl="2"/>
            <a:r>
              <a:rPr lang="en-US" dirty="0" smtClean="0"/>
              <a:t>Fluctuation and softening of the nail bed, with a rocking sensation upon palpation due to increased edema and soft tissue</a:t>
            </a:r>
          </a:p>
          <a:p>
            <a:pPr lvl="2"/>
            <a:r>
              <a:rPr lang="en-US" dirty="0" smtClean="0"/>
              <a:t>Loss of the normal 15° angle (</a:t>
            </a:r>
            <a:r>
              <a:rPr lang="en-US" dirty="0" err="1" smtClean="0"/>
              <a:t>Lovibond</a:t>
            </a:r>
            <a:r>
              <a:rPr lang="en-US" dirty="0" smtClean="0"/>
              <a:t> angle</a:t>
            </a:r>
            <a:r>
              <a:rPr lang="en-US" baseline="30000" dirty="0" smtClean="0"/>
              <a:t>27 </a:t>
            </a:r>
            <a:r>
              <a:rPr lang="en-US" dirty="0" smtClean="0"/>
              <a:t>) between the nail and cuticle</a:t>
            </a:r>
          </a:p>
          <a:p>
            <a:pPr lvl="2"/>
            <a:r>
              <a:rPr lang="en-US" dirty="0" smtClean="0"/>
              <a:t>Accentuation of the convexity of the nails and clubbed appearance of the fingertips, with warmth and sweating</a:t>
            </a:r>
          </a:p>
          <a:p>
            <a:pPr lvl="2"/>
            <a:r>
              <a:rPr lang="en-US" dirty="0" smtClean="0"/>
              <a:t>Shiny or glossy change in the nail and adjacent skin, with disappearance of the normal creases and appearance of longitudinal striation of the nail</a:t>
            </a:r>
          </a:p>
          <a:p>
            <a:pPr lvl="1"/>
            <a:r>
              <a:rPr lang="en-US" dirty="0" smtClean="0"/>
              <a:t>Clubbing can be classified into 3 topographical groups.</a:t>
            </a:r>
            <a:r>
              <a:rPr lang="en-US" baseline="30000" dirty="0" smtClean="0"/>
              <a:t>28,29 </a:t>
            </a:r>
            <a:endParaRPr lang="en-US" dirty="0" smtClean="0"/>
          </a:p>
          <a:p>
            <a:pPr lvl="2"/>
            <a:r>
              <a:rPr lang="en-US" dirty="0" smtClean="0"/>
              <a:t>Symmetrical: All the fingers and toes are involved, as depicted in the image below.</a:t>
            </a:r>
          </a:p>
          <a:p>
            <a:pPr lvl="3"/>
            <a:r>
              <a:rPr lang="en-US" dirty="0" smtClean="0"/>
              <a:t/>
            </a:r>
            <a:br>
              <a:rPr lang="en-US" dirty="0" smtClean="0"/>
            </a:br>
            <a:r>
              <a:rPr lang="en-US" b="1" dirty="0" smtClean="0"/>
              <a:t>Clubbing associated with hypertrophic </a:t>
            </a:r>
            <a:r>
              <a:rPr lang="en-US" b="1" dirty="0" err="1" smtClean="0"/>
              <a:t>osteoarthropathy</a:t>
            </a:r>
            <a:r>
              <a:rPr lang="en-US" b="1" dirty="0" smtClean="0"/>
              <a:t> can be classified into 3 topographical groups (</a:t>
            </a:r>
            <a:r>
              <a:rPr lang="en-US" b="1" dirty="0" err="1" smtClean="0"/>
              <a:t>ie</a:t>
            </a:r>
            <a:r>
              <a:rPr lang="en-US" b="1" dirty="0" smtClean="0"/>
              <a:t>, symmetrical, unilateral, </a:t>
            </a:r>
            <a:r>
              <a:rPr lang="en-US" b="1" dirty="0" err="1" smtClean="0"/>
              <a:t>unidigital</a:t>
            </a:r>
            <a:r>
              <a:rPr lang="en-US" b="1" dirty="0" smtClean="0"/>
              <a:t>). This is symmetrical clubbing; it involves all the fingers and toes.</a:t>
            </a:r>
          </a:p>
          <a:p>
            <a:pPr lvl="3"/>
            <a:r>
              <a:rPr lang="en-US" dirty="0" smtClean="0"/>
              <a:t>[ CLOSE WINDOW ]</a:t>
            </a:r>
          </a:p>
          <a:p>
            <a:pPr lvl="3"/>
            <a:r>
              <a:rPr lang="en-US" b="1" dirty="0" smtClean="0"/>
              <a:t>Clubbing associated with hypertrophic </a:t>
            </a:r>
            <a:r>
              <a:rPr lang="en-US" b="1" dirty="0" err="1" smtClean="0"/>
              <a:t>osteoarthropathy</a:t>
            </a:r>
            <a:r>
              <a:rPr lang="en-US" b="1" dirty="0" smtClean="0"/>
              <a:t> can be classified into 3 topographical groups (</a:t>
            </a:r>
            <a:r>
              <a:rPr lang="en-US" b="1" dirty="0" err="1" smtClean="0"/>
              <a:t>ie</a:t>
            </a:r>
            <a:r>
              <a:rPr lang="en-US" b="1" dirty="0" smtClean="0"/>
              <a:t>, symmetrical, unilateral, </a:t>
            </a:r>
            <a:r>
              <a:rPr lang="en-US" b="1" dirty="0" err="1" smtClean="0"/>
              <a:t>unidigital</a:t>
            </a:r>
            <a:r>
              <a:rPr lang="en-US" b="1" dirty="0" smtClean="0"/>
              <a:t>). This is symmetrical clubbing; it involves all the fingers and toes.</a:t>
            </a:r>
          </a:p>
          <a:p>
            <a:pPr lvl="2"/>
            <a:r>
              <a:rPr lang="en-US" dirty="0" smtClean="0"/>
              <a:t>Unilateral: The fingers or toes of 1 hand or foot are involved.</a:t>
            </a:r>
          </a:p>
          <a:p>
            <a:pPr lvl="2"/>
            <a:r>
              <a:rPr lang="en-US" dirty="0" err="1" smtClean="0"/>
              <a:t>Unidigital</a:t>
            </a:r>
            <a:r>
              <a:rPr lang="en-US" dirty="0" smtClean="0"/>
              <a:t>: Only 1 finger or toe is involved.</a:t>
            </a:r>
          </a:p>
          <a:p>
            <a:endParaRPr lang="en-US" dirty="0" smtClean="0"/>
          </a:p>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Immunohistochemistry</a:t>
            </a:r>
            <a:endParaRPr lang="en-US" dirty="0"/>
          </a:p>
        </p:txBody>
      </p:sp>
      <p:pic>
        <p:nvPicPr>
          <p:cNvPr id="6" name="Picture 2"/>
          <p:cNvPicPr>
            <a:picLocks noGrp="1" noChangeAspect="1" noChangeArrowheads="1"/>
          </p:cNvPicPr>
          <p:nvPr>
            <p:ph idx="1"/>
          </p:nvPr>
        </p:nvPicPr>
        <p:blipFill>
          <a:blip r:embed="rId3"/>
          <a:srcRect l="13382" t="20145" r="12364" b="20832"/>
          <a:stretch>
            <a:fillRect/>
          </a:stretch>
        </p:blipFill>
        <p:spPr bwMode="auto">
          <a:xfrm>
            <a:off x="122226" y="2057400"/>
            <a:ext cx="8671179" cy="4038600"/>
          </a:xfrm>
          <a:prstGeom prst="rect">
            <a:avLst/>
          </a:prstGeom>
          <a:noFill/>
          <a:ln w="9525">
            <a:noFill/>
            <a:miter lim="800000"/>
            <a:headEnd/>
            <a:tailEnd/>
          </a:ln>
          <a:effectLst/>
        </p:spPr>
      </p:pic>
      <p:sp>
        <p:nvSpPr>
          <p:cNvPr id="9" name="Donut 8"/>
          <p:cNvSpPr/>
          <p:nvPr/>
        </p:nvSpPr>
        <p:spPr>
          <a:xfrm>
            <a:off x="2133600" y="2743200"/>
            <a:ext cx="2438400" cy="1066800"/>
          </a:xfrm>
          <a:prstGeom prst="donut">
            <a:avLst>
              <a:gd name="adj" fmla="val 99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533400" y="6477000"/>
            <a:ext cx="8610600" cy="381000"/>
          </a:xfrm>
          <a:prstGeom prst="rect">
            <a:avLst/>
          </a:prstGeom>
          <a:noFill/>
        </p:spPr>
        <p:txBody>
          <a:bodyPr wrap="square" rtlCol="0">
            <a:spAutoFit/>
          </a:bodyPr>
          <a:lstStyle/>
          <a:p>
            <a:pPr algn="r"/>
            <a:r>
              <a:rPr lang="en-US" dirty="0" err="1" smtClean="0"/>
              <a:t>Braunwald</a:t>
            </a:r>
            <a:r>
              <a:rPr lang="en-US" dirty="0" smtClean="0"/>
              <a:t>, </a:t>
            </a:r>
            <a:r>
              <a:rPr lang="en-US" dirty="0" err="1" smtClean="0"/>
              <a:t>Fauci</a:t>
            </a:r>
            <a:r>
              <a:rPr lang="en-US" dirty="0" smtClean="0"/>
              <a:t>, Harrison’s Internal Medicine 17</a:t>
            </a:r>
            <a:r>
              <a:rPr lang="en-US" baseline="30000" dirty="0" smtClean="0"/>
              <a:t>th</a:t>
            </a:r>
            <a:r>
              <a:rPr lang="en-US" dirty="0" smtClean="0"/>
              <a:t> edition, 2009</a:t>
            </a:r>
            <a:endParaRPr lang="en-US" dirty="0"/>
          </a:p>
        </p:txBody>
      </p:sp>
      <p:sp>
        <p:nvSpPr>
          <p:cNvPr id="11" name="5-Point Star 10">
            <a:hlinkClick r:id="rId4" action="ppaction://hlinksldjump"/>
          </p:cNvPr>
          <p:cNvSpPr/>
          <p:nvPr/>
        </p:nvSpPr>
        <p:spPr>
          <a:xfrm>
            <a:off x="8686800" y="6400800"/>
            <a:ext cx="4572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srcRect t="19723" r="3030" b="11118"/>
          <a:stretch>
            <a:fillRect/>
          </a:stretch>
        </p:blipFill>
        <p:spPr bwMode="auto">
          <a:xfrm>
            <a:off x="1371600" y="533400"/>
            <a:ext cx="5943600" cy="6108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Pre-operative Testing</a:t>
            </a:r>
            <a:endParaRPr lang="en-US" dirty="0"/>
          </a:p>
        </p:txBody>
      </p:sp>
      <p:graphicFrame>
        <p:nvGraphicFramePr>
          <p:cNvPr id="4" name="Content Placeholder 3"/>
          <p:cNvGraphicFramePr>
            <a:graphicFrameLocks noGrp="1"/>
          </p:cNvGraphicFramePr>
          <p:nvPr>
            <p:ph idx="1"/>
          </p:nvPr>
        </p:nvGraphicFramePr>
        <p:xfrm>
          <a:off x="609600" y="2209800"/>
          <a:ext cx="2644140" cy="3450095"/>
        </p:xfrm>
        <a:graphic>
          <a:graphicData uri="http://schemas.openxmlformats.org/drawingml/2006/table">
            <a:tbl>
              <a:tblPr/>
              <a:tblGrid>
                <a:gridCol w="1288171"/>
                <a:gridCol w="1355969"/>
              </a:tblGrid>
              <a:tr h="405785">
                <a:tc>
                  <a:txBody>
                    <a:bodyPr/>
                    <a:lstStyle/>
                    <a:p>
                      <a:pPr marL="0" marR="0" algn="ctr">
                        <a:spcBef>
                          <a:spcPts val="0"/>
                        </a:spcBef>
                        <a:spcAft>
                          <a:spcPts val="0"/>
                        </a:spcAft>
                      </a:pPr>
                      <a:r>
                        <a:rPr lang="en-US" sz="2000" b="1" dirty="0">
                          <a:latin typeface="Calibri"/>
                          <a:ea typeface="Calibri"/>
                          <a:cs typeface="Times New Roman"/>
                        </a:rPr>
                        <a:t>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Calibri"/>
                          <a:ea typeface="Calibri"/>
                          <a:cs typeface="Times New Roman"/>
                        </a:rPr>
                        <a:t>Jan 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785">
                <a:tc>
                  <a:txBody>
                    <a:bodyPr/>
                    <a:lstStyle/>
                    <a:p>
                      <a:pPr marL="0" marR="0" algn="l">
                        <a:spcBef>
                          <a:spcPts val="0"/>
                        </a:spcBef>
                        <a:spcAft>
                          <a:spcPts val="0"/>
                        </a:spcAft>
                      </a:pPr>
                      <a:r>
                        <a:rPr lang="en-US" sz="2000">
                          <a:latin typeface="Calibri"/>
                          <a:ea typeface="Calibri"/>
                          <a:cs typeface="Times New Roman"/>
                        </a:rPr>
                        <a:t>pO2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a:latin typeface="Calibri"/>
                          <a:ea typeface="Calibri"/>
                          <a:cs typeface="Times New Roman"/>
                        </a:rPr>
                        <a:t>96.2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785">
                <a:tc>
                  <a:txBody>
                    <a:bodyPr/>
                    <a:lstStyle/>
                    <a:p>
                      <a:pPr marL="0" marR="0" algn="l">
                        <a:spcBef>
                          <a:spcPts val="0"/>
                        </a:spcBef>
                        <a:spcAft>
                          <a:spcPts val="0"/>
                        </a:spcAft>
                      </a:pPr>
                      <a:r>
                        <a:rPr lang="en-US" sz="2000">
                          <a:latin typeface="Calibri"/>
                          <a:ea typeface="Calibri"/>
                          <a:cs typeface="Times New Roman"/>
                        </a:rPr>
                        <a:t>pH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a:latin typeface="Calibri"/>
                          <a:ea typeface="Calibri"/>
                          <a:cs typeface="Times New Roman"/>
                        </a:rPr>
                        <a:t>7.50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785">
                <a:tc>
                  <a:txBody>
                    <a:bodyPr/>
                    <a:lstStyle/>
                    <a:p>
                      <a:pPr marL="0" marR="0" algn="l">
                        <a:spcBef>
                          <a:spcPts val="0"/>
                        </a:spcBef>
                        <a:spcAft>
                          <a:spcPts val="0"/>
                        </a:spcAft>
                      </a:pPr>
                      <a:r>
                        <a:rPr lang="en-US" sz="2000">
                          <a:latin typeface="Calibri"/>
                          <a:ea typeface="Calibri"/>
                          <a:cs typeface="Times New Roman"/>
                        </a:rPr>
                        <a:t>pCO2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a:latin typeface="Calibri"/>
                          <a:ea typeface="Calibri"/>
                          <a:cs typeface="Times New Roman"/>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785">
                <a:tc>
                  <a:txBody>
                    <a:bodyPr/>
                    <a:lstStyle/>
                    <a:p>
                      <a:pPr marL="0" marR="0" algn="l">
                        <a:spcBef>
                          <a:spcPts val="0"/>
                        </a:spcBef>
                        <a:spcAft>
                          <a:spcPts val="0"/>
                        </a:spcAft>
                      </a:pPr>
                      <a:r>
                        <a:rPr lang="en-US" sz="2000">
                          <a:latin typeface="Calibri"/>
                          <a:ea typeface="Calibri"/>
                          <a:cs typeface="Times New Roman"/>
                        </a:rPr>
                        <a:t>HCO3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a:latin typeface="Calibri"/>
                          <a:ea typeface="Calibri"/>
                          <a:cs typeface="Times New Roman"/>
                        </a:rPr>
                        <a:t>26.3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785">
                <a:tc>
                  <a:txBody>
                    <a:bodyPr/>
                    <a:lstStyle/>
                    <a:p>
                      <a:pPr marL="0" marR="0" algn="l">
                        <a:spcBef>
                          <a:spcPts val="0"/>
                        </a:spcBef>
                        <a:spcAft>
                          <a:spcPts val="0"/>
                        </a:spcAft>
                      </a:pPr>
                      <a:r>
                        <a:rPr lang="en-US" sz="2000">
                          <a:latin typeface="Calibri"/>
                          <a:ea typeface="Calibri"/>
                          <a:cs typeface="Times New Roman"/>
                        </a:rPr>
                        <a:t>O2 Sat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dirty="0">
                          <a:latin typeface="Calibri"/>
                          <a:ea typeface="Calibri"/>
                          <a:cs typeface="Times New Roman"/>
                        </a:rPr>
                        <a:t>97.9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785">
                <a:tc>
                  <a:txBody>
                    <a:bodyPr/>
                    <a:lstStyle/>
                    <a:p>
                      <a:pPr marL="0" marR="0" algn="l">
                        <a:spcBef>
                          <a:spcPts val="0"/>
                        </a:spcBef>
                        <a:spcAft>
                          <a:spcPts val="0"/>
                        </a:spcAft>
                      </a:pPr>
                      <a:r>
                        <a:rPr lang="en-US" sz="2000">
                          <a:latin typeface="Calibri"/>
                          <a:ea typeface="Calibri"/>
                          <a:cs typeface="Times New Roman"/>
                        </a:rPr>
                        <a:t>Base Excess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a:latin typeface="Calibri"/>
                          <a:ea typeface="Calibri"/>
                          <a:cs typeface="Times New Roman"/>
                        </a:rPr>
                        <a:t>+3.6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5785">
                <a:tc>
                  <a:txBody>
                    <a:bodyPr/>
                    <a:lstStyle/>
                    <a:p>
                      <a:pPr marL="0" marR="0" algn="l">
                        <a:spcBef>
                          <a:spcPts val="0"/>
                        </a:spcBef>
                        <a:spcAft>
                          <a:spcPts val="0"/>
                        </a:spcAft>
                      </a:pP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2000" dirty="0">
                          <a:latin typeface="Calibri"/>
                          <a:ea typeface="Calibri"/>
                          <a:cs typeface="Times New Roman"/>
                        </a:rPr>
                        <a:t>Room 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3581401" y="2209800"/>
          <a:ext cx="5257801" cy="3514995"/>
        </p:xfrm>
        <a:graphic>
          <a:graphicData uri="http://schemas.openxmlformats.org/drawingml/2006/table">
            <a:tbl>
              <a:tblPr/>
              <a:tblGrid>
                <a:gridCol w="1074128"/>
                <a:gridCol w="544386"/>
                <a:gridCol w="544386"/>
                <a:gridCol w="544386"/>
                <a:gridCol w="679621"/>
                <a:gridCol w="935447"/>
                <a:gridCol w="935447"/>
              </a:tblGrid>
              <a:tr h="318951">
                <a:tc rowSpan="2">
                  <a:txBody>
                    <a:bodyPr/>
                    <a:lstStyle/>
                    <a:p>
                      <a:pPr marL="0" marR="0">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800" dirty="0" smtClean="0">
                        <a:latin typeface="Calibri"/>
                        <a:ea typeface="Calibri"/>
                        <a:cs typeface="Times New Roman"/>
                      </a:endParaRPr>
                    </a:p>
                    <a:p>
                      <a:pPr marL="0" marR="0" algn="ctr">
                        <a:spcBef>
                          <a:spcPts val="0"/>
                        </a:spcBef>
                        <a:spcAft>
                          <a:spcPts val="0"/>
                        </a:spcAft>
                      </a:pPr>
                      <a:endParaRPr lang="en-US" sz="1800" dirty="0" smtClean="0">
                        <a:latin typeface="Calibri"/>
                        <a:ea typeface="Calibri"/>
                        <a:cs typeface="Times New Roman"/>
                      </a:endParaRPr>
                    </a:p>
                    <a:p>
                      <a:pPr marL="0" marR="0" algn="ctr">
                        <a:spcBef>
                          <a:spcPts val="0"/>
                        </a:spcBef>
                        <a:spcAft>
                          <a:spcPts val="0"/>
                        </a:spcAft>
                      </a:pPr>
                      <a:r>
                        <a:rPr lang="en-US" sz="1800" dirty="0" smtClean="0">
                          <a:latin typeface="Calibri"/>
                          <a:ea typeface="Calibri"/>
                          <a:cs typeface="Times New Roman"/>
                        </a:rPr>
                        <a:t>PRED</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800">
                          <a:latin typeface="Calibri"/>
                          <a:ea typeface="Calibri"/>
                          <a:cs typeface="Times New Roman"/>
                        </a:rPr>
                        <a:t>Pre-Rx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ctr">
                        <a:spcBef>
                          <a:spcPts val="0"/>
                        </a:spcBef>
                        <a:spcAft>
                          <a:spcPts val="0"/>
                        </a:spcAft>
                      </a:pPr>
                      <a:r>
                        <a:rPr lang="en-US" sz="1800">
                          <a:latin typeface="Calibri"/>
                          <a:ea typeface="Calibri"/>
                          <a:cs typeface="Times New Roman"/>
                        </a:rPr>
                        <a:t>Post-Rx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637903">
                <a:tc vMerge="1">
                  <a:txBody>
                    <a:bodyPr/>
                    <a:lstStyle/>
                    <a:p>
                      <a:endParaRPr lang="en-US"/>
                    </a:p>
                  </a:txBody>
                  <a:tcPr/>
                </a:tc>
                <a:tc vMerge="1">
                  <a:txBody>
                    <a:bodyPr/>
                    <a:lstStyle/>
                    <a:p>
                      <a:pPr marL="0" marR="0" algn="ctr">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Calibri"/>
                          <a:ea typeface="Calibri"/>
                          <a:cs typeface="Times New Roman"/>
                        </a:rPr>
                        <a:t>Best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Calibri"/>
                          <a:ea typeface="Calibri"/>
                          <a:cs typeface="Times New Roman"/>
                        </a:rPr>
                        <a:t>% </a:t>
                      </a:r>
                      <a:r>
                        <a:rPr lang="en-US" sz="1800" dirty="0" err="1">
                          <a:latin typeface="Calibri"/>
                          <a:ea typeface="Calibri"/>
                          <a:cs typeface="Times New Roman"/>
                        </a:rPr>
                        <a:t>Pred</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Calibri"/>
                          <a:ea typeface="Calibri"/>
                          <a:cs typeface="Times New Roman"/>
                        </a:rPr>
                        <a:t>Best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%Pred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Calibri"/>
                          <a:ea typeface="Calibri"/>
                          <a:cs typeface="Times New Roman"/>
                        </a:rPr>
                        <a:t>%Change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951">
                <a:tc>
                  <a:txBody>
                    <a:bodyPr/>
                    <a:lstStyle/>
                    <a:p>
                      <a:pPr marL="0" marR="0">
                        <a:spcBef>
                          <a:spcPts val="0"/>
                        </a:spcBef>
                        <a:spcAft>
                          <a:spcPts val="0"/>
                        </a:spcAft>
                      </a:pPr>
                      <a:r>
                        <a:rPr lang="en-US" sz="1800">
                          <a:latin typeface="Calibri"/>
                          <a:ea typeface="Calibri"/>
                          <a:cs typeface="Times New Roman"/>
                        </a:rPr>
                        <a:t>FVC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3.05</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Calibri"/>
                          <a:ea typeface="Calibri"/>
                          <a:cs typeface="Times New Roman"/>
                        </a:rPr>
                        <a:t>3.25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106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3.15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103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951">
                <a:tc>
                  <a:txBody>
                    <a:bodyPr/>
                    <a:lstStyle/>
                    <a:p>
                      <a:pPr marL="0" marR="0">
                        <a:spcBef>
                          <a:spcPts val="0"/>
                        </a:spcBef>
                        <a:spcAft>
                          <a:spcPts val="0"/>
                        </a:spcAft>
                      </a:pPr>
                      <a:r>
                        <a:rPr lang="en-US" sz="1800" dirty="0">
                          <a:latin typeface="Calibri"/>
                          <a:ea typeface="Calibri"/>
                          <a:cs typeface="Times New Roman"/>
                        </a:rPr>
                        <a:t>FEV1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2.41</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2.49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103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2.55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106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951">
                <a:tc>
                  <a:txBody>
                    <a:bodyPr/>
                    <a:lstStyle/>
                    <a:p>
                      <a:pPr marL="0" marR="0">
                        <a:spcBef>
                          <a:spcPts val="0"/>
                        </a:spcBef>
                        <a:spcAft>
                          <a:spcPts val="0"/>
                        </a:spcAft>
                      </a:pPr>
                      <a:r>
                        <a:rPr lang="en-US" sz="1800">
                          <a:latin typeface="Calibri"/>
                          <a:ea typeface="Calibri"/>
                          <a:cs typeface="Times New Roman"/>
                        </a:rPr>
                        <a:t>FEV1/FVC%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82</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93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latin typeface="Calibri"/>
                          <a:ea typeface="Calibri"/>
                          <a:cs typeface="Times New Roman"/>
                        </a:rPr>
                        <a:t>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98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951">
                <a:tc>
                  <a:txBody>
                    <a:bodyPr/>
                    <a:lstStyle/>
                    <a:p>
                      <a:pPr marL="0" marR="0">
                        <a:spcBef>
                          <a:spcPts val="0"/>
                        </a:spcBef>
                        <a:spcAft>
                          <a:spcPts val="0"/>
                        </a:spcAft>
                      </a:pPr>
                      <a:r>
                        <a:rPr lang="en-US" sz="1800" dirty="0" smtClean="0">
                          <a:latin typeface="Calibri"/>
                          <a:ea typeface="Calibri"/>
                          <a:cs typeface="Times New Roman"/>
                        </a:rPr>
                        <a:t>FEF</a:t>
                      </a:r>
                      <a:r>
                        <a:rPr lang="en-US" sz="1800" baseline="0" dirty="0" smtClean="0">
                          <a:latin typeface="Calibri"/>
                          <a:ea typeface="Calibri"/>
                          <a:cs typeface="Times New Roman"/>
                        </a:rPr>
                        <a:t> 25-75%</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3.03</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951">
                <a:tc>
                  <a:txBody>
                    <a:bodyPr/>
                    <a:lstStyle/>
                    <a:p>
                      <a:pPr marL="0" marR="0">
                        <a:spcBef>
                          <a:spcPts val="0"/>
                        </a:spcBef>
                        <a:spcAft>
                          <a:spcPts val="0"/>
                        </a:spcAft>
                      </a:pPr>
                      <a:r>
                        <a:rPr lang="en-US" sz="1800">
                          <a:latin typeface="Calibri"/>
                          <a:ea typeface="Calibri"/>
                          <a:cs typeface="Times New Roman"/>
                        </a:rPr>
                        <a:t>DLCO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14.3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Calibri"/>
                          <a:ea typeface="Calibri"/>
                          <a:cs typeface="Times New Roman"/>
                        </a:rPr>
                        <a:t>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8951">
                <a:tc>
                  <a:txBody>
                    <a:bodyPr/>
                    <a:lstStyle/>
                    <a:p>
                      <a:pPr marL="0" marR="0">
                        <a:spcBef>
                          <a:spcPts val="0"/>
                        </a:spcBef>
                        <a:spcAft>
                          <a:spcPts val="0"/>
                        </a:spcAft>
                      </a:pPr>
                      <a:r>
                        <a:rPr lang="en-US" sz="1800" dirty="0" smtClean="0">
                          <a:latin typeface="Calibri"/>
                          <a:ea typeface="Calibri"/>
                          <a:cs typeface="Times New Roman"/>
                        </a:rPr>
                        <a:t>MVV</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130</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74</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57</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55</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42</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smtClean="0">
                          <a:latin typeface="Calibri"/>
                          <a:ea typeface="Calibri"/>
                          <a:cs typeface="Times New Roman"/>
                        </a:rPr>
                        <a:t>-26</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5-Point Star 5">
            <a:hlinkClick r:id="rId3" action="ppaction://hlinkpres?slideindex=1&amp;slidetitle="/>
          </p:cNvPr>
          <p:cNvSpPr/>
          <p:nvPr/>
        </p:nvSpPr>
        <p:spPr>
          <a:xfrm>
            <a:off x="8610600" y="6400800"/>
            <a:ext cx="5334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Jones Criteria for Rheumatic Fever</a:t>
            </a:r>
            <a:endParaRPr lang="en-US" dirty="0"/>
          </a:p>
        </p:txBody>
      </p:sp>
      <p:graphicFrame>
        <p:nvGraphicFramePr>
          <p:cNvPr id="4" name="Content Placeholder 3"/>
          <p:cNvGraphicFramePr>
            <a:graphicFrameLocks noGrp="1"/>
          </p:cNvGraphicFramePr>
          <p:nvPr>
            <p:ph idx="1"/>
          </p:nvPr>
        </p:nvGraphicFramePr>
        <p:xfrm>
          <a:off x="457200" y="1295400"/>
          <a:ext cx="8229600" cy="4038599"/>
        </p:xfrm>
        <a:graphic>
          <a:graphicData uri="http://schemas.openxmlformats.org/drawingml/2006/table">
            <a:tbl>
              <a:tblPr firstRow="1" bandRow="1">
                <a:tableStyleId>{5C22544A-7EE6-4342-B048-85BDC9FD1C3A}</a:tableStyleId>
              </a:tblPr>
              <a:tblGrid>
                <a:gridCol w="4114800"/>
                <a:gridCol w="4114800"/>
              </a:tblGrid>
              <a:tr h="455604">
                <a:tc>
                  <a:txBody>
                    <a:bodyPr/>
                    <a:lstStyle/>
                    <a:p>
                      <a:r>
                        <a:rPr lang="en-US" dirty="0" smtClean="0"/>
                        <a:t>MAJOR</a:t>
                      </a:r>
                      <a:r>
                        <a:rPr lang="en-US" baseline="0" dirty="0" smtClean="0"/>
                        <a:t> CRITERIA</a:t>
                      </a:r>
                      <a:endParaRPr lang="en-US" dirty="0"/>
                    </a:p>
                  </a:txBody>
                  <a:tcPr/>
                </a:tc>
                <a:tc>
                  <a:txBody>
                    <a:bodyPr/>
                    <a:lstStyle/>
                    <a:p>
                      <a:r>
                        <a:rPr lang="en-US" dirty="0" smtClean="0"/>
                        <a:t>MINOR CRITERIA</a:t>
                      </a:r>
                      <a:endParaRPr lang="en-US" dirty="0"/>
                    </a:p>
                  </a:txBody>
                  <a:tcPr/>
                </a:tc>
              </a:tr>
              <a:tr h="2459589">
                <a:tc>
                  <a:txBody>
                    <a:bodyPr/>
                    <a:lstStyle/>
                    <a:p>
                      <a:r>
                        <a:rPr lang="en-US" sz="2000" dirty="0" err="1" smtClean="0"/>
                        <a:t>Carditis</a:t>
                      </a:r>
                      <a:endParaRPr lang="en-US" sz="2000" dirty="0" smtClean="0"/>
                    </a:p>
                    <a:p>
                      <a:r>
                        <a:rPr lang="en-US" sz="2000" dirty="0" smtClean="0"/>
                        <a:t>Migratory </a:t>
                      </a:r>
                      <a:r>
                        <a:rPr lang="en-US" sz="2000" dirty="0" err="1" smtClean="0"/>
                        <a:t>polyarthiritis</a:t>
                      </a:r>
                      <a:endParaRPr lang="en-US" sz="2000" dirty="0" smtClean="0"/>
                    </a:p>
                    <a:p>
                      <a:r>
                        <a:rPr lang="en-US" sz="2000" dirty="0" smtClean="0"/>
                        <a:t>Sydenham’s chorea</a:t>
                      </a:r>
                    </a:p>
                    <a:p>
                      <a:r>
                        <a:rPr lang="en-US" sz="2000" dirty="0" smtClean="0"/>
                        <a:t>Subcutaneous nodules </a:t>
                      </a:r>
                    </a:p>
                    <a:p>
                      <a:r>
                        <a:rPr lang="en-US" sz="2000" dirty="0" err="1" smtClean="0"/>
                        <a:t>Erythema</a:t>
                      </a:r>
                      <a:r>
                        <a:rPr lang="en-US" sz="2000" dirty="0" smtClean="0"/>
                        <a:t> </a:t>
                      </a:r>
                      <a:r>
                        <a:rPr lang="en-US" sz="2000" dirty="0" err="1" smtClean="0"/>
                        <a:t>marginatum</a:t>
                      </a:r>
                      <a:endParaRPr lang="en-US" sz="2000" dirty="0"/>
                    </a:p>
                  </a:txBody>
                  <a:tcPr/>
                </a:tc>
                <a:tc>
                  <a:txBody>
                    <a:bodyPr/>
                    <a:lstStyle/>
                    <a:p>
                      <a:r>
                        <a:rPr lang="en-US" sz="2000" u="sng" dirty="0" smtClean="0"/>
                        <a:t>Clinic</a:t>
                      </a:r>
                    </a:p>
                    <a:p>
                      <a:r>
                        <a:rPr lang="en-US" sz="2000" u="none" dirty="0" smtClean="0"/>
                        <a:t>Fever</a:t>
                      </a:r>
                    </a:p>
                    <a:p>
                      <a:r>
                        <a:rPr lang="en-US" sz="2000" u="none" dirty="0" err="1" smtClean="0"/>
                        <a:t>Arthalgia</a:t>
                      </a:r>
                      <a:endParaRPr lang="en-US" sz="2000" u="none" dirty="0" smtClean="0"/>
                    </a:p>
                    <a:p>
                      <a:endParaRPr lang="en-US" sz="2000" u="none" dirty="0" smtClean="0"/>
                    </a:p>
                    <a:p>
                      <a:r>
                        <a:rPr lang="en-US" sz="2000" u="sng" dirty="0" smtClean="0"/>
                        <a:t>Laboratory</a:t>
                      </a:r>
                    </a:p>
                    <a:p>
                      <a:r>
                        <a:rPr lang="en-US" sz="2000" u="none" dirty="0" smtClean="0"/>
                        <a:t>Acute Phase  Reactants</a:t>
                      </a:r>
                    </a:p>
                    <a:p>
                      <a:r>
                        <a:rPr lang="en-US" sz="2000" u="none" dirty="0" smtClean="0"/>
                        <a:t>Prolonged PR interval</a:t>
                      </a:r>
                      <a:endParaRPr lang="en-US" sz="2000" u="none" dirty="0"/>
                    </a:p>
                  </a:txBody>
                  <a:tcPr/>
                </a:tc>
              </a:tr>
              <a:tr h="1123406">
                <a:tc gridSpan="2">
                  <a:txBody>
                    <a:bodyPr/>
                    <a:lstStyle/>
                    <a:p>
                      <a:pPr algn="ctr"/>
                      <a:r>
                        <a:rPr lang="en-US" sz="2000" dirty="0" smtClean="0"/>
                        <a:t>PLUS</a:t>
                      </a:r>
                    </a:p>
                    <a:p>
                      <a:pPr algn="ctr"/>
                      <a:r>
                        <a:rPr lang="en-US" sz="2000" dirty="0" smtClean="0"/>
                        <a:t>Supporting</a:t>
                      </a:r>
                      <a:r>
                        <a:rPr lang="en-US" sz="2000" baseline="0" dirty="0" smtClean="0"/>
                        <a:t> evidence of a recent Group A streptococcal fever</a:t>
                      </a:r>
                    </a:p>
                    <a:p>
                      <a:pPr algn="ctr"/>
                      <a:endParaRPr lang="en-US" sz="2000" dirty="0"/>
                    </a:p>
                  </a:txBody>
                  <a:tcPr/>
                </a:tc>
                <a:tc hMerge="1">
                  <a:txBody>
                    <a:bodyPr/>
                    <a:lstStyle/>
                    <a:p>
                      <a:endParaRPr lang="en-US" u="none" dirty="0"/>
                    </a:p>
                  </a:txBody>
                  <a:tcPr/>
                </a:tc>
              </a:tr>
            </a:tbl>
          </a:graphicData>
        </a:graphic>
      </p:graphicFrame>
      <p:sp>
        <p:nvSpPr>
          <p:cNvPr id="5" name="TextBox 4"/>
          <p:cNvSpPr txBox="1"/>
          <p:nvPr/>
        </p:nvSpPr>
        <p:spPr>
          <a:xfrm>
            <a:off x="304800" y="5581471"/>
            <a:ext cx="8763000" cy="1200329"/>
          </a:xfrm>
          <a:prstGeom prst="rect">
            <a:avLst/>
          </a:prstGeom>
          <a:noFill/>
        </p:spPr>
        <p:txBody>
          <a:bodyPr wrap="square" rtlCol="0">
            <a:spAutoFit/>
          </a:bodyPr>
          <a:lstStyle/>
          <a:p>
            <a:pPr marL="342900" indent="-342900">
              <a:buAutoNum type="arabicPeriod"/>
            </a:pPr>
            <a:r>
              <a:rPr lang="en-US" dirty="0" smtClean="0"/>
              <a:t>GABHS + 2 major and 1 minor criteria, or 1 major and 2 minor criteria</a:t>
            </a:r>
          </a:p>
          <a:p>
            <a:pPr marL="342900" indent="-342900">
              <a:buAutoNum type="arabicPeriod"/>
            </a:pPr>
            <a:r>
              <a:rPr lang="en-US" dirty="0" err="1" smtClean="0"/>
              <a:t>carditis</a:t>
            </a:r>
            <a:r>
              <a:rPr lang="en-US" dirty="0" smtClean="0"/>
              <a:t> or chorea exists with no other cause,</a:t>
            </a:r>
          </a:p>
          <a:p>
            <a:pPr marL="342900" indent="-342900">
              <a:buAutoNum type="arabicPeriod"/>
            </a:pPr>
            <a:r>
              <a:rPr lang="en-US" dirty="0" smtClean="0"/>
              <a:t>previous history of rheumatic fever who have 1 major or 2 minor criteria in association with a recent streptococcal infection.</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p:cNvPicPr>
            <a:picLocks noGrp="1" noChangeAspect="1" noChangeArrowheads="1"/>
          </p:cNvPicPr>
          <p:nvPr>
            <p:ph idx="1"/>
          </p:nvPr>
        </p:nvPicPr>
        <p:blipFill>
          <a:blip r:embed="rId3"/>
          <a:srcRect l="13523" t="17544" r="36107" b="28070"/>
          <a:stretch>
            <a:fillRect/>
          </a:stretch>
        </p:blipFill>
        <p:spPr bwMode="auto">
          <a:xfrm>
            <a:off x="380999" y="685800"/>
            <a:ext cx="8405791" cy="5622760"/>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a:srcRect/>
          <a:stretch>
            <a:fillRect/>
          </a:stretch>
        </p:blipFill>
        <p:spPr bwMode="auto">
          <a:xfrm>
            <a:off x="533400" y="542849"/>
            <a:ext cx="7924800" cy="5896051"/>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srcRect l="5614" r="5965"/>
          <a:stretch>
            <a:fillRect/>
          </a:stretch>
        </p:blipFill>
        <p:spPr bwMode="auto">
          <a:xfrm>
            <a:off x="304799" y="1752600"/>
            <a:ext cx="8612841" cy="4648200"/>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Periostitis</a:t>
            </a:r>
            <a:r>
              <a:rPr lang="en-US" dirty="0" smtClean="0"/>
              <a:t> in HOA</a:t>
            </a:r>
            <a:endParaRPr lang="en-US" dirty="0"/>
          </a:p>
        </p:txBody>
      </p:sp>
      <p:sp>
        <p:nvSpPr>
          <p:cNvPr id="3" name="Content Placeholder 2"/>
          <p:cNvSpPr>
            <a:spLocks noGrp="1"/>
          </p:cNvSpPr>
          <p:nvPr>
            <p:ph idx="1"/>
          </p:nvPr>
        </p:nvSpPr>
        <p:spPr/>
        <p:txBody>
          <a:bodyPr>
            <a:normAutofit/>
          </a:bodyPr>
          <a:lstStyle/>
          <a:p>
            <a:r>
              <a:rPr lang="en-US" dirty="0" smtClean="0"/>
              <a:t>Primary HOA </a:t>
            </a:r>
            <a:r>
              <a:rPr lang="en-US" b="1" dirty="0" smtClean="0"/>
              <a:t>and congenital heart disease-associated HOA </a:t>
            </a:r>
            <a:r>
              <a:rPr lang="en-US" dirty="0" smtClean="0"/>
              <a:t>had multilayered </a:t>
            </a:r>
            <a:r>
              <a:rPr lang="en-US" dirty="0" err="1" smtClean="0"/>
              <a:t>periostitis</a:t>
            </a:r>
            <a:r>
              <a:rPr lang="en-US" dirty="0" smtClean="0"/>
              <a:t> </a:t>
            </a:r>
            <a:r>
              <a:rPr lang="en-US" dirty="0" err="1" smtClean="0"/>
              <a:t>vs</a:t>
            </a:r>
            <a:r>
              <a:rPr lang="en-US" dirty="0" smtClean="0"/>
              <a:t> Lung-cancer HOA, there was only a single layer</a:t>
            </a:r>
          </a:p>
          <a:p>
            <a:r>
              <a:rPr lang="en-US" dirty="0" smtClean="0"/>
              <a:t>Scores indicating severity of </a:t>
            </a:r>
            <a:r>
              <a:rPr lang="en-US" dirty="0" err="1" smtClean="0"/>
              <a:t>periostitis</a:t>
            </a:r>
            <a:r>
              <a:rPr lang="en-US" dirty="0" smtClean="0"/>
              <a:t> showed that a severe degree was present in a significant percentage of patients with both primary HOA and CCHD-associated HOA compared to HPOA</a:t>
            </a:r>
            <a:endParaRPr lang="en-US" dirty="0"/>
          </a:p>
        </p:txBody>
      </p:sp>
      <p:sp>
        <p:nvSpPr>
          <p:cNvPr id="4" name="TextBox 3"/>
          <p:cNvSpPr txBox="1"/>
          <p:nvPr/>
        </p:nvSpPr>
        <p:spPr>
          <a:xfrm>
            <a:off x="381000" y="6248400"/>
            <a:ext cx="8763000" cy="646331"/>
          </a:xfrm>
          <a:prstGeom prst="rect">
            <a:avLst/>
          </a:prstGeom>
          <a:noFill/>
        </p:spPr>
        <p:txBody>
          <a:bodyPr wrap="square" rtlCol="0">
            <a:spAutoFit/>
          </a:bodyPr>
          <a:lstStyle/>
          <a:p>
            <a:pPr algn="r"/>
            <a:r>
              <a:rPr lang="en-US" i="1" dirty="0" smtClean="0"/>
              <a:t>Pineda, Martinez, </a:t>
            </a:r>
            <a:r>
              <a:rPr lang="en-US" i="1" dirty="0" err="1" smtClean="0"/>
              <a:t>Periostitis</a:t>
            </a:r>
            <a:r>
              <a:rPr lang="en-US" i="1" dirty="0" smtClean="0"/>
              <a:t> in Hypertrophic </a:t>
            </a:r>
            <a:r>
              <a:rPr lang="en-US" i="1" dirty="0" err="1" smtClean="0"/>
              <a:t>Osteoarthropathy</a:t>
            </a:r>
            <a:r>
              <a:rPr lang="en-US" i="1" dirty="0" smtClean="0"/>
              <a:t>: relationship to disease duration</a:t>
            </a:r>
            <a:endParaRPr lang="en-US" i="1"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3847</TotalTime>
  <Words>4792</Words>
  <Application>Microsoft Office PowerPoint</Application>
  <PresentationFormat>On-screen Show (4:3)</PresentationFormat>
  <Paragraphs>691</Paragraphs>
  <Slides>104</Slides>
  <Notes>104</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Flow</vt:lpstr>
      <vt:lpstr>MEDICINE GRAND ROUNDS Hypertrophic Osteoarthropathy:  a pretender, a cheater </vt:lpstr>
      <vt:lpstr>Objective</vt:lpstr>
      <vt:lpstr>GENERAL DATA</vt:lpstr>
      <vt:lpstr>CHIEF COMPLAINT</vt:lpstr>
      <vt:lpstr>HISTORY OF PRESENT ILLNESS</vt:lpstr>
      <vt:lpstr>HISTORY OF PRESENT ILLNESS</vt:lpstr>
      <vt:lpstr>HISTORY OF PRESENT ILLNESS</vt:lpstr>
      <vt:lpstr>HISTORY OF PRESENT ILLNESS</vt:lpstr>
      <vt:lpstr>REVIEW OF SYSTEMS</vt:lpstr>
      <vt:lpstr>PAST MEDICAL HISTORY</vt:lpstr>
      <vt:lpstr>FAMILY HISTORY</vt:lpstr>
      <vt:lpstr>PERSONAL AND SOCIAL HISTORY</vt:lpstr>
      <vt:lpstr>PHYSICAL EXAMINATION </vt:lpstr>
      <vt:lpstr>PHYSICAL EXAMINATION </vt:lpstr>
      <vt:lpstr>PHYSICAL EXAMINATION </vt:lpstr>
      <vt:lpstr>Slide 16</vt:lpstr>
      <vt:lpstr>NEUROLOGIC EXAMINATION:</vt:lpstr>
      <vt:lpstr>NEUROLOGIC EXAMINATION</vt:lpstr>
      <vt:lpstr>SALIENT FEATURES</vt:lpstr>
      <vt:lpstr>Admitting Impression</vt:lpstr>
      <vt:lpstr>Slide 21</vt:lpstr>
      <vt:lpstr>Approach to HOA</vt:lpstr>
      <vt:lpstr>Course in the Wards</vt:lpstr>
      <vt:lpstr>Xray of Both Hands</vt:lpstr>
      <vt:lpstr>Chest Xray</vt:lpstr>
      <vt:lpstr>CT-Scan of the Chest:  January 13, 2010</vt:lpstr>
      <vt:lpstr>CT-Scan of the Chest:  January 13, 2010</vt:lpstr>
      <vt:lpstr>CT-Scan of the Chest:  January 13, 2010</vt:lpstr>
      <vt:lpstr>Course in the Wards</vt:lpstr>
      <vt:lpstr>Cranial MRI</vt:lpstr>
      <vt:lpstr>Slide 31</vt:lpstr>
      <vt:lpstr>CELLBLOCK: Right Lung Mass s/p CT-guided Biopsy</vt:lpstr>
      <vt:lpstr>CK7 (+)</vt:lpstr>
      <vt:lpstr>CK 20 (-)</vt:lpstr>
      <vt:lpstr>TTF –1 indeterminate</vt:lpstr>
      <vt:lpstr>CKHMW (-)</vt:lpstr>
      <vt:lpstr>FINAL DIAGNOSIS</vt:lpstr>
      <vt:lpstr>Course in the Wards</vt:lpstr>
      <vt:lpstr>PET Scan</vt:lpstr>
      <vt:lpstr>PET Scan</vt:lpstr>
      <vt:lpstr>Quantitative Perfusion Imaging</vt:lpstr>
      <vt:lpstr>Perfusion Scan</vt:lpstr>
      <vt:lpstr>Course in the wards</vt:lpstr>
      <vt:lpstr>OR Findings</vt:lpstr>
      <vt:lpstr>OR Findings</vt:lpstr>
      <vt:lpstr>Intraoperative Status</vt:lpstr>
      <vt:lpstr>CT-Scan of Chest</vt:lpstr>
      <vt:lpstr>Course in the Wards</vt:lpstr>
      <vt:lpstr>STAGING</vt:lpstr>
      <vt:lpstr>STAGING</vt:lpstr>
      <vt:lpstr>FINAL DIAGNOSIS</vt:lpstr>
      <vt:lpstr>DISCUSSION</vt:lpstr>
      <vt:lpstr>Slide 53</vt:lpstr>
      <vt:lpstr>Diagnostic Criteria</vt:lpstr>
      <vt:lpstr>Hypertrophic Osteoarthropathy</vt:lpstr>
      <vt:lpstr>Hypertrophic Osteoarthropathy</vt:lpstr>
      <vt:lpstr>Clinical Presentation</vt:lpstr>
      <vt:lpstr>Hypertrophic Pulmonary Osteoarthropathy</vt:lpstr>
      <vt:lpstr>Hypertrophic Pulmonary Osteoarthropathy</vt:lpstr>
      <vt:lpstr>Hypertrophic pulmonary osteoarthropathy (HPOA)</vt:lpstr>
      <vt:lpstr>Pathophysiology</vt:lpstr>
      <vt:lpstr>Other secondary causes</vt:lpstr>
      <vt:lpstr>Whole-body bone scintigraphy</vt:lpstr>
      <vt:lpstr>HPOA vs Metastasis on Bone Scan</vt:lpstr>
      <vt:lpstr>HPOA diagnosed by FDG PET-CT: a case report</vt:lpstr>
      <vt:lpstr>Digital Clubbing : Demonstration With PET: A Case Report</vt:lpstr>
      <vt:lpstr>Treatment</vt:lpstr>
      <vt:lpstr>Effective Symptomatic Relief of HPOA by VATS  Vagotomy</vt:lpstr>
      <vt:lpstr>Current Status:</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Hypertrophic Osteoarthropathy on Xray</vt:lpstr>
      <vt:lpstr>PET vs Bone Scan in Detecting NSCLC Metastasis</vt:lpstr>
      <vt:lpstr>PET vs Bone Scan in Detecting NSCLC Metastasis</vt:lpstr>
      <vt:lpstr>Hypertrophic pulmonary osteoarthropathy diagnosed by FDG PET-CT: a case report</vt:lpstr>
      <vt:lpstr>Slide 87</vt:lpstr>
      <vt:lpstr>Slide 88</vt:lpstr>
      <vt:lpstr>Slide 89</vt:lpstr>
      <vt:lpstr>Articular manifestations of hypertrophic pulmonary osteoarthropathy in bronchogenic carcinoma. A clinical and pathologic study</vt:lpstr>
      <vt:lpstr>Slide 91</vt:lpstr>
      <vt:lpstr>Immunohistochemistry</vt:lpstr>
      <vt:lpstr>Slide 93</vt:lpstr>
      <vt:lpstr>Pre-operative Testing</vt:lpstr>
      <vt:lpstr>Jones Criteria for Rheumatic Fever</vt:lpstr>
      <vt:lpstr>Slide 96</vt:lpstr>
      <vt:lpstr>Slide 97</vt:lpstr>
      <vt:lpstr>Slide 98</vt:lpstr>
      <vt:lpstr>Periostitis in HOA</vt:lpstr>
      <vt:lpstr>Periostitis in HOA</vt:lpstr>
      <vt:lpstr>Periostitis in HOA</vt:lpstr>
      <vt:lpstr>Slide 102</vt:lpstr>
      <vt:lpstr>Slide 103</vt:lpstr>
      <vt:lpstr>Prediction of Hypoxemia during OLV</vt:lpstr>
    </vt:vector>
  </TitlesOfParts>
  <Company>Acer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Rounds April 1, 2010</dc:title>
  <dc:creator>Valued Acer Customer</dc:creator>
  <cp:lastModifiedBy>Medical Residents</cp:lastModifiedBy>
  <cp:revision>360</cp:revision>
  <dcterms:created xsi:type="dcterms:W3CDTF">2010-03-02T10:39:58Z</dcterms:created>
  <dcterms:modified xsi:type="dcterms:W3CDTF">2010-07-15T16:59:21Z</dcterms:modified>
</cp:coreProperties>
</file>