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9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9" r:id="rId33"/>
    <p:sldId id="291" r:id="rId34"/>
    <p:sldId id="296" r:id="rId35"/>
    <p:sldId id="292" r:id="rId36"/>
    <p:sldId id="293" r:id="rId37"/>
    <p:sldId id="294" r:id="rId38"/>
    <p:sldId id="302" r:id="rId39"/>
    <p:sldId id="298" r:id="rId40"/>
    <p:sldId id="299" r:id="rId41"/>
    <p:sldId id="300" r:id="rId42"/>
    <p:sldId id="295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5841-A0B1-4702-A60A-97A7BA1D9414}" type="datetimeFigureOut">
              <a:rPr lang="en-PH" smtClean="0"/>
              <a:pPr/>
              <a:t>10/7/2010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0E4EE-7188-472D-9FF9-291B2C1D0CD7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Hepatocellular</a:t>
            </a:r>
            <a:r>
              <a:rPr lang="en-US" sz="2800" dirty="0" smtClean="0"/>
              <a:t> Carcinoma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 hard nodular, localized mass in in the liver with centrifugal extension may be detected by palpation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Metastatic Carcinoma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Poorly localized upper abdominal pain or discomfort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Diagnosis is suggested by palpation of a liver mass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Liver is often stony hard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Chronic </a:t>
            </a:r>
            <a:r>
              <a:rPr lang="en-US" sz="2800" dirty="0" err="1" smtClean="0"/>
              <a:t>Cholecystitis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 varies from continual, ill-defined distress to recurring attacks of </a:t>
            </a:r>
            <a:r>
              <a:rPr lang="en-US" sz="2800" dirty="0" err="1" smtClean="0"/>
              <a:t>biliary</a:t>
            </a:r>
            <a:r>
              <a:rPr lang="en-US" sz="2800" dirty="0" smtClean="0"/>
              <a:t> colic with paroxysms of colicky pain radiating to the right scapula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Tenderness is localized to the right lower margin of the liver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0E4EE-7188-472D-9FF9-291B2C1D0CD7}" type="slidenum">
              <a:rPr lang="en-PH" smtClean="0"/>
              <a:pPr/>
              <a:t>29</a:t>
            </a:fld>
            <a:endParaRPr lang="en-P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Nodules found on ultrasound surveillance that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smaller than 1 cm should be followed with ultrasound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intervals from 3-6 months (level III). If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has been no growth over a period of up to 2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years, one can revert to routine surveillance (level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Nodules larger than 1 cm found on ultrasound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screening of a cirrhotic liver should be investigated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 with either 4-phase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multidetector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CT scan or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 contrast enhanced MRI. If the appearances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typical of HCC (i.e.,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hypervascular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arterial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phase with washout in the portal venous or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delayed phase), the lesion should be treated as HCC.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findings are not characteristic or the vascular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profile is not typical, a second contrast enhanced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 with the other imaging modality should be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performed, or the lesion should be biopsied (level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Biopsies of small lesions should be evaluated by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 pathologists. Tissue that is not clearly HCC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be stained with all the available markers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 CD34, CK7,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glypican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3, HSP-70, and glutamine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synthetase to improve diagnostic accuracy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(level III).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If the biopsy is negative for patients with HCC,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lesion should be followed by imaging at 3-6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monthly intervals until the nodule either disappears,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enlarges, or displays diagnostic characteristics of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HCC. If the lesion enlarges but remains atypical for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HCC a repeat biopsy is recommended (level III).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0E4EE-7188-472D-9FF9-291B2C1D0CD7}" type="slidenum">
              <a:rPr lang="en-PH" smtClean="0"/>
              <a:pPr/>
              <a:t>33</a:t>
            </a:fld>
            <a:endParaRPr lang="en-P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 who have a single lesion can be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offered surgical resection if they are non-cirrhotic or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cirrhosis but still have well preserved liver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function, normal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bilirubin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hepatic vein pressure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&gt;</a:t>
            </a:r>
            <a:r>
              <a:rPr lang="en-PH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 10 mmHg (level 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Pre or post-resection adjuvant therapy is not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recommended (level II)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Liver transplantation is an effective option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patients with HCC corresponding to the Milan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criteria: solitary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5 cm or up to three nodules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=3 cm (level II). Living donor transplantation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be offered for HCC if the waiting time is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expected to be so long that there is a high risk of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</a:t>
            </a:r>
            <a:endParaRPr lang="en-PH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progression leading to exclusion from the waiting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 (level 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No recommendation can be made regarding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expanding the listing criteria beyond the standard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Milan Criteria (level III).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0E4EE-7188-472D-9FF9-291B2C1D0CD7}" type="slidenum">
              <a:rPr lang="en-PH" smtClean="0"/>
              <a:pPr/>
              <a:t>36</a:t>
            </a:fld>
            <a:endParaRPr lang="en-P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ablation is safe and effective therapy for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 who cannot undergo resection, or as a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bridge to transplantation (level 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Alcohol injection and radiofrequency are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equally effective for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tumors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&lt;2 cm. However, the necrotic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of radiofrequency ablation is more predictable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all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sizes and in addition, its efficacy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clearly superior to that of alcohol injection in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larger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tumors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(level 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TACE is recommended as first line non-curative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therapy for non-surgical patients with large/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multifocal HCC who do not have vascular invasion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extrahepatic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spread (level 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Sorafenib is recommended as first line option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patients who can not benefit from resection,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transplantation, ablation or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transarterial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chemoembolization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still have preserved liver function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(level 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20.Tamoxifen, anti-androgens,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octreotide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hepatic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artery ligation/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embolization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not recommended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(level 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</a:t>
            </a:r>
            <a:r>
              <a:rPr lang="en-PH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Radioembolization</a:t>
            </a:r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Yttrium90-labeled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glass beads has been shown to induce extensive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tumour necrosis with acceptable safety profile. However,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no studies demonstrating an impact on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and hence, its value in the clinical setting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not been established and cannot be recommended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standard therapy for advanced HCC outside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</a:t>
            </a:r>
            <a:r>
              <a:rPr lang="en-PH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 trials (level II).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Systemic or selective intra-arterial chemotherapy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not recommended and should not be used as</a:t>
            </a:r>
          </a:p>
          <a:p>
            <a:r>
              <a:rPr lang="en-PH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of care (level II).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0E4EE-7188-472D-9FF9-291B2C1D0CD7}" type="slidenum">
              <a:rPr lang="en-PH" smtClean="0"/>
              <a:pPr/>
              <a:t>37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9D15-8011-47E2-A88B-13916D21C71B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6F7E6-642C-42B4-844F-0FDF22380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21.xml"/><Relationship Id="rId7" Type="http://schemas.openxmlformats.org/officeDocument/2006/relationships/slide" Target="slide2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slide" Target="slide25.xml"/><Relationship Id="rId4" Type="http://schemas.openxmlformats.org/officeDocument/2006/relationships/slide" Target="slide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slide" Target="slide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slide" Target="slide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42.xml"/><Relationship Id="rId5" Type="http://schemas.openxmlformats.org/officeDocument/2006/relationships/slide" Target="slide31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8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image" Target="../media/image1.jpeg"/><Relationship Id="rId7" Type="http://schemas.openxmlformats.org/officeDocument/2006/relationships/slide" Target="slide4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9.xml"/><Relationship Id="rId5" Type="http://schemas.openxmlformats.org/officeDocument/2006/relationships/image" Target="../media/image3.jpeg"/><Relationship Id="rId4" Type="http://schemas.openxmlformats.org/officeDocument/2006/relationships/slide" Target="slide4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Angonese%20C%22%5bAuthor%5d" TargetMode="External"/><Relationship Id="rId13" Type="http://schemas.openxmlformats.org/officeDocument/2006/relationships/hyperlink" Target="http://www.ncbi.nlm.nih.gov/pubmed?term=%22Mazzucco%20M%22%5bAuthor%5d" TargetMode="External"/><Relationship Id="rId18" Type="http://schemas.openxmlformats.org/officeDocument/2006/relationships/hyperlink" Target="http://www.ncbi.nlm.nih.gov/pubmed?term=%22Stellato%20A%22%5bAuthor%5d" TargetMode="External"/><Relationship Id="rId3" Type="http://schemas.openxmlformats.org/officeDocument/2006/relationships/slide" Target="slide37.xml"/><Relationship Id="rId21" Type="http://schemas.openxmlformats.org/officeDocument/2006/relationships/hyperlink" Target="http://www.ncbi.nlm.nih.gov/pubmed?term=%22Tufano%20A%22%5bAuthor%5d" TargetMode="External"/><Relationship Id="rId7" Type="http://schemas.openxmlformats.org/officeDocument/2006/relationships/hyperlink" Target="http://www.ncbi.nlm.nih.gov/pubmed?term=%22DE%20Giorgio%20M%22%5bAuthor%5d" TargetMode="External"/><Relationship Id="rId12" Type="http://schemas.openxmlformats.org/officeDocument/2006/relationships/hyperlink" Target="http://www.ncbi.nlm.nih.gov/pubmed?term=%22Massani%20M%22%5bAuthor%5d" TargetMode="External"/><Relationship Id="rId17" Type="http://schemas.openxmlformats.org/officeDocument/2006/relationships/hyperlink" Target="http://www.ncbi.nlm.nih.gov/pubmed?term=%22Pivetta%20G%22%5bAuthor%5d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www.ncbi.nlm.nih.gov/pubmed?term=%22Paccagnella%20D%22%5bAuthor%5d" TargetMode="External"/><Relationship Id="rId20" Type="http://schemas.openxmlformats.org/officeDocument/2006/relationships/hyperlink" Target="http://www.ncbi.nlm.nih.gov/pubmed?term=%22Tremolada%20F%22%5bAuthor%5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ncbi.nlm.nih.gov/pubmed?term=%22Marino%20D%22%5bAuthor%5d" TargetMode="External"/><Relationship Id="rId11" Type="http://schemas.openxmlformats.org/officeDocument/2006/relationships/hyperlink" Target="http://www.ncbi.nlm.nih.gov/pubmed?term=%22Masotto%20A%22%5bAuthor%5d" TargetMode="External"/><Relationship Id="rId5" Type="http://schemas.openxmlformats.org/officeDocument/2006/relationships/hyperlink" Target="http://www.ncbi.nlm.nih.gov/pubmed?term=%22Baldan%20A%22%5bAuthor%5d" TargetMode="External"/><Relationship Id="rId15" Type="http://schemas.openxmlformats.org/officeDocument/2006/relationships/hyperlink" Target="http://www.ncbi.nlm.nih.gov/pubmed?term=%22Neri%20D%22%5bAuthor%5d" TargetMode="External"/><Relationship Id="rId23" Type="http://schemas.openxmlformats.org/officeDocument/2006/relationships/hyperlink" Target="http://www.ncbi.nlm.nih.gov/pubmed?term=%22Farinati%20F%22%5bAuthor%5d" TargetMode="External"/><Relationship Id="rId10" Type="http://schemas.openxmlformats.org/officeDocument/2006/relationships/hyperlink" Target="http://www.ncbi.nlm.nih.gov/pubmed?term=%22D'Alessandro%20A%22%5bAuthor%5d" TargetMode="External"/><Relationship Id="rId19" Type="http://schemas.openxmlformats.org/officeDocument/2006/relationships/hyperlink" Target="http://www.ncbi.nlm.nih.gov/pubmed?term=%22Tommasi%20L%22%5bAuthor%5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ncbi.nlm.nih.gov/pubmed?term=%22Cillo%20U%22%5bAuthor%5d" TargetMode="External"/><Relationship Id="rId14" Type="http://schemas.openxmlformats.org/officeDocument/2006/relationships/hyperlink" Target="http://www.ncbi.nlm.nih.gov/pubmed?term=%22Miola%20E%22%5bAuthor%5d" TargetMode="External"/><Relationship Id="rId22" Type="http://schemas.openxmlformats.org/officeDocument/2006/relationships/hyperlink" Target="http://www.ncbi.nlm.nih.gov/pubmed?term=%22Zanus%20G%22%5bAuthor%5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Laubenberger%20J%22%5bAuthor%5d" TargetMode="External"/><Relationship Id="rId3" Type="http://schemas.openxmlformats.org/officeDocument/2006/relationships/slide" Target="slide37.xml"/><Relationship Id="rId7" Type="http://schemas.openxmlformats.org/officeDocument/2006/relationships/hyperlink" Target="http://www.ncbi.nlm.nih.gov/pubmed?term=%22Olschewski%20M%22%5bAuthor%5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ncbi.nlm.nih.gov/pubmed?term=%22Soezgen%20T%22%5bAuthor%5d" TargetMode="External"/><Relationship Id="rId5" Type="http://schemas.openxmlformats.org/officeDocument/2006/relationships/hyperlink" Target="http://www.ncbi.nlm.nih.gov/pubmed?term=%22Becker%20G%22%5bAuthor%5d" TargetMode="External"/><Relationship Id="rId10" Type="http://schemas.openxmlformats.org/officeDocument/2006/relationships/hyperlink" Target="http://www.ncbi.nlm.nih.gov/pubmed?term=%22Allgaier%20HP%22%5bAuthor%5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ncbi.nlm.nih.gov/pubmed?term=%22Blum%20HE%22%5bAuthor%5d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3962400"/>
          </a:xfrm>
          <a:solidFill>
            <a:schemeClr val="accent1">
              <a:alpha val="42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cap="all" dirty="0" smtClean="0"/>
              <a:t>Department </a:t>
            </a:r>
            <a:r>
              <a:rPr lang="en-US" sz="3200" b="1" cap="all" dirty="0"/>
              <a:t>of </a:t>
            </a:r>
            <a:r>
              <a:rPr lang="en-US" sz="3200" b="1" cap="all" dirty="0" smtClean="0"/>
              <a:t>Medicine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000" b="1" cap="all" dirty="0"/>
              <a:t>Medical </a:t>
            </a:r>
            <a:r>
              <a:rPr lang="en-US" sz="4000" b="1" cap="all" dirty="0" err="1" smtClean="0"/>
              <a:t>Grandrounds</a:t>
            </a:r>
            <a:r>
              <a:rPr lang="en-US" sz="4000" b="1" cap="all" dirty="0" smtClean="0"/>
              <a:t/>
            </a:r>
            <a:br>
              <a:rPr lang="en-US" sz="4000" b="1" cap="all" dirty="0" smtClean="0"/>
            </a:br>
            <a:r>
              <a:rPr lang="en-US" b="1" cap="all" dirty="0" smtClean="0"/>
              <a:t/>
            </a:r>
            <a:br>
              <a:rPr lang="en-US" b="1" cap="all" dirty="0" smtClean="0"/>
            </a:br>
            <a:r>
              <a:rPr lang="en-US" b="1" cap="all" dirty="0" smtClean="0"/>
              <a:t>abdomen: A</a:t>
            </a:r>
            <a:r>
              <a:rPr lang="en-US" b="1" cap="all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temple of doom for malignancy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29200"/>
            <a:ext cx="8001000" cy="1295400"/>
          </a:xfrm>
          <a:solidFill>
            <a:schemeClr val="accent1">
              <a:alpha val="42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Presenter: Miguel Antonio C. Cristobal, M.D.</a:t>
            </a:r>
          </a:p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Moderator: Carlo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Cornejo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M.D.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00025"/>
            <a:ext cx="512021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1371600"/>
            <a:ext cx="7239000" cy="548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Flat abdomen, no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striae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caput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medusae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 bulging flanks,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normoactive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bowel sounds,  liver span 13cm MCL, liver edge hard and firm, right upper quadrant tender on deep palpation,  no fluid wave/shifting dullness, no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splenomegaly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DRE: tight </a:t>
            </a:r>
            <a:r>
              <a:rPr lang="en-US" sz="2800" dirty="0" err="1" smtClean="0"/>
              <a:t>sphincteric</a:t>
            </a:r>
            <a:r>
              <a:rPr lang="en-US" sz="2800" dirty="0" smtClean="0"/>
              <a:t> tone, no masses or hemorrhoids, brown stool on </a:t>
            </a:r>
            <a:r>
              <a:rPr lang="en-US" sz="2800" dirty="0" err="1" smtClean="0"/>
              <a:t>tactating</a:t>
            </a:r>
            <a:r>
              <a:rPr lang="en-US" sz="2800" dirty="0" smtClean="0"/>
              <a:t> finger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and equal pulses, no edema, no rashes, no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erythema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 Examination on Admission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Initial Clinical Impression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525963"/>
          </a:xfrm>
        </p:spPr>
        <p:txBody>
          <a:bodyPr/>
          <a:lstStyle/>
          <a:p>
            <a:r>
              <a:rPr lang="en-US" dirty="0" err="1" smtClean="0"/>
              <a:t>Hepatomegaly</a:t>
            </a:r>
            <a:endParaRPr lang="en-US" dirty="0" smtClean="0"/>
          </a:p>
          <a:p>
            <a:r>
              <a:rPr lang="en-US" dirty="0" smtClean="0"/>
              <a:t>Multiple tumor masses, lung, liver, adrenal. T/c primary adrenal malignancy with liver and lung metastasis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Course in the 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239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On admission</a:t>
            </a:r>
          </a:p>
          <a:p>
            <a:r>
              <a:rPr lang="en-US" dirty="0" smtClean="0">
                <a:hlinkClick r:id="rId2" action="ppaction://hlinksldjump"/>
              </a:rPr>
              <a:t>CBC</a:t>
            </a:r>
            <a:r>
              <a:rPr lang="en-US" dirty="0" smtClean="0"/>
              <a:t>: thrombocytopenia </a:t>
            </a:r>
            <a:r>
              <a:rPr lang="en-US" dirty="0"/>
              <a:t>of </a:t>
            </a:r>
            <a:r>
              <a:rPr lang="en-US" dirty="0" smtClean="0"/>
              <a:t>102,000</a:t>
            </a:r>
          </a:p>
          <a:p>
            <a:r>
              <a:rPr lang="en-US" dirty="0" smtClean="0">
                <a:hlinkClick r:id="rId3" action="ppaction://hlinksldjump"/>
              </a:rPr>
              <a:t>Blood chemistry</a:t>
            </a:r>
            <a:r>
              <a:rPr lang="en-US" dirty="0" smtClean="0"/>
              <a:t>: elevated </a:t>
            </a:r>
            <a:r>
              <a:rPr lang="en-US" dirty="0">
                <a:hlinkClick r:id="rId4" action="ppaction://hlinksldjump"/>
              </a:rPr>
              <a:t>liver function </a:t>
            </a:r>
            <a:r>
              <a:rPr lang="en-US" dirty="0" smtClean="0">
                <a:hlinkClick r:id="rId4" action="ppaction://hlinksldjump"/>
              </a:rPr>
              <a:t>tests</a:t>
            </a:r>
            <a:endParaRPr lang="en-US" dirty="0" smtClean="0"/>
          </a:p>
          <a:p>
            <a:r>
              <a:rPr lang="en-US" dirty="0" smtClean="0"/>
              <a:t>referred for evaluation of adrenal mass to: </a:t>
            </a:r>
          </a:p>
          <a:p>
            <a:pPr>
              <a:buNone/>
            </a:pPr>
            <a:r>
              <a:rPr lang="en-US" dirty="0" smtClean="0"/>
              <a:t>	1. Oncology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Endocrine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smtClean="0">
                <a:hlinkClick r:id="rId5" action="ppaction://hlinksldjump"/>
              </a:rPr>
              <a:t>morning serum </a:t>
            </a:r>
            <a:r>
              <a:rPr lang="en-US" dirty="0" err="1" smtClean="0">
                <a:hlinkClick r:id="rId5" action="ppaction://hlinksldjump"/>
              </a:rPr>
              <a:t>cortisol</a:t>
            </a:r>
            <a:r>
              <a:rPr lang="en-US" dirty="0" smtClean="0">
                <a:hlinkClick r:id="rId5" action="ppaction://hlinksldjump"/>
              </a:rPr>
              <a:t>, ACTH, plasma </a:t>
            </a:r>
            <a:r>
              <a:rPr lang="en-US" dirty="0" err="1" smtClean="0">
                <a:hlinkClick r:id="rId5" action="ppaction://hlinksldjump"/>
              </a:rPr>
              <a:t>renin</a:t>
            </a:r>
            <a:r>
              <a:rPr lang="en-US" dirty="0" smtClean="0">
                <a:hlinkClick r:id="rId5" action="ppaction://hlinksldjump"/>
              </a:rPr>
              <a:t> and </a:t>
            </a:r>
            <a:r>
              <a:rPr lang="en-US" dirty="0" err="1" smtClean="0">
                <a:hlinkClick r:id="rId5" action="ppaction://hlinksldjump"/>
              </a:rPr>
              <a:t>aldosterone</a:t>
            </a:r>
            <a:r>
              <a:rPr lang="en-US" dirty="0" smtClean="0">
                <a:hlinkClick r:id="rId5" action="ppaction://hlinksldjump"/>
              </a:rPr>
              <a:t> after 4 hours in upright position, and DHEA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Interventional Radiology</a:t>
            </a:r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Course in the 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239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econd </a:t>
            </a:r>
            <a:r>
              <a:rPr lang="en-US" dirty="0"/>
              <a:t>hospital day 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Alpha-fetoprotein</a:t>
            </a:r>
            <a:r>
              <a:rPr lang="en-US" dirty="0" smtClean="0"/>
              <a:t>: markedly elevated</a:t>
            </a:r>
          </a:p>
          <a:p>
            <a:r>
              <a:rPr lang="en-US" dirty="0" smtClean="0"/>
              <a:t>Chest CT scan: </a:t>
            </a:r>
            <a:r>
              <a:rPr lang="en-US" dirty="0" smtClean="0">
                <a:hlinkClick r:id="rId3" action="ppaction://hlinksldjump"/>
              </a:rPr>
              <a:t>multiple pulmonary nodules</a:t>
            </a:r>
            <a:endParaRPr lang="en-US" dirty="0" smtClean="0"/>
          </a:p>
          <a:p>
            <a:r>
              <a:rPr lang="en-US" dirty="0" smtClean="0"/>
              <a:t>referred to Hematology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clearance prior to CT-guided </a:t>
            </a:r>
            <a:r>
              <a:rPr lang="en-US" dirty="0" smtClean="0"/>
              <a:t>biopsy </a:t>
            </a:r>
          </a:p>
          <a:p>
            <a:pPr lvl="1"/>
            <a:r>
              <a:rPr lang="en-US" dirty="0" err="1" smtClean="0">
                <a:hlinkClick r:id="rId4" action="ppaction://hlinksldjump"/>
              </a:rPr>
              <a:t>protime</a:t>
            </a:r>
            <a:r>
              <a:rPr lang="en-US" dirty="0" smtClean="0">
                <a:hlinkClick r:id="rId4" action="ppaction://hlinksldjump"/>
              </a:rPr>
              <a:t> INR of 1.2 </a:t>
            </a:r>
            <a:r>
              <a:rPr lang="en-US" dirty="0" smtClean="0"/>
              <a:t>and thrombocytopenia 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K 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repeat </a:t>
            </a:r>
            <a:r>
              <a:rPr lang="en-US" dirty="0">
                <a:hlinkClick r:id="rId4" action="ppaction://hlinksldjump"/>
              </a:rPr>
              <a:t>protime </a:t>
            </a:r>
            <a:r>
              <a:rPr lang="en-US" dirty="0"/>
              <a:t>showed INR of </a:t>
            </a:r>
            <a:r>
              <a:rPr lang="en-US" dirty="0" smtClean="0"/>
              <a:t>1.12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Course in the 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239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hird </a:t>
            </a:r>
            <a:r>
              <a:rPr lang="en-US" dirty="0"/>
              <a:t>hospital day </a:t>
            </a:r>
            <a:endParaRPr lang="en-US" dirty="0" smtClean="0"/>
          </a:p>
          <a:p>
            <a:r>
              <a:rPr lang="en-US" dirty="0" smtClean="0"/>
              <a:t>Endocrine </a:t>
            </a:r>
            <a:r>
              <a:rPr lang="en-US" dirty="0"/>
              <a:t>service </a:t>
            </a:r>
            <a:endParaRPr lang="en-US" dirty="0" smtClean="0"/>
          </a:p>
          <a:p>
            <a:pPr lvl="1"/>
            <a:r>
              <a:rPr lang="en-US" dirty="0" smtClean="0">
                <a:hlinkClick r:id="rId2" action="ppaction://hlinksldjump"/>
              </a:rPr>
              <a:t>dexamethasone </a:t>
            </a:r>
            <a:r>
              <a:rPr lang="en-US" dirty="0">
                <a:hlinkClick r:id="rId2" action="ppaction://hlinksldjump"/>
              </a:rPr>
              <a:t>suppression </a:t>
            </a:r>
            <a:r>
              <a:rPr lang="en-US" dirty="0" smtClean="0">
                <a:hlinkClick r:id="rId2" action="ppaction://hlinksldjump"/>
              </a:rPr>
              <a:t>test</a:t>
            </a:r>
            <a:r>
              <a:rPr lang="en-US" dirty="0" smtClean="0"/>
              <a:t>: normal </a:t>
            </a:r>
          </a:p>
          <a:p>
            <a:r>
              <a:rPr lang="en-US" dirty="0" smtClean="0"/>
              <a:t>Oncology </a:t>
            </a:r>
            <a:r>
              <a:rPr lang="en-US" dirty="0"/>
              <a:t>service </a:t>
            </a:r>
            <a:endParaRPr lang="en-US" dirty="0" smtClean="0"/>
          </a:p>
          <a:p>
            <a:pPr lvl="1"/>
            <a:r>
              <a:rPr lang="en-US" dirty="0" smtClean="0"/>
              <a:t>recommended CT-guided </a:t>
            </a:r>
            <a:r>
              <a:rPr lang="en-US" dirty="0"/>
              <a:t>biopsy be done on liver mass </a:t>
            </a:r>
            <a:endParaRPr lang="en-US" dirty="0" smtClean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Course in the 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239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ourth </a:t>
            </a:r>
            <a:r>
              <a:rPr lang="en-US" dirty="0"/>
              <a:t>hospital day </a:t>
            </a:r>
            <a:endParaRPr lang="en-US" dirty="0" smtClean="0"/>
          </a:p>
          <a:p>
            <a:r>
              <a:rPr lang="en-US" dirty="0" smtClean="0"/>
              <a:t>patient </a:t>
            </a:r>
            <a:r>
              <a:rPr lang="en-US" dirty="0"/>
              <a:t>underwent CT-guided biopsy of the </a:t>
            </a:r>
            <a:r>
              <a:rPr lang="en-US" dirty="0" smtClean="0"/>
              <a:t>liver</a:t>
            </a:r>
          </a:p>
          <a:p>
            <a:r>
              <a:rPr lang="en-US" dirty="0" smtClean="0">
                <a:hlinkClick r:id="rId2" action="ppaction://hlinksldjump"/>
              </a:rPr>
              <a:t>Post-biopsy CBC</a:t>
            </a:r>
            <a:r>
              <a:rPr lang="en-US" dirty="0" smtClean="0"/>
              <a:t>: thrombocytopenia</a:t>
            </a:r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Course in the 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239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Fifth hospital </a:t>
            </a:r>
            <a:r>
              <a:rPr lang="en-US" dirty="0"/>
              <a:t>day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patient </a:t>
            </a:r>
            <a:r>
              <a:rPr lang="en-US" dirty="0"/>
              <a:t>was cleared for </a:t>
            </a:r>
            <a:r>
              <a:rPr lang="en-US" dirty="0" smtClean="0"/>
              <a:t>discharge</a:t>
            </a:r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1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hlinkClick r:id="rId3" action="ppaction://hlinksldjump"/>
              </a:rPr>
              <a:t>Complete Blood Count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828798"/>
          <a:ext cx="7696200" cy="4466324"/>
        </p:xfrm>
        <a:graphic>
          <a:graphicData uri="http://schemas.openxmlformats.org/drawingml/2006/table">
            <a:tbl>
              <a:tblPr/>
              <a:tblGrid>
                <a:gridCol w="3381710"/>
                <a:gridCol w="2056424"/>
                <a:gridCol w="2258066"/>
              </a:tblGrid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Times New Roman"/>
                          <a:hlinkClick r:id="rId3" action="ppaction://hlinksldjump"/>
                        </a:rPr>
                        <a:t>8/12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Times New Roman"/>
                          <a:hlinkClick r:id="rId4" action="ppaction://hlinksldjump"/>
                        </a:rPr>
                        <a:t>8/14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Hgb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15.00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15.1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Hct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42.70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43.8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RBC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4.82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4.92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WBC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6.72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5.95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Seg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  Lympho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  Eos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9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  Mono 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9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Plt 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hlinkClick r:id="rId3" action="ppaction://hlinksldjump"/>
              </a:rPr>
              <a:t>Coagulation Studies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1" y="1447800"/>
          <a:ext cx="7772399" cy="2971800"/>
        </p:xfrm>
        <a:graphic>
          <a:graphicData uri="http://schemas.openxmlformats.org/drawingml/2006/table">
            <a:tbl>
              <a:tblPr/>
              <a:tblGrid>
                <a:gridCol w="4118443"/>
                <a:gridCol w="1826978"/>
                <a:gridCol w="1826978"/>
              </a:tblGrid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8/11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8/13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Prothrombin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Time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Patient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14.10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13.2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69.8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79.6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11.90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11.9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INR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1.20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1.12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800600"/>
            <a:ext cx="43434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Clotting time: 5’00”</a:t>
            </a:r>
          </a:p>
          <a:p>
            <a:r>
              <a:rPr lang="en-US" sz="3200" b="1" dirty="0"/>
              <a:t>Bleeding time: 1’30</a:t>
            </a:r>
            <a:r>
              <a:rPr lang="en-US" sz="3200" b="1" dirty="0" smtClean="0"/>
              <a:t>”</a:t>
            </a:r>
            <a:endParaRPr lang="en-US" sz="3200" b="1" dirty="0"/>
          </a:p>
        </p:txBody>
      </p:sp>
      <p:pic>
        <p:nvPicPr>
          <p:cNvPr id="6" name="Picture 5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hlinkClick r:id="rId3" action="ppaction://hlinksldjump"/>
              </a:rPr>
              <a:t>Liver Function Test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76400" y="1600205"/>
          <a:ext cx="4495800" cy="4800595"/>
        </p:xfrm>
        <a:graphic>
          <a:graphicData uri="http://schemas.openxmlformats.org/drawingml/2006/table">
            <a:tbl>
              <a:tblPr/>
              <a:tblGrid>
                <a:gridCol w="2581489"/>
                <a:gridCol w="1914311"/>
              </a:tblGrid>
              <a:tr h="535757">
                <a:tc>
                  <a:txBody>
                    <a:bodyPr/>
                    <a:lstStyle/>
                    <a:p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8/12/10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Total Protein 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6.8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Albumin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Globulin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A/G Ratio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1.13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AST 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263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ALT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Alka phos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134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Total Bili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1.61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General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D.J</a:t>
            </a:r>
            <a:r>
              <a:rPr lang="en-US" dirty="0"/>
              <a:t>. </a:t>
            </a:r>
          </a:p>
          <a:p>
            <a:r>
              <a:rPr lang="en-US" dirty="0" smtClean="0"/>
              <a:t>42 </a:t>
            </a:r>
            <a:r>
              <a:rPr lang="en-US" dirty="0"/>
              <a:t>year old </a:t>
            </a:r>
            <a:r>
              <a:rPr lang="en-US" dirty="0" smtClean="0"/>
              <a:t>male</a:t>
            </a:r>
          </a:p>
          <a:p>
            <a:r>
              <a:rPr lang="en-US" dirty="0" smtClean="0"/>
              <a:t>admitted </a:t>
            </a:r>
            <a:r>
              <a:rPr lang="en-US" dirty="0"/>
              <a:t>last August 11,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5" name="Picture 4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6" name="Picture 5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hlinkClick r:id="rId3" action="ppaction://hlinksldjump"/>
              </a:rPr>
              <a:t>Tumor Markers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2286000"/>
          <a:ext cx="4876800" cy="1351280"/>
        </p:xfrm>
        <a:graphic>
          <a:graphicData uri="http://schemas.openxmlformats.org/drawingml/2006/table">
            <a:tbl>
              <a:tblPr/>
              <a:tblGrid>
                <a:gridCol w="2109821"/>
                <a:gridCol w="2766979"/>
              </a:tblGrid>
              <a:tr h="431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8/13/10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AFP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11,261 (&lt; 8.6)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hlinkClick r:id="rId3" action="ppaction://hlinksldjump"/>
              </a:rPr>
              <a:t>Blood Chemistry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525905"/>
          <a:ext cx="5638800" cy="4798695"/>
        </p:xfrm>
        <a:graphic>
          <a:graphicData uri="http://schemas.openxmlformats.org/drawingml/2006/table">
            <a:tbl>
              <a:tblPr/>
              <a:tblGrid>
                <a:gridCol w="3644922"/>
                <a:gridCol w="1993878"/>
              </a:tblGrid>
              <a:tr h="401782">
                <a:tc>
                  <a:txBody>
                    <a:bodyPr/>
                    <a:lstStyle/>
                    <a:p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8/12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RBS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97.2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BUN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9.3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Creatinine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0.93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Calcium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9.14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Potassium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Cholesterol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208.7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Triglycerides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141.7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HDL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11.9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LDL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138.9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Uric acid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7.31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CT Scan of Upper and Lower Abdomen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077201" cy="4279265"/>
        </p:xfrm>
        <a:graphic>
          <a:graphicData uri="http://schemas.openxmlformats.org/drawingml/2006/table">
            <a:tbl>
              <a:tblPr/>
              <a:tblGrid>
                <a:gridCol w="1665923"/>
                <a:gridCol w="6411278"/>
              </a:tblGrid>
              <a:tr h="3276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Times New Roman"/>
                        </a:rPr>
                        <a:t>8/7/10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Large heterogeneously-enhancing right adrenal mass, as described. Consideration is adrenal carcinoma. Thrombus formation in portal vein may represent 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tumoral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 invasion. Ill-defined heterogeneously-enhancing mass lesions in liver, likely representing metastasis. Minimal </a:t>
                      </a:r>
                      <a:r>
                        <a:rPr lang="en-US" sz="2800" dirty="0" err="1">
                          <a:latin typeface="Calibri"/>
                          <a:ea typeface="Times New Roman"/>
                          <a:cs typeface="Times New Roman"/>
                        </a:rPr>
                        <a:t>ascites</a:t>
                      </a: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. Slightly enlarged spleen.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Incidental finding of multiple, non-calcified pulmonary nodules of varying sizes.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High Resolution CT Scan of Chest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981200"/>
          <a:ext cx="8153400" cy="3425825"/>
        </p:xfrm>
        <a:graphic>
          <a:graphicData uri="http://schemas.openxmlformats.org/drawingml/2006/table">
            <a:tbl>
              <a:tblPr/>
              <a:tblGrid>
                <a:gridCol w="2057400"/>
                <a:gridCol w="6096000"/>
              </a:tblGrid>
              <a:tr h="2203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Times New Roman"/>
                          <a:cs typeface="Times New Roman"/>
                        </a:rPr>
                        <a:t>8/12/2010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Multiple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subcentimeter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noncalcified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pulmonary and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subpleural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nodules of varying sized scattered in both lungs representing pulmonary metastasis. Minimal fibrosis in the medial segment of the right middle lobe.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err="1"/>
              <a:t>Histopath</a:t>
            </a:r>
            <a:r>
              <a:rPr lang="en-US" b="1" dirty="0"/>
              <a:t> of the liver mass (via CT-guided biopsy)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286000"/>
          <a:ext cx="7696200" cy="1109345"/>
        </p:xfrm>
        <a:graphic>
          <a:graphicData uri="http://schemas.openxmlformats.org/drawingml/2006/table">
            <a:tbl>
              <a:tblPr/>
              <a:tblGrid>
                <a:gridCol w="2286000"/>
                <a:gridCol w="5410200"/>
              </a:tblGrid>
              <a:tr h="650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latin typeface="Calibri"/>
                          <a:ea typeface="Times New Roman"/>
                          <a:cs typeface="Times New Roman"/>
                        </a:rPr>
                        <a:t>8/28/2010</a:t>
                      </a:r>
                      <a:endParaRPr lang="en-US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latin typeface="Calibri"/>
                          <a:ea typeface="Times New Roman"/>
                          <a:cs typeface="Times New Roman"/>
                        </a:rPr>
                        <a:t>Hepatocellular</a:t>
                      </a:r>
                      <a:r>
                        <a:rPr lang="en-US" sz="3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600" dirty="0" smtClean="0">
                          <a:latin typeface="Calibri"/>
                          <a:ea typeface="Times New Roman"/>
                          <a:cs typeface="Times New Roman"/>
                        </a:rPr>
                        <a:t>carcinoma</a:t>
                      </a:r>
                      <a:r>
                        <a:rPr lang="en-US" sz="3600" smtClean="0">
                          <a:latin typeface="Calibri"/>
                          <a:ea typeface="Times New Roman"/>
                          <a:cs typeface="Times New Roman"/>
                        </a:rPr>
                        <a:t>, well-differentiated</a:t>
                      </a:r>
                      <a:endParaRPr lang="en-US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err="1" smtClean="0">
                <a:hlinkClick r:id="rId3" action="ppaction://hlinksldjump"/>
              </a:rPr>
              <a:t>Dexamethasone</a:t>
            </a:r>
            <a:r>
              <a:rPr lang="en-US" b="1" dirty="0" smtClean="0">
                <a:hlinkClick r:id="rId3" action="ppaction://hlinksldjump"/>
              </a:rPr>
              <a:t> Suppression Test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397" y="2057400"/>
          <a:ext cx="8153402" cy="2362200"/>
        </p:xfrm>
        <a:graphic>
          <a:graphicData uri="http://schemas.openxmlformats.org/drawingml/2006/table">
            <a:tbl>
              <a:tblPr/>
              <a:tblGrid>
                <a:gridCol w="5410203"/>
                <a:gridCol w="2743199"/>
              </a:tblGrid>
              <a:tr h="590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Serum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cortisol</a:t>
                      </a: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8/16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8AM cortisol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Times New Roman"/>
                          <a:cs typeface="Times New Roman"/>
                        </a:rPr>
                        <a:t>470.8</a:t>
                      </a: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9AM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cortisol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400.4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Post-dexamethasone </a:t>
                      </a:r>
                      <a:r>
                        <a:rPr lang="en-US" sz="3200" dirty="0" err="1">
                          <a:latin typeface="Calibri"/>
                          <a:ea typeface="Times New Roman"/>
                          <a:cs typeface="Times New Roman"/>
                        </a:rPr>
                        <a:t>cortisol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Times New Roman"/>
                          <a:cs typeface="Times New Roman"/>
                        </a:rPr>
                        <a:t>76.93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4876800"/>
            <a:ext cx="7010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Upright </a:t>
            </a:r>
            <a:r>
              <a:rPr lang="en-US" sz="2800" dirty="0" err="1"/>
              <a:t>renin</a:t>
            </a:r>
            <a:r>
              <a:rPr lang="en-US" sz="2800" dirty="0"/>
              <a:t>: 10.216 (N.V. 1.9-6.0)</a:t>
            </a:r>
          </a:p>
          <a:p>
            <a:r>
              <a:rPr lang="en-US" sz="2800" dirty="0"/>
              <a:t>Upright </a:t>
            </a:r>
            <a:r>
              <a:rPr lang="en-US" sz="2800" dirty="0" err="1"/>
              <a:t>aldosterone</a:t>
            </a:r>
            <a:r>
              <a:rPr lang="en-US" sz="2800" dirty="0"/>
              <a:t>: 29.93 (N.V. 4.0-31.0)</a:t>
            </a:r>
          </a:p>
          <a:p>
            <a:r>
              <a:rPr lang="en-US" sz="2800" dirty="0"/>
              <a:t>DHEA: 0.760 (N.V. 2.17-15.19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6" name="Picture 5" descr="liver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81759" y="58674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0"/>
            <a:ext cx="8229600" cy="1143000"/>
          </a:xfrm>
          <a:solidFill>
            <a:schemeClr val="bg1">
              <a:alpha val="52000"/>
            </a:schemeClr>
          </a:solidFill>
        </p:spPr>
        <p:txBody>
          <a:bodyPr>
            <a:noAutofit/>
          </a:bodyPr>
          <a:lstStyle/>
          <a:p>
            <a:r>
              <a:rPr lang="en-US" sz="7200" b="1" dirty="0" smtClean="0"/>
              <a:t>Discussion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76200"/>
            <a:ext cx="11430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RUQ Pain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700060" y="946666"/>
            <a:ext cx="1001474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1447800"/>
            <a:ext cx="152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319060" y="1567140"/>
            <a:ext cx="239474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1676400"/>
            <a:ext cx="11430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 action="ppaction://hlinksldjump"/>
              </a:rPr>
              <a:t>Acute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843060" y="1567140"/>
            <a:ext cx="239474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33800" y="1676400"/>
            <a:ext cx="11430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4" action="ppaction://hlinksldjump"/>
              </a:rPr>
              <a:t>Chronic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28800" y="3657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2800" y="533400"/>
            <a:ext cx="198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History ;  onset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772694" y="2476500"/>
            <a:ext cx="837406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52600" y="2895600"/>
            <a:ext cx="5257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639094" y="30091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3124200"/>
            <a:ext cx="6858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Liver</a:t>
            </a:r>
            <a:endParaRPr lang="en-US" b="1" dirty="0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2782094" y="30091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0" y="3124200"/>
            <a:ext cx="1295400" cy="381000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Gallbladder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4077494" y="30091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3124200"/>
            <a:ext cx="13716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Duodenum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5601494" y="30091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57800" y="3124200"/>
            <a:ext cx="1066800" cy="64633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 Kidney</a:t>
            </a:r>
          </a:p>
          <a:p>
            <a:r>
              <a:rPr lang="en-US" b="1" dirty="0" smtClean="0"/>
              <a:t>Adrenals</a:t>
            </a:r>
            <a:endParaRPr lang="en-US" b="1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6896894" y="30091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629400" y="3124200"/>
            <a:ext cx="1905000" cy="64633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Pleural Reflection of R Lung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5525691" y="4037628"/>
            <a:ext cx="531812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333897" y="3884434"/>
            <a:ext cx="838200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191000" y="4302343"/>
            <a:ext cx="20574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133306" y="4417437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077494" y="4417437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24200" y="4572000"/>
            <a:ext cx="1447800" cy="64633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Metastatic Carcinoma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0" y="4535269"/>
            <a:ext cx="1752600" cy="64633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5" action="ppaction://hlinksldjump"/>
              </a:rPr>
              <a:t>Hepatocellular Carcinoma</a:t>
            </a:r>
            <a:endParaRPr lang="en-US" b="1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5715000" y="5410200"/>
            <a:ext cx="83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601494" y="55237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6439297" y="5295503"/>
            <a:ext cx="228600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3847306" y="6362700"/>
            <a:ext cx="229394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124200" y="6400800"/>
            <a:ext cx="16764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6" action="ppaction://hlinksldjump"/>
              </a:rPr>
              <a:t>Final Diagnosis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352800" y="926068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343400" y="21336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PE findings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943600" y="4572000"/>
            <a:ext cx="1371600" cy="646331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7" action="ppaction://hlinksldjump"/>
              </a:rPr>
              <a:t>Adrenal Carcinoma</a:t>
            </a:r>
            <a:endParaRPr lang="en-US" b="1" dirty="0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1408906" y="4417437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524000" y="4303931"/>
            <a:ext cx="20574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3466306" y="4417437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867400" y="3858399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Adrenal function tests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514600" y="5802868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Liver Biopsy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343400" y="2450068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CT Scan; UTZ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800600" y="5638800"/>
            <a:ext cx="1752600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 Functional</a:t>
            </a:r>
            <a:endParaRPr lang="en-US" b="1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1676400" y="6248400"/>
            <a:ext cx="403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5599906" y="6133306"/>
            <a:ext cx="228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1143397" y="5714603"/>
            <a:ext cx="1066800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Acute Right Upper Quadrant Pain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600200"/>
            <a:ext cx="72390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Cholelithiasis</a:t>
            </a:r>
            <a:r>
              <a:rPr lang="en-US" sz="2800" dirty="0" smtClean="0"/>
              <a:t>, </a:t>
            </a:r>
            <a:r>
              <a:rPr lang="en-US" sz="2800" dirty="0" err="1" smtClean="0"/>
              <a:t>Biliary</a:t>
            </a:r>
            <a:r>
              <a:rPr lang="en-US" sz="2800" dirty="0" smtClean="0"/>
              <a:t> Colic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Acute </a:t>
            </a:r>
            <a:r>
              <a:rPr lang="en-US" sz="2800" dirty="0" err="1" smtClean="0"/>
              <a:t>Cholecystitis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Leaking Duodenal Ulcer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Ureteral</a:t>
            </a:r>
            <a:r>
              <a:rPr lang="en-US" sz="2800" dirty="0" smtClean="0"/>
              <a:t> Colic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Right </a:t>
            </a:r>
            <a:r>
              <a:rPr lang="en-US" sz="2800" dirty="0" err="1" smtClean="0"/>
              <a:t>Pyelonephritis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Acute Hepatitis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Right-sided Pleurisy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Chronic Right Upper Quadrant Pain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600200"/>
            <a:ext cx="72390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Hepatocellular Carcinoma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Metastatic Carcinoma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Chronic </a:t>
            </a:r>
            <a:r>
              <a:rPr lang="en-US" sz="2800" dirty="0" err="1" smtClean="0"/>
              <a:t>Cholecystitis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Chief Complaint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right-sided abdominal pain</a:t>
            </a:r>
          </a:p>
          <a:p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Adrenal Carcinoma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workup directed towards evaluating whether or not the mass is functional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laboratory tests are geared towards measuring the levels of hormones 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if mass is functional: medical therapy to blunt hormone effect concurrent with surgical resection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PH" sz="2800" dirty="0" smtClean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P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third-leading cause of cancer-related deaths worldwide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Most cases from Sub-Saharan Africa and </a:t>
            </a:r>
            <a:r>
              <a:rPr lang="en-PH" sz="2800" smtClean="0"/>
              <a:t>Southeast Asia (78%)</a:t>
            </a:r>
            <a:endParaRPr lang="en-PH" sz="2800" dirty="0" smtClean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Risk factors: </a:t>
            </a:r>
            <a:r>
              <a:rPr lang="en-PH" sz="2800" dirty="0" err="1" smtClean="0"/>
              <a:t>aflatoxin</a:t>
            </a:r>
            <a:r>
              <a:rPr lang="en-PH" sz="2800" dirty="0" smtClean="0"/>
              <a:t>, betel nut chewing, alcohol abuse (most common cause among Americans), Hepatitis B (most common cause in Southeast Asia)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Sex preponderance: males &gt; females (3:1 to 9:1)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PH" sz="2800" dirty="0" smtClean="0"/>
              <a:t>Clinical Features: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right upper quadrant pain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early satiety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weight loss 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Physical examination: nonspecific</a:t>
            </a:r>
            <a:endParaRPr lang="en-US" sz="2800" dirty="0" smtClean="0"/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P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6934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600" dirty="0" smtClean="0"/>
              <a:t>AASLD guidelines for diagnosis: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PH" sz="3600" dirty="0" smtClean="0"/>
              <a:t>Nodules smaller than 1cm on ultrasound: observe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PH" sz="3600" dirty="0" smtClean="0"/>
              <a:t>Nodules larger than 1cm: CT scan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PH" sz="3600" dirty="0" smtClean="0"/>
              <a:t>On CT scan, if not suspicious for malignancy: do other imaging OR biopsy</a:t>
            </a:r>
          </a:p>
          <a:p>
            <a:pPr marL="342900" indent="-342900">
              <a:buAutoNum type="arabicPeriod"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600" dirty="0" smtClean="0"/>
              <a:t>EASLD guidelines for diagnosis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800" dirty="0" smtClean="0"/>
              <a:t>Disease Progression: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Development of HCC from Hepatitis B: 2-4 years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 Both cancer and cirrhosis contribute to morbidity and mortality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Adrenal gland common site for metastasis</a:t>
            </a:r>
            <a:r>
              <a:rPr lang="en-US" sz="2800" dirty="0" smtClean="0"/>
              <a:t> (mechanism for spread unclear)</a:t>
            </a:r>
            <a:endParaRPr lang="en-P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800" dirty="0" smtClean="0"/>
              <a:t>Treatment (AASLD guidelines 2010):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depends on stage of disease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>
                <a:hlinkClick r:id="rId5" action="ppaction://hlinksldjump"/>
              </a:rPr>
              <a:t>liver resection</a:t>
            </a:r>
            <a:endParaRPr lang="en-PH" sz="2800" dirty="0" smtClean="0"/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resection with transplantation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Hepatocellular Carcinoma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For patients in whom resection is not feasible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Local ablation (alcohol or </a:t>
            </a:r>
            <a:r>
              <a:rPr lang="en-PH" sz="2800" dirty="0" smtClean="0">
                <a:hlinkClick r:id="rId6" action="ppaction://hlinksldjump"/>
              </a:rPr>
              <a:t>radiofrequency</a:t>
            </a:r>
            <a:r>
              <a:rPr lang="en-PH" sz="2800" dirty="0" smtClean="0"/>
              <a:t>)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err="1" smtClean="0"/>
              <a:t>Transcatheter</a:t>
            </a:r>
            <a:r>
              <a:rPr lang="en-PH" sz="2800" dirty="0" smtClean="0"/>
              <a:t> arterial </a:t>
            </a:r>
            <a:r>
              <a:rPr lang="en-PH" sz="2800" dirty="0" err="1" smtClean="0"/>
              <a:t>chemoembolization</a:t>
            </a:r>
            <a:r>
              <a:rPr lang="en-PH" sz="2800" dirty="0" smtClean="0"/>
              <a:t> (</a:t>
            </a:r>
            <a:r>
              <a:rPr lang="en-PH" sz="2800" dirty="0" smtClean="0">
                <a:hlinkClick r:id="rId7" action="ppaction://hlinksldjump"/>
              </a:rPr>
              <a:t>TACE</a:t>
            </a:r>
            <a:r>
              <a:rPr lang="en-PH" sz="2800" dirty="0" smtClean="0"/>
              <a:t>) 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/>
              <a:t>Systemic chemotherapy: little benefit</a:t>
            </a:r>
          </a:p>
          <a:p>
            <a:pPr marL="1257300" lvl="2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2800" dirty="0" smtClean="0">
                <a:hlinkClick r:id="rId8" action="ppaction://hlinksldjump"/>
              </a:rPr>
              <a:t>Sorafenib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Liver resection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219200"/>
            <a:ext cx="7239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PH" sz="2800" dirty="0" smtClean="0"/>
              <a:t>A Prospective Randomized Trial Comparing </a:t>
            </a:r>
            <a:r>
              <a:rPr lang="en-PH" sz="2800" dirty="0" err="1" smtClean="0"/>
              <a:t>Percutaneous</a:t>
            </a:r>
            <a:r>
              <a:rPr lang="en-PH" sz="2800" dirty="0" smtClean="0"/>
              <a:t> Local Ablative Therapy and Partial </a:t>
            </a:r>
            <a:r>
              <a:rPr lang="en-PH" sz="2800" dirty="0" err="1" smtClean="0"/>
              <a:t>Hepatectomy</a:t>
            </a:r>
            <a:r>
              <a:rPr lang="en-PH" sz="2800" dirty="0" smtClean="0"/>
              <a:t> for Small </a:t>
            </a:r>
            <a:r>
              <a:rPr lang="en-PH" sz="2800" dirty="0" err="1" smtClean="0"/>
              <a:t>Hepatocellular</a:t>
            </a:r>
            <a:r>
              <a:rPr lang="en-PH" sz="2800" dirty="0" smtClean="0"/>
              <a:t> Carcinoma</a:t>
            </a:r>
          </a:p>
          <a:p>
            <a:r>
              <a:rPr lang="en-PH" sz="2000" dirty="0" smtClean="0"/>
              <a:t>Min-Shan Chen et al</a:t>
            </a:r>
          </a:p>
          <a:p>
            <a:r>
              <a:rPr lang="en-PH" sz="2000" dirty="0" smtClean="0"/>
              <a:t>Ann Surg. 2006 March; 243(3): 321–328. </a:t>
            </a:r>
          </a:p>
          <a:p>
            <a:endParaRPr lang="en-PH" sz="2000" dirty="0" smtClean="0"/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90 patients underwent resection for HCC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1-, 2-, 3-, and 4-year overall survival rates  after surgery: 93.3%, 82.3%, 73.4%, 64.0%</a:t>
            </a:r>
          </a:p>
          <a:p>
            <a:pPr marL="342900" indent="-342900" algn="just">
              <a:spcBef>
                <a:spcPct val="20000"/>
              </a:spcBef>
            </a:pPr>
            <a:endParaRPr lang="en-PH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8" name="Picture 7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Radiofrequency ablation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219200"/>
            <a:ext cx="72390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0" y="1143000"/>
            <a:ext cx="7239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 err="1" smtClean="0"/>
              <a:t>Percutaneous</a:t>
            </a:r>
            <a:r>
              <a:rPr lang="en-PH" sz="2400" b="1" dirty="0" smtClean="0"/>
              <a:t> radiofrequency thermal ablation for </a:t>
            </a:r>
            <a:r>
              <a:rPr lang="en-PH" sz="2400" b="1" dirty="0" err="1" smtClean="0"/>
              <a:t>hepatocellular</a:t>
            </a:r>
            <a:r>
              <a:rPr lang="en-PH" sz="2400" b="1" dirty="0" smtClean="0"/>
              <a:t> carcinoma.</a:t>
            </a:r>
          </a:p>
          <a:p>
            <a:r>
              <a:rPr lang="en-PH" dirty="0" err="1" smtClean="0">
                <a:latin typeface="Calibri" pitchFamily="34" charset="0"/>
                <a:hlinkClick r:id="rId5"/>
              </a:rPr>
              <a:t>Baldan</a:t>
            </a:r>
            <a:r>
              <a:rPr lang="en-PH" dirty="0" smtClean="0">
                <a:latin typeface="Calibri" pitchFamily="34" charset="0"/>
                <a:hlinkClick r:id="rId5"/>
              </a:rPr>
              <a:t> A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smtClean="0">
                <a:latin typeface="Calibri" pitchFamily="34" charset="0"/>
                <a:hlinkClick r:id="rId6"/>
              </a:rPr>
              <a:t>Marino D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smtClean="0">
                <a:latin typeface="Calibri" pitchFamily="34" charset="0"/>
                <a:hlinkClick r:id="rId7"/>
              </a:rPr>
              <a:t>DE Giorgio M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8"/>
              </a:rPr>
              <a:t>Angonese</a:t>
            </a:r>
            <a:r>
              <a:rPr lang="en-PH" dirty="0" smtClean="0">
                <a:latin typeface="Calibri" pitchFamily="34" charset="0"/>
                <a:hlinkClick r:id="rId8"/>
              </a:rPr>
              <a:t> C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9"/>
              </a:rPr>
              <a:t>Cillo</a:t>
            </a:r>
            <a:r>
              <a:rPr lang="en-PH" dirty="0" smtClean="0">
                <a:latin typeface="Calibri" pitchFamily="34" charset="0"/>
                <a:hlinkClick r:id="rId9"/>
              </a:rPr>
              <a:t> U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smtClean="0">
                <a:latin typeface="Calibri" pitchFamily="34" charset="0"/>
                <a:hlinkClick r:id="rId10"/>
              </a:rPr>
              <a:t>D'Alessandro A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1"/>
              </a:rPr>
              <a:t>Masotto</a:t>
            </a:r>
            <a:r>
              <a:rPr lang="en-PH" dirty="0" smtClean="0">
                <a:latin typeface="Calibri" pitchFamily="34" charset="0"/>
                <a:hlinkClick r:id="rId11"/>
              </a:rPr>
              <a:t> A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2"/>
              </a:rPr>
              <a:t>Massani</a:t>
            </a:r>
            <a:r>
              <a:rPr lang="en-PH" dirty="0" smtClean="0">
                <a:latin typeface="Calibri" pitchFamily="34" charset="0"/>
                <a:hlinkClick r:id="rId12"/>
              </a:rPr>
              <a:t> M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3"/>
              </a:rPr>
              <a:t>Mazzucco</a:t>
            </a:r>
            <a:r>
              <a:rPr lang="en-PH" dirty="0" smtClean="0">
                <a:latin typeface="Calibri" pitchFamily="34" charset="0"/>
                <a:hlinkClick r:id="rId13"/>
              </a:rPr>
              <a:t> M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4"/>
              </a:rPr>
              <a:t>Miola</a:t>
            </a:r>
            <a:r>
              <a:rPr lang="en-PH" dirty="0" smtClean="0">
                <a:latin typeface="Calibri" pitchFamily="34" charset="0"/>
                <a:hlinkClick r:id="rId14"/>
              </a:rPr>
              <a:t> E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5"/>
              </a:rPr>
              <a:t>Neri</a:t>
            </a:r>
            <a:r>
              <a:rPr lang="en-PH" dirty="0" smtClean="0">
                <a:latin typeface="Calibri" pitchFamily="34" charset="0"/>
                <a:hlinkClick r:id="rId15"/>
              </a:rPr>
              <a:t> D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6"/>
              </a:rPr>
              <a:t>Paccagnella</a:t>
            </a:r>
            <a:r>
              <a:rPr lang="en-PH" dirty="0" smtClean="0">
                <a:latin typeface="Calibri" pitchFamily="34" charset="0"/>
                <a:hlinkClick r:id="rId16"/>
              </a:rPr>
              <a:t> D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7"/>
              </a:rPr>
              <a:t>Pivetta</a:t>
            </a:r>
            <a:r>
              <a:rPr lang="en-PH" dirty="0" smtClean="0">
                <a:latin typeface="Calibri" pitchFamily="34" charset="0"/>
                <a:hlinkClick r:id="rId17"/>
              </a:rPr>
              <a:t> G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8"/>
              </a:rPr>
              <a:t>Stellato</a:t>
            </a:r>
            <a:r>
              <a:rPr lang="en-PH" dirty="0" smtClean="0">
                <a:latin typeface="Calibri" pitchFamily="34" charset="0"/>
                <a:hlinkClick r:id="rId18"/>
              </a:rPr>
              <a:t> A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19"/>
              </a:rPr>
              <a:t>Tommasi</a:t>
            </a:r>
            <a:r>
              <a:rPr lang="en-PH" dirty="0" smtClean="0">
                <a:latin typeface="Calibri" pitchFamily="34" charset="0"/>
                <a:hlinkClick r:id="rId19"/>
              </a:rPr>
              <a:t> L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20"/>
              </a:rPr>
              <a:t>Tremolada</a:t>
            </a:r>
            <a:r>
              <a:rPr lang="en-PH" dirty="0" smtClean="0">
                <a:latin typeface="Calibri" pitchFamily="34" charset="0"/>
                <a:hlinkClick r:id="rId20"/>
              </a:rPr>
              <a:t> F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21"/>
              </a:rPr>
              <a:t>Tufano</a:t>
            </a:r>
            <a:r>
              <a:rPr lang="en-PH" dirty="0" smtClean="0">
                <a:latin typeface="Calibri" pitchFamily="34" charset="0"/>
                <a:hlinkClick r:id="rId21"/>
              </a:rPr>
              <a:t> A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22"/>
              </a:rPr>
              <a:t>Zanus</a:t>
            </a:r>
            <a:r>
              <a:rPr lang="en-PH" dirty="0" smtClean="0">
                <a:latin typeface="Calibri" pitchFamily="34" charset="0"/>
                <a:hlinkClick r:id="rId22"/>
              </a:rPr>
              <a:t> G</a:t>
            </a:r>
            <a:r>
              <a:rPr lang="en-PH" dirty="0" smtClean="0">
                <a:latin typeface="Calibri" pitchFamily="34" charset="0"/>
              </a:rPr>
              <a:t>, </a:t>
            </a:r>
            <a:r>
              <a:rPr lang="en-PH" dirty="0" err="1" smtClean="0">
                <a:latin typeface="Calibri" pitchFamily="34" charset="0"/>
                <a:hlinkClick r:id="rId23"/>
              </a:rPr>
              <a:t>Farinati</a:t>
            </a:r>
            <a:r>
              <a:rPr lang="en-PH" dirty="0" smtClean="0">
                <a:latin typeface="Calibri" pitchFamily="34" charset="0"/>
                <a:hlinkClick r:id="rId23"/>
              </a:rPr>
              <a:t> F</a:t>
            </a:r>
            <a:r>
              <a:rPr lang="en-PH" dirty="0" smtClean="0">
                <a:latin typeface="Calibri" pitchFamily="34" charset="0"/>
              </a:rPr>
              <a:t>;</a:t>
            </a:r>
          </a:p>
          <a:p>
            <a:r>
              <a:rPr lang="en-PH" dirty="0" smtClean="0"/>
              <a:t>Aliment </a:t>
            </a:r>
            <a:r>
              <a:rPr lang="en-PH" dirty="0" err="1" smtClean="0"/>
              <a:t>Pharmacol</a:t>
            </a:r>
            <a:r>
              <a:rPr lang="en-PH" dirty="0" smtClean="0"/>
              <a:t> </a:t>
            </a:r>
            <a:r>
              <a:rPr lang="en-PH" dirty="0" err="1" smtClean="0"/>
              <a:t>Ther</a:t>
            </a:r>
            <a:r>
              <a:rPr lang="en-PH" dirty="0" smtClean="0"/>
              <a:t>. 2006 Nov 15;24(10):1495-501.</a:t>
            </a:r>
          </a:p>
          <a:p>
            <a:endParaRPr lang="en-PH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401 patients with </a:t>
            </a:r>
            <a:r>
              <a:rPr lang="en-PH" sz="2800" dirty="0" err="1" smtClean="0"/>
              <a:t>hepatocellular</a:t>
            </a:r>
            <a:r>
              <a:rPr lang="en-PH" sz="2800" dirty="0" smtClean="0"/>
              <a:t> carcinoma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Complete response in 67% of patients and in 27% response was 75-99%. </a:t>
            </a:r>
          </a:p>
          <a:p>
            <a:endParaRPr lang="en-PH" dirty="0" smtClean="0">
              <a:latin typeface="Calibri" pitchFamily="34" charset="0"/>
            </a:endParaRPr>
          </a:p>
          <a:p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History of Present Illness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9906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Year PTA</a:t>
            </a:r>
            <a:endParaRPr lang="en-US" sz="28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1219200"/>
            <a:ext cx="457200" cy="1588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9906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Right-sided abdominal pain</a:t>
            </a:r>
          </a:p>
          <a:p>
            <a:r>
              <a:rPr lang="en-US" sz="2800" dirty="0" smtClean="0"/>
              <a:t>No medications were taken</a:t>
            </a:r>
          </a:p>
          <a:p>
            <a:r>
              <a:rPr lang="en-US" sz="2800" dirty="0" smtClean="0"/>
              <a:t>No consult was done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362200"/>
            <a:ext cx="137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 Months PTA</a:t>
            </a:r>
            <a:endParaRPr lang="en-US" sz="28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19200" y="2819400"/>
            <a:ext cx="457200" cy="1588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1142206" y="3733006"/>
            <a:ext cx="5180806" cy="794"/>
          </a:xfrm>
          <a:prstGeom prst="line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24384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Consult at a local hospital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UTZ: adrenal mass, liver masses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advised CT Scan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Hepatitis profile : reactive </a:t>
            </a:r>
            <a:r>
              <a:rPr lang="en-US" sz="2400" dirty="0" err="1" smtClean="0"/>
              <a:t>HBsAg</a:t>
            </a:r>
            <a:r>
              <a:rPr lang="en-US" sz="2400" dirty="0" smtClean="0"/>
              <a:t> , anti-</a:t>
            </a:r>
            <a:r>
              <a:rPr lang="en-US" sz="2400" dirty="0" err="1" smtClean="0"/>
              <a:t>Hbe</a:t>
            </a:r>
            <a:r>
              <a:rPr lang="en-US" sz="2400" dirty="0" smtClean="0"/>
              <a:t>, anti- </a:t>
            </a:r>
            <a:r>
              <a:rPr lang="en-US" sz="2400" dirty="0" err="1" smtClean="0"/>
              <a:t>HBc</a:t>
            </a:r>
            <a:r>
              <a:rPr lang="en-US" sz="2400" dirty="0" smtClean="0"/>
              <a:t> </a:t>
            </a:r>
            <a:r>
              <a:rPr lang="en-US" sz="2400" dirty="0" err="1" smtClean="0"/>
              <a:t>IgG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AFP 96.5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Consult w/ attending physician</a:t>
            </a:r>
          </a:p>
          <a:p>
            <a:r>
              <a:rPr lang="en-US" sz="2400" dirty="0" smtClean="0"/>
              <a:t>(+) undocumented weight loss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  CT Scan: </a:t>
            </a:r>
            <a:r>
              <a:rPr lang="en-US" sz="2400" dirty="0" smtClean="0">
                <a:hlinkClick r:id="rId3" action="ppaction://hlinksldjump"/>
              </a:rPr>
              <a:t>right adrenal mass with liver and lung nodules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633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Admission</a:t>
            </a:r>
            <a:endParaRPr lang="en-US" sz="2800" b="1" dirty="0"/>
          </a:p>
        </p:txBody>
      </p:sp>
      <p:pic>
        <p:nvPicPr>
          <p:cNvPr id="25" name="Picture 24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219200" y="5257800"/>
            <a:ext cx="457200" cy="1588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953000"/>
            <a:ext cx="137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Month PTA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PH" dirty="0" err="1" smtClean="0"/>
              <a:t>Transcatheter</a:t>
            </a:r>
            <a:r>
              <a:rPr lang="en-PH" dirty="0" smtClean="0"/>
              <a:t> arterial </a:t>
            </a:r>
            <a:r>
              <a:rPr lang="en-PH" dirty="0" err="1" smtClean="0"/>
              <a:t>chemoembolization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219200"/>
            <a:ext cx="72390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7239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 smtClean="0"/>
              <a:t>Combined TACE and PEI for palliative treatment of </a:t>
            </a:r>
            <a:r>
              <a:rPr lang="en-PH" sz="2400" b="1" dirty="0" err="1" smtClean="0"/>
              <a:t>unresectable</a:t>
            </a:r>
            <a:r>
              <a:rPr lang="en-PH" sz="2400" b="1" dirty="0" smtClean="0"/>
              <a:t> </a:t>
            </a:r>
            <a:r>
              <a:rPr lang="en-PH" sz="2400" b="1" dirty="0" err="1" smtClean="0"/>
              <a:t>hepatocellular</a:t>
            </a:r>
            <a:r>
              <a:rPr lang="en-PH" sz="2400" b="1" dirty="0" smtClean="0"/>
              <a:t> carcinoma.</a:t>
            </a:r>
          </a:p>
          <a:p>
            <a:r>
              <a:rPr lang="en-PH" dirty="0" smtClean="0">
                <a:hlinkClick r:id="rId5"/>
              </a:rPr>
              <a:t>Becker G</a:t>
            </a:r>
            <a:r>
              <a:rPr lang="en-PH" dirty="0" smtClean="0"/>
              <a:t>, </a:t>
            </a:r>
            <a:r>
              <a:rPr lang="en-PH" dirty="0" err="1" smtClean="0">
                <a:hlinkClick r:id="rId6"/>
              </a:rPr>
              <a:t>Soezgen</a:t>
            </a:r>
            <a:r>
              <a:rPr lang="en-PH" dirty="0" smtClean="0">
                <a:hlinkClick r:id="rId6"/>
              </a:rPr>
              <a:t> T</a:t>
            </a:r>
            <a:r>
              <a:rPr lang="en-PH" dirty="0" smtClean="0"/>
              <a:t>, </a:t>
            </a:r>
            <a:r>
              <a:rPr lang="en-PH" dirty="0" err="1" smtClean="0">
                <a:hlinkClick r:id="rId7"/>
              </a:rPr>
              <a:t>Olschewski</a:t>
            </a:r>
            <a:r>
              <a:rPr lang="en-PH" dirty="0" smtClean="0">
                <a:hlinkClick r:id="rId7"/>
              </a:rPr>
              <a:t> M</a:t>
            </a:r>
            <a:r>
              <a:rPr lang="en-PH" dirty="0" smtClean="0"/>
              <a:t>, </a:t>
            </a:r>
            <a:r>
              <a:rPr lang="en-PH" dirty="0" err="1" smtClean="0">
                <a:hlinkClick r:id="rId8"/>
              </a:rPr>
              <a:t>Laubenberger</a:t>
            </a:r>
            <a:r>
              <a:rPr lang="en-PH" dirty="0" smtClean="0">
                <a:hlinkClick r:id="rId8"/>
              </a:rPr>
              <a:t> J</a:t>
            </a:r>
            <a:r>
              <a:rPr lang="en-PH" dirty="0" smtClean="0"/>
              <a:t>, </a:t>
            </a:r>
            <a:r>
              <a:rPr lang="en-PH" dirty="0" smtClean="0">
                <a:hlinkClick r:id="rId9"/>
              </a:rPr>
              <a:t>Blum HE</a:t>
            </a:r>
            <a:r>
              <a:rPr lang="en-PH" dirty="0" smtClean="0"/>
              <a:t>, </a:t>
            </a:r>
            <a:r>
              <a:rPr lang="en-PH" dirty="0" err="1" smtClean="0">
                <a:hlinkClick r:id="rId10"/>
              </a:rPr>
              <a:t>Allgaier</a:t>
            </a:r>
            <a:r>
              <a:rPr lang="en-PH" dirty="0" smtClean="0">
                <a:hlinkClick r:id="rId10"/>
              </a:rPr>
              <a:t> HP</a:t>
            </a:r>
            <a:r>
              <a:rPr lang="en-PH" dirty="0" smtClean="0"/>
              <a:t>.</a:t>
            </a:r>
          </a:p>
          <a:p>
            <a:r>
              <a:rPr lang="en-PH" dirty="0" smtClean="0"/>
              <a:t>World J </a:t>
            </a:r>
            <a:r>
              <a:rPr lang="en-PH" dirty="0" err="1" smtClean="0"/>
              <a:t>Gastroenterol</a:t>
            </a:r>
            <a:r>
              <a:rPr lang="en-PH" dirty="0" smtClean="0"/>
              <a:t>. 2005 Oct 21;11(39):6104-9.</a:t>
            </a:r>
          </a:p>
          <a:p>
            <a:endParaRPr lang="en-PH" dirty="0" smtClean="0"/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53 patients enrolled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cumulative survival rate of the TACE group was 75.8% at 6 mo, 62.9% at 12 mo, and 18.0% at 24 mo</a:t>
            </a:r>
            <a:endParaRPr lang="en-P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PH" dirty="0" smtClean="0"/>
              <a:t>Sorafenib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219200"/>
            <a:ext cx="72390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 smtClean="0"/>
              <a:t>Efficacy and safety of </a:t>
            </a:r>
            <a:r>
              <a:rPr lang="en-PH" sz="2400" b="1" dirty="0" err="1" smtClean="0"/>
              <a:t>sorafenib</a:t>
            </a:r>
            <a:r>
              <a:rPr lang="en-PH" sz="2400" b="1" dirty="0" smtClean="0"/>
              <a:t> in patients in the</a:t>
            </a:r>
          </a:p>
          <a:p>
            <a:r>
              <a:rPr lang="en-PH" sz="2400" b="1" dirty="0" smtClean="0"/>
              <a:t>Asia-Pacific region with advanced </a:t>
            </a:r>
            <a:r>
              <a:rPr lang="en-PH" sz="2400" b="1" dirty="0" err="1" smtClean="0"/>
              <a:t>hepatocellular</a:t>
            </a:r>
            <a:endParaRPr lang="en-PH" sz="2400" b="1" dirty="0" smtClean="0"/>
          </a:p>
          <a:p>
            <a:r>
              <a:rPr lang="en-PH" sz="2400" b="1" dirty="0" smtClean="0"/>
              <a:t>carcinoma: a phase III randomised, double-blind,</a:t>
            </a:r>
          </a:p>
          <a:p>
            <a:r>
              <a:rPr lang="en-PH" sz="2400" b="1" dirty="0" smtClean="0"/>
              <a:t>placebo-controlled trial</a:t>
            </a:r>
          </a:p>
          <a:p>
            <a:r>
              <a:rPr lang="en-PH" sz="2400" i="1" dirty="0" smtClean="0"/>
              <a:t>Ann-</a:t>
            </a:r>
            <a:r>
              <a:rPr lang="en-PH" sz="2400" i="1" dirty="0" err="1" smtClean="0"/>
              <a:t>Lii</a:t>
            </a:r>
            <a:r>
              <a:rPr lang="en-PH" sz="2400" i="1" dirty="0" smtClean="0"/>
              <a:t> Cheng et al</a:t>
            </a:r>
          </a:p>
          <a:p>
            <a:r>
              <a:rPr lang="fr-FR" b="1" i="1" dirty="0" smtClean="0"/>
              <a:t>Lancet </a:t>
            </a:r>
            <a:r>
              <a:rPr lang="fr-FR" b="1" i="1" dirty="0" err="1" smtClean="0"/>
              <a:t>Oncol</a:t>
            </a:r>
            <a:r>
              <a:rPr lang="fr-FR" b="1" i="1" dirty="0" smtClean="0"/>
              <a:t> 2009; 10: 25–34</a:t>
            </a:r>
          </a:p>
          <a:p>
            <a:endParaRPr lang="fr-FR" b="1" i="1" dirty="0" smtClean="0"/>
          </a:p>
          <a:p>
            <a:pPr>
              <a:buFont typeface="Arial" pitchFamily="34" charset="0"/>
              <a:buChar char="•"/>
            </a:pPr>
            <a:r>
              <a:rPr lang="en-PH" sz="2400" dirty="0" smtClean="0"/>
              <a:t>271 patients from 23 centres in China, South Korea, and Taiwan</a:t>
            </a:r>
          </a:p>
          <a:p>
            <a:pPr>
              <a:buFont typeface="Arial" pitchFamily="34" charset="0"/>
              <a:buChar char="•"/>
            </a:pPr>
            <a:r>
              <a:rPr lang="en-PH" sz="2400" dirty="0" smtClean="0"/>
              <a:t>Median overall survival was 6·5 months in patients treated with </a:t>
            </a:r>
            <a:r>
              <a:rPr lang="en-PH" sz="2400" dirty="0" err="1" smtClean="0"/>
              <a:t>sorafenib</a:t>
            </a:r>
            <a:endParaRPr lang="en-P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Final Diagnosis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124200"/>
            <a:ext cx="7239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4800" b="1" dirty="0" smtClean="0"/>
              <a:t>Hepatocellular Carcinoma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4" name="Picture 3" descr="liv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accent1">
              <a:lumMod val="75000"/>
              <a:alpha val="52000"/>
            </a:schemeClr>
          </a:solidFill>
        </p:spPr>
        <p:txBody>
          <a:bodyPr/>
          <a:lstStyle/>
          <a:p>
            <a:pPr algn="l"/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124200"/>
            <a:ext cx="7239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4800" b="1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Review of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781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(-) </a:t>
            </a:r>
            <a:r>
              <a:rPr lang="en-US" dirty="0"/>
              <a:t>fever</a:t>
            </a:r>
          </a:p>
          <a:p>
            <a:r>
              <a:rPr lang="en-US" dirty="0"/>
              <a:t>(-) palpitation, easy fatigability, </a:t>
            </a:r>
            <a:r>
              <a:rPr lang="en-US" dirty="0" err="1"/>
              <a:t>exertional</a:t>
            </a:r>
            <a:r>
              <a:rPr lang="en-US" dirty="0"/>
              <a:t> </a:t>
            </a:r>
            <a:r>
              <a:rPr lang="en-US" dirty="0" err="1"/>
              <a:t>dyspnea</a:t>
            </a:r>
            <a:r>
              <a:rPr lang="en-US" dirty="0"/>
              <a:t>, PND, </a:t>
            </a:r>
            <a:r>
              <a:rPr lang="en-US" dirty="0" err="1"/>
              <a:t>orthopnea</a:t>
            </a:r>
            <a:endParaRPr lang="en-US" dirty="0"/>
          </a:p>
          <a:p>
            <a:r>
              <a:rPr lang="en-US" dirty="0"/>
              <a:t> (-) cough, shortness of breath,  chest pain</a:t>
            </a:r>
          </a:p>
          <a:p>
            <a:r>
              <a:rPr lang="en-US" dirty="0"/>
              <a:t>(-) </a:t>
            </a:r>
            <a:r>
              <a:rPr lang="en-US" dirty="0" err="1"/>
              <a:t>dysuria</a:t>
            </a:r>
            <a:r>
              <a:rPr lang="en-US" dirty="0"/>
              <a:t>,  urinary frequency,   </a:t>
            </a:r>
            <a:r>
              <a:rPr lang="en-US" dirty="0" err="1"/>
              <a:t>hematuria</a:t>
            </a:r>
            <a:r>
              <a:rPr lang="en-US" dirty="0"/>
              <a:t>, </a:t>
            </a:r>
            <a:r>
              <a:rPr lang="en-US" dirty="0" err="1"/>
              <a:t>polyuria</a:t>
            </a:r>
            <a:endParaRPr lang="en-US" dirty="0"/>
          </a:p>
          <a:p>
            <a:r>
              <a:rPr lang="en-US" dirty="0"/>
              <a:t>(-) jaundice</a:t>
            </a:r>
          </a:p>
          <a:p>
            <a:r>
              <a:rPr lang="en-US" dirty="0"/>
              <a:t>(-) bleeding tendencies</a:t>
            </a:r>
          </a:p>
          <a:p>
            <a:r>
              <a:rPr lang="en-US" dirty="0"/>
              <a:t>(-) joint pains</a:t>
            </a:r>
          </a:p>
          <a:p>
            <a:r>
              <a:rPr lang="en-US" dirty="0"/>
              <a:t>(-) </a:t>
            </a:r>
            <a:r>
              <a:rPr lang="en-US" dirty="0" smtClean="0"/>
              <a:t>rash</a:t>
            </a:r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Past Medical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r>
              <a:rPr lang="en-US" dirty="0"/>
              <a:t>(-) hypertension, diabetes, asthma, PTB</a:t>
            </a:r>
          </a:p>
          <a:p>
            <a:r>
              <a:rPr lang="en-US" dirty="0"/>
              <a:t>(+) Hepatitis B – diagnosed  in 1996, on food supplements only</a:t>
            </a:r>
          </a:p>
          <a:p>
            <a:r>
              <a:rPr lang="en-US" dirty="0"/>
              <a:t>No history of blood </a:t>
            </a:r>
            <a:r>
              <a:rPr lang="en-US" dirty="0" smtClean="0"/>
              <a:t>transfusions</a:t>
            </a:r>
          </a:p>
          <a:p>
            <a:r>
              <a:rPr lang="en-US" dirty="0" smtClean="0"/>
              <a:t>No prior surgeries</a:t>
            </a:r>
            <a:endParaRPr lang="en-US" dirty="0"/>
          </a:p>
          <a:p>
            <a:r>
              <a:rPr lang="en-US" dirty="0"/>
              <a:t>No known food or drug </a:t>
            </a:r>
            <a:r>
              <a:rPr lang="en-US" dirty="0" smtClean="0"/>
              <a:t>allergies</a:t>
            </a:r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Family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(+) DM: maternal side</a:t>
            </a:r>
          </a:p>
          <a:p>
            <a:r>
              <a:rPr lang="en-US" dirty="0"/>
              <a:t>(+) Cancer (unrecalled type): father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Personal and Social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Previous smoker (20 pack-years, quit 1 year ago)</a:t>
            </a:r>
          </a:p>
          <a:p>
            <a:r>
              <a:rPr lang="en-US" dirty="0"/>
              <a:t>Previous alcohol beverage drinker (up to 1 “</a:t>
            </a:r>
            <a:r>
              <a:rPr lang="en-US" dirty="0" err="1"/>
              <a:t>lapad</a:t>
            </a:r>
            <a:r>
              <a:rPr lang="en-US" dirty="0"/>
              <a:t>” of liquor </a:t>
            </a:r>
            <a:r>
              <a:rPr lang="en-US" dirty="0" smtClean="0"/>
              <a:t>5x/wk, quit 1 year ago)</a:t>
            </a:r>
            <a:endParaRPr lang="en-US" dirty="0"/>
          </a:p>
          <a:p>
            <a:r>
              <a:rPr lang="en-US" dirty="0"/>
              <a:t>Works as a construction worker</a:t>
            </a:r>
          </a:p>
          <a:p>
            <a:r>
              <a:rPr lang="en-US" dirty="0"/>
              <a:t>He denies intake of any anabolic steroids/ illicit </a:t>
            </a:r>
            <a:r>
              <a:rPr lang="en-US" dirty="0" smtClean="0"/>
              <a:t>drugs</a:t>
            </a:r>
          </a:p>
          <a:p>
            <a:r>
              <a:rPr lang="en-US" dirty="0" smtClean="0"/>
              <a:t>Married, claims monogamy</a:t>
            </a:r>
            <a:endParaRPr lang="en-US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239000" cy="5486400"/>
          </a:xfrm>
        </p:spPr>
        <p:txBody>
          <a:bodyPr>
            <a:noAutofit/>
          </a:bodyPr>
          <a:lstStyle/>
          <a:p>
            <a:r>
              <a:rPr lang="en-US" sz="2400" dirty="0"/>
              <a:t>BP 120/70 mmHg	</a:t>
            </a:r>
            <a:r>
              <a:rPr lang="en-US" sz="2400" dirty="0" smtClean="0"/>
              <a:t> </a:t>
            </a:r>
            <a:r>
              <a:rPr lang="en-US" sz="2400" dirty="0"/>
              <a:t>CR 70 </a:t>
            </a:r>
            <a:r>
              <a:rPr lang="en-US" sz="2400" dirty="0" err="1" smtClean="0"/>
              <a:t>bpm</a:t>
            </a:r>
            <a:r>
              <a:rPr lang="en-US" sz="2400" dirty="0" smtClean="0"/>
              <a:t>    </a:t>
            </a:r>
            <a:r>
              <a:rPr lang="en-US" sz="2400" dirty="0"/>
              <a:t>RR 18 </a:t>
            </a:r>
            <a:r>
              <a:rPr lang="en-US" sz="2400" dirty="0" err="1" smtClean="0"/>
              <a:t>cpm</a:t>
            </a:r>
            <a:r>
              <a:rPr lang="en-US" sz="2400" dirty="0" smtClean="0"/>
              <a:t>        T 36.6°C</a:t>
            </a:r>
            <a:endParaRPr lang="en-US" sz="2400" dirty="0"/>
          </a:p>
          <a:p>
            <a:r>
              <a:rPr lang="en-US" sz="2400" dirty="0"/>
              <a:t>Height:  5’6”         </a:t>
            </a:r>
            <a:r>
              <a:rPr lang="en-US" sz="2400" dirty="0" smtClean="0"/>
              <a:t>Weight</a:t>
            </a:r>
            <a:r>
              <a:rPr lang="en-US" sz="2400" dirty="0"/>
              <a:t>:  157.96 lbs          </a:t>
            </a:r>
            <a:r>
              <a:rPr lang="en-US" sz="2400" dirty="0" smtClean="0"/>
              <a:t> </a:t>
            </a:r>
            <a:r>
              <a:rPr lang="en-US" sz="2400" dirty="0"/>
              <a:t>BMI 25.5 kg/m2   </a:t>
            </a:r>
          </a:p>
          <a:p>
            <a:r>
              <a:rPr lang="en-US" sz="2400" dirty="0"/>
              <a:t>Conscious, coherent,  not in distress</a:t>
            </a:r>
          </a:p>
          <a:p>
            <a:r>
              <a:rPr lang="en-US" sz="2400" dirty="0"/>
              <a:t>Pink </a:t>
            </a:r>
            <a:r>
              <a:rPr lang="en-US" sz="2400" dirty="0" err="1"/>
              <a:t>palpebral</a:t>
            </a:r>
            <a:r>
              <a:rPr lang="en-US" sz="2400" dirty="0"/>
              <a:t> conjunctivae, </a:t>
            </a:r>
            <a:r>
              <a:rPr lang="en-US" sz="2400" dirty="0" err="1"/>
              <a:t>anicteric</a:t>
            </a:r>
            <a:r>
              <a:rPr lang="en-US" sz="2400" dirty="0"/>
              <a:t> </a:t>
            </a:r>
            <a:r>
              <a:rPr lang="en-US" sz="2400" dirty="0" err="1"/>
              <a:t>sclerae</a:t>
            </a:r>
            <a:r>
              <a:rPr lang="en-US" sz="2400" dirty="0"/>
              <a:t>,  no </a:t>
            </a:r>
            <a:r>
              <a:rPr lang="en-US" sz="2400" dirty="0" err="1"/>
              <a:t>tonsillar</a:t>
            </a:r>
            <a:r>
              <a:rPr lang="en-US" sz="2400" dirty="0"/>
              <a:t> enlargement</a:t>
            </a:r>
          </a:p>
          <a:p>
            <a:r>
              <a:rPr lang="en-US" sz="2400" dirty="0"/>
              <a:t>Supple neck,  no  cervical </a:t>
            </a:r>
            <a:r>
              <a:rPr lang="en-US" sz="2400" dirty="0" err="1"/>
              <a:t>lymphadenopathy</a:t>
            </a:r>
            <a:endParaRPr lang="en-US" sz="2400" dirty="0"/>
          </a:p>
          <a:p>
            <a:r>
              <a:rPr lang="en-US" sz="2400" dirty="0"/>
              <a:t>Symmetrical chest expansion, </a:t>
            </a:r>
            <a:r>
              <a:rPr lang="en-US" sz="2400" dirty="0" smtClean="0"/>
              <a:t> no </a:t>
            </a:r>
            <a:r>
              <a:rPr lang="en-US" sz="2400" dirty="0" err="1" smtClean="0"/>
              <a:t>telangectasia</a:t>
            </a:r>
            <a:r>
              <a:rPr lang="en-US" sz="2400" dirty="0" smtClean="0"/>
              <a:t> no </a:t>
            </a:r>
            <a:r>
              <a:rPr lang="en-US" sz="2400" dirty="0"/>
              <a:t>rib retraction, clear breath sounds, no </a:t>
            </a:r>
            <a:r>
              <a:rPr lang="en-US" sz="2400" dirty="0" err="1"/>
              <a:t>rales</a:t>
            </a:r>
            <a:r>
              <a:rPr lang="en-US" sz="2400" dirty="0"/>
              <a:t> or wheezing</a:t>
            </a:r>
          </a:p>
          <a:p>
            <a:r>
              <a:rPr lang="en-US" sz="2400" dirty="0" err="1"/>
              <a:t>Adynamic</a:t>
            </a:r>
            <a:r>
              <a:rPr lang="en-US" sz="2400" dirty="0"/>
              <a:t> </a:t>
            </a:r>
            <a:r>
              <a:rPr lang="en-US" sz="2400" dirty="0" err="1"/>
              <a:t>precordium</a:t>
            </a:r>
            <a:r>
              <a:rPr lang="en-US" sz="2400" dirty="0"/>
              <a:t>, normal rate/regular rhythm, no </a:t>
            </a:r>
            <a:r>
              <a:rPr lang="en-US" sz="2400" dirty="0" smtClean="0"/>
              <a:t>murmurs, S2 not high-pitched</a:t>
            </a:r>
            <a:endParaRPr lang="en-US" sz="2400" dirty="0"/>
          </a:p>
        </p:txBody>
      </p:sp>
      <p:pic>
        <p:nvPicPr>
          <p:cNvPr id="4" name="Picture 3" descr="liverpatho2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9000" y="0"/>
            <a:ext cx="1905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Physical Examination on Admission</a:t>
            </a:r>
            <a:endParaRPr lang="en-US" b="1" dirty="0"/>
          </a:p>
        </p:txBody>
      </p:sp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1759" y="5791200"/>
            <a:ext cx="909841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2105</Words>
  <Application>Microsoft Office PowerPoint</Application>
  <PresentationFormat>On-screen Show (4:3)</PresentationFormat>
  <Paragraphs>408</Paragraphs>
  <Slides>43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 Department of Medicine Medical Grandrounds  abdomen: A temple of doom for malignancy </vt:lpstr>
      <vt:lpstr>General Data</vt:lpstr>
      <vt:lpstr>Chief Complaint</vt:lpstr>
      <vt:lpstr>History of Present Illness</vt:lpstr>
      <vt:lpstr>Review of Systems</vt:lpstr>
      <vt:lpstr>Past Medical History</vt:lpstr>
      <vt:lpstr>Family History</vt:lpstr>
      <vt:lpstr>Personal and Social History</vt:lpstr>
      <vt:lpstr>Physical Examination on Admission</vt:lpstr>
      <vt:lpstr>Slide 10</vt:lpstr>
      <vt:lpstr>Initial Clinical Impression</vt:lpstr>
      <vt:lpstr>Course in the Wards</vt:lpstr>
      <vt:lpstr>Course in the Wards</vt:lpstr>
      <vt:lpstr>Course in the Wards</vt:lpstr>
      <vt:lpstr>Course in the Wards</vt:lpstr>
      <vt:lpstr>Course in the Wards</vt:lpstr>
      <vt:lpstr>Complete Blood Count</vt:lpstr>
      <vt:lpstr>Coagulation Studies</vt:lpstr>
      <vt:lpstr>Liver Function Test</vt:lpstr>
      <vt:lpstr>Tumor Markers</vt:lpstr>
      <vt:lpstr>Blood Chemistry</vt:lpstr>
      <vt:lpstr>CT Scan of Upper and Lower Abdomen</vt:lpstr>
      <vt:lpstr>High Resolution CT Scan of Chest</vt:lpstr>
      <vt:lpstr>Histopath of the liver mass (via CT-guided biopsy)</vt:lpstr>
      <vt:lpstr>Dexamethasone Suppression Test</vt:lpstr>
      <vt:lpstr>Discussion</vt:lpstr>
      <vt:lpstr>Slide 27</vt:lpstr>
      <vt:lpstr>Acute Right Upper Quadrant Pain</vt:lpstr>
      <vt:lpstr>Chronic Right Upper Quadrant Pain</vt:lpstr>
      <vt:lpstr>Adrenal Carcinoma</vt:lpstr>
      <vt:lpstr>Hepatocellular Carcinoma</vt:lpstr>
      <vt:lpstr>Hepatocellular Carcinoma</vt:lpstr>
      <vt:lpstr>Hepatocellular Carcinoma</vt:lpstr>
      <vt:lpstr>Hepatocellular Carcinoma</vt:lpstr>
      <vt:lpstr>Hepatocellular Carcinoma</vt:lpstr>
      <vt:lpstr>Hepatocellular Carcinoma</vt:lpstr>
      <vt:lpstr>Hepatocellular Carcinoma</vt:lpstr>
      <vt:lpstr>Liver resection</vt:lpstr>
      <vt:lpstr>Radiofrequency ablation</vt:lpstr>
      <vt:lpstr>Transcatheter arterial chemoembolization</vt:lpstr>
      <vt:lpstr>Sorafenib</vt:lpstr>
      <vt:lpstr>Final Diagnosis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 Medical Grandrounds  September 30, 2010 8:15 a.m. 9/F Ledesma Hall</dc:title>
  <dc:creator>cachola</dc:creator>
  <cp:lastModifiedBy>Miguel Cristobal M.D.</cp:lastModifiedBy>
  <cp:revision>67</cp:revision>
  <dcterms:created xsi:type="dcterms:W3CDTF">2010-09-20T09:59:28Z</dcterms:created>
  <dcterms:modified xsi:type="dcterms:W3CDTF">2010-10-06T23:59:20Z</dcterms:modified>
</cp:coreProperties>
</file>