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85" r:id="rId2"/>
  </p:sldMasterIdLst>
  <p:notesMasterIdLst>
    <p:notesMasterId r:id="rId52"/>
  </p:notesMasterIdLst>
  <p:sldIdLst>
    <p:sldId id="256" r:id="rId3"/>
    <p:sldId id="257" r:id="rId4"/>
    <p:sldId id="258" r:id="rId5"/>
    <p:sldId id="348" r:id="rId6"/>
    <p:sldId id="259" r:id="rId7"/>
    <p:sldId id="260" r:id="rId8"/>
    <p:sldId id="263" r:id="rId9"/>
    <p:sldId id="345" r:id="rId10"/>
    <p:sldId id="346" r:id="rId11"/>
    <p:sldId id="347" r:id="rId12"/>
    <p:sldId id="344" r:id="rId13"/>
    <p:sldId id="267" r:id="rId14"/>
    <p:sldId id="268" r:id="rId15"/>
    <p:sldId id="269" r:id="rId16"/>
    <p:sldId id="271" r:id="rId17"/>
    <p:sldId id="278" r:id="rId18"/>
    <p:sldId id="279" r:id="rId19"/>
    <p:sldId id="282" r:id="rId20"/>
    <p:sldId id="285" r:id="rId21"/>
    <p:sldId id="277" r:id="rId22"/>
    <p:sldId id="284" r:id="rId23"/>
    <p:sldId id="296" r:id="rId24"/>
    <p:sldId id="297" r:id="rId25"/>
    <p:sldId id="302" r:id="rId26"/>
    <p:sldId id="305" r:id="rId27"/>
    <p:sldId id="310" r:id="rId28"/>
    <p:sldId id="323" r:id="rId29"/>
    <p:sldId id="317" r:id="rId30"/>
    <p:sldId id="322" r:id="rId31"/>
    <p:sldId id="325" r:id="rId32"/>
    <p:sldId id="326" r:id="rId33"/>
    <p:sldId id="327" r:id="rId34"/>
    <p:sldId id="328" r:id="rId35"/>
    <p:sldId id="329" r:id="rId36"/>
    <p:sldId id="330" r:id="rId37"/>
    <p:sldId id="331" r:id="rId38"/>
    <p:sldId id="332" r:id="rId39"/>
    <p:sldId id="333" r:id="rId40"/>
    <p:sldId id="334" r:id="rId41"/>
    <p:sldId id="335" r:id="rId42"/>
    <p:sldId id="338" r:id="rId43"/>
    <p:sldId id="341" r:id="rId44"/>
    <p:sldId id="339" r:id="rId45"/>
    <p:sldId id="340" r:id="rId46"/>
    <p:sldId id="342" r:id="rId47"/>
    <p:sldId id="343" r:id="rId48"/>
    <p:sldId id="350" r:id="rId49"/>
    <p:sldId id="349" r:id="rId50"/>
    <p:sldId id="351" r:id="rId5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0" autoAdjust="0"/>
    <p:restoredTop sz="85035" autoAdjust="0"/>
  </p:normalViewPr>
  <p:slideViewPr>
    <p:cSldViewPr>
      <p:cViewPr varScale="1">
        <p:scale>
          <a:sx n="59" d="100"/>
          <a:sy n="59" d="100"/>
        </p:scale>
        <p:origin x="-13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E48EE2-1293-4141-902E-95A009716DB4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B30BB-1F7E-4E7E-9C51-7B1719B79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B30BB-1F7E-4E7E-9C51-7B1719B79C2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B30BB-1F7E-4E7E-9C51-7B1719B79C20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B30BB-1F7E-4E7E-9C51-7B1719B79C20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4858234-6CD3-4323-AB75-35AE9EE592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7E5A2-2373-4D09-93BC-8716215BE9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9F489-FFD3-4688-A98C-CB7D51F32A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58234-6CD3-4323-AB75-35AE9EE59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ADE8-58A2-4DEE-BE5D-D18CDBD7F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7926-797C-45D5-B40D-19B07ABE0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240-B067-4043-9A51-815BED796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5923D-4120-4E87-892A-0F1E170CD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9F2AD-8B51-42E5-B14B-990DA6CBF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A633-5FFB-4054-A6BA-BE83B6169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2B52-4B8C-4B81-A554-9FA9F8EB24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41ADE8-58A2-4DEE-BE5D-D18CDBD7FD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6ED6E1-F69F-46FA-8F84-8F3A6AF879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7E5A2-2373-4D09-93BC-8716215BE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9F489-FFD3-4688-A98C-CB7D51F32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4B7926-797C-45D5-B40D-19B07ABE09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D9240-B067-4043-9A51-815BED796B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15923D-4120-4E87-892A-0F1E170CD8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9F2AD-8B51-42E5-B14B-990DA6CBF7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2A633-5FFB-4054-A6BA-BE83B61698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82B52-4B8C-4B81-A554-9FA9F8EB24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6ED6E1-F69F-46FA-8F84-8F3A6AF879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4BDA87F1-A0E9-4D89-8766-7AF93480DED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DA87F1-A0E9-4D89-8766-7AF93480DED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med.niigata-u.ac.jp/in3/old/figs/hemochromatosis-1.jpg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1676400"/>
            <a:ext cx="55626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lgerian" pitchFamily="82" charset="0"/>
              </a:rPr>
              <a:t>“The Battle of an Iron Lady”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724400"/>
            <a:ext cx="9144000" cy="137160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en-US" sz="9000" dirty="0" smtClean="0"/>
              <a:t>  Mary Violet B. </a:t>
            </a:r>
            <a:r>
              <a:rPr lang="en-US" sz="9000" dirty="0" err="1" smtClean="0"/>
              <a:t>Zaldarriaga</a:t>
            </a:r>
            <a:r>
              <a:rPr lang="en-US" sz="9000" dirty="0" smtClean="0"/>
              <a:t>, M.D. </a:t>
            </a:r>
          </a:p>
          <a:p>
            <a:pPr algn="ctr"/>
            <a:endParaRPr lang="en-US" sz="9000" dirty="0" smtClean="0"/>
          </a:p>
          <a:p>
            <a:pPr algn="ctr"/>
            <a:r>
              <a:rPr lang="en-US" sz="9000" dirty="0" smtClean="0"/>
              <a:t>Luz  A. </a:t>
            </a:r>
            <a:r>
              <a:rPr lang="en-US" sz="9000" dirty="0" err="1" smtClean="0"/>
              <a:t>Gamez</a:t>
            </a:r>
            <a:r>
              <a:rPr lang="en-US" sz="9000" dirty="0" smtClean="0"/>
              <a:t>, M.D.  </a:t>
            </a:r>
          </a:p>
          <a:p>
            <a:pPr algn="ctr"/>
            <a:r>
              <a:rPr lang="en-US" sz="8000" dirty="0" smtClean="0"/>
              <a:t>Moderator</a:t>
            </a:r>
            <a:r>
              <a:rPr lang="en-US" sz="9000" dirty="0" smtClean="0"/>
              <a:t>      </a:t>
            </a:r>
          </a:p>
          <a:p>
            <a:pPr algn="ctr"/>
            <a:r>
              <a:rPr lang="en-US" dirty="0" smtClean="0"/>
              <a:t>							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Medical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June 2006</a:t>
            </a:r>
          </a:p>
          <a:p>
            <a:pPr lvl="1"/>
            <a:r>
              <a:rPr lang="en-US" dirty="0" smtClean="0"/>
              <a:t> Ultrasound whole abdomen  small hepatic cyst, right lobe</a:t>
            </a:r>
          </a:p>
          <a:p>
            <a:pPr lvl="1"/>
            <a:r>
              <a:rPr lang="en-US" dirty="0" smtClean="0"/>
              <a:t>Serum iron=115ug/</a:t>
            </a:r>
            <a:r>
              <a:rPr lang="en-US" dirty="0" err="1" smtClean="0"/>
              <a:t>dL</a:t>
            </a:r>
            <a:r>
              <a:rPr lang="en-US" dirty="0" smtClean="0"/>
              <a:t> (20-160)</a:t>
            </a:r>
          </a:p>
          <a:p>
            <a:pPr lvl="1"/>
            <a:r>
              <a:rPr lang="en-US" dirty="0" smtClean="0"/>
              <a:t>TIBC=398ug/</a:t>
            </a:r>
            <a:r>
              <a:rPr lang="en-US" dirty="0" err="1" smtClean="0"/>
              <a:t>dL</a:t>
            </a:r>
            <a:r>
              <a:rPr lang="en-US" dirty="0" smtClean="0"/>
              <a:t> (230-520)</a:t>
            </a:r>
          </a:p>
          <a:p>
            <a:pPr lvl="1"/>
            <a:r>
              <a:rPr lang="en-US" dirty="0" err="1" smtClean="0"/>
              <a:t>Transferrin</a:t>
            </a:r>
            <a:r>
              <a:rPr lang="en-US" dirty="0" smtClean="0"/>
              <a:t> saturation 29% (20-60)</a:t>
            </a:r>
          </a:p>
          <a:p>
            <a:pPr lvl="1"/>
            <a:r>
              <a:rPr lang="en-US" dirty="0" err="1" smtClean="0"/>
              <a:t>Ferritin</a:t>
            </a:r>
            <a:r>
              <a:rPr lang="en-US" dirty="0" smtClean="0"/>
              <a:t>=136ng/</a:t>
            </a:r>
            <a:r>
              <a:rPr lang="en-US" dirty="0" err="1" smtClean="0"/>
              <a:t>mL</a:t>
            </a:r>
            <a:r>
              <a:rPr lang="en-US" dirty="0" smtClean="0"/>
              <a:t> (5-114)</a:t>
            </a:r>
          </a:p>
          <a:p>
            <a:pPr lvl="1"/>
            <a:r>
              <a:rPr lang="en-US" dirty="0" smtClean="0"/>
              <a:t>AFP=1.93ng/</a:t>
            </a:r>
            <a:r>
              <a:rPr lang="en-US" dirty="0" err="1" smtClean="0"/>
              <a:t>mL</a:t>
            </a:r>
            <a:r>
              <a:rPr lang="en-US" dirty="0" smtClean="0"/>
              <a:t> (less than 10)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Maintenance phlebotomy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Medical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Diabetes Mellitus x 20 years</a:t>
            </a:r>
          </a:p>
          <a:p>
            <a:r>
              <a:rPr lang="en-US" dirty="0" smtClean="0"/>
              <a:t>Hypertension x 30 years</a:t>
            </a:r>
          </a:p>
          <a:p>
            <a:r>
              <a:rPr lang="en-US" dirty="0" smtClean="0"/>
              <a:t> Parkinson’s Disease x 14 years</a:t>
            </a:r>
          </a:p>
          <a:p>
            <a:r>
              <a:rPr lang="en-US" dirty="0" smtClean="0"/>
              <a:t>Post CVA</a:t>
            </a:r>
          </a:p>
          <a:p>
            <a:r>
              <a:rPr lang="en-US" dirty="0" smtClean="0"/>
              <a:t>s/p Appendectomy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828800"/>
            <a:ext cx="6326187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Awake, conscious, conversant</a:t>
            </a:r>
          </a:p>
          <a:p>
            <a:r>
              <a:rPr lang="en-US" dirty="0" smtClean="0"/>
              <a:t>BP=120/60, HR=96bpm, RR=17cpm, T=36.4’C</a:t>
            </a:r>
          </a:p>
          <a:p>
            <a:r>
              <a:rPr lang="en-US" dirty="0" err="1" smtClean="0"/>
              <a:t>Anicteric</a:t>
            </a:r>
            <a:r>
              <a:rPr lang="en-US" dirty="0" smtClean="0"/>
              <a:t> sclera, pale pink conjunctiva</a:t>
            </a:r>
          </a:p>
          <a:p>
            <a:r>
              <a:rPr lang="en-US" dirty="0" smtClean="0"/>
              <a:t>Supple neck, no cervical </a:t>
            </a:r>
            <a:r>
              <a:rPr lang="en-US" dirty="0" err="1" smtClean="0"/>
              <a:t>lymphadenopathy</a:t>
            </a:r>
            <a:r>
              <a:rPr lang="en-US" dirty="0" smtClean="0"/>
              <a:t>, no masses palpated</a:t>
            </a:r>
          </a:p>
          <a:p>
            <a:r>
              <a:rPr lang="en-US" dirty="0" smtClean="0"/>
              <a:t>JVP at 7cm, no carotid bruit</a:t>
            </a:r>
          </a:p>
          <a:p>
            <a:r>
              <a:rPr lang="en-PH" dirty="0" smtClean="0"/>
              <a:t>No spider </a:t>
            </a:r>
            <a:r>
              <a:rPr lang="en-PH" dirty="0" err="1" smtClean="0"/>
              <a:t>angiomata</a:t>
            </a:r>
            <a:endParaRPr lang="en-PH" dirty="0" smtClean="0"/>
          </a:p>
          <a:p>
            <a:r>
              <a:rPr lang="en-PH" dirty="0" smtClean="0"/>
              <a:t>Symmetrical </a:t>
            </a:r>
            <a:r>
              <a:rPr lang="en-PH" dirty="0"/>
              <a:t>chest expansion, equal tactile </a:t>
            </a:r>
            <a:r>
              <a:rPr lang="en-PH" dirty="0" err="1"/>
              <a:t>fremitus</a:t>
            </a:r>
            <a:r>
              <a:rPr lang="en-PH" dirty="0"/>
              <a:t>, clear breath sounds</a:t>
            </a:r>
          </a:p>
          <a:p>
            <a:r>
              <a:rPr lang="en-PH" dirty="0"/>
              <a:t>quiet </a:t>
            </a:r>
            <a:r>
              <a:rPr lang="en-PH" dirty="0" err="1"/>
              <a:t>precordium</a:t>
            </a:r>
            <a:r>
              <a:rPr lang="en-PH" dirty="0" smtClean="0"/>
              <a:t>, apex beat 4</a:t>
            </a:r>
            <a:r>
              <a:rPr lang="en-PH" baseline="30000" dirty="0" smtClean="0"/>
              <a:t>th</a:t>
            </a:r>
            <a:r>
              <a:rPr lang="en-PH" dirty="0" smtClean="0"/>
              <a:t> ICS left </a:t>
            </a:r>
            <a:r>
              <a:rPr lang="en-PH" dirty="0" err="1" smtClean="0"/>
              <a:t>midclavicular</a:t>
            </a:r>
            <a:r>
              <a:rPr lang="en-PH" dirty="0" smtClean="0"/>
              <a:t> line, </a:t>
            </a:r>
            <a:r>
              <a:rPr lang="en-PH" dirty="0"/>
              <a:t>regular </a:t>
            </a:r>
            <a:r>
              <a:rPr lang="en-PH" dirty="0" smtClean="0"/>
              <a:t>rate and rhythm</a:t>
            </a:r>
            <a:r>
              <a:rPr lang="en-PH" dirty="0"/>
              <a:t>, no murmurs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Abdomen globular, no caput </a:t>
            </a:r>
            <a:r>
              <a:rPr lang="en-US" dirty="0" err="1" smtClean="0"/>
              <a:t>medusae</a:t>
            </a:r>
            <a:r>
              <a:rPr lang="en-US" dirty="0" smtClean="0"/>
              <a:t>, hypoactive bowel sounds, </a:t>
            </a:r>
            <a:r>
              <a:rPr lang="en-US" dirty="0" err="1" smtClean="0"/>
              <a:t>tympanitic</a:t>
            </a:r>
            <a:r>
              <a:rPr lang="en-US" dirty="0" smtClean="0"/>
              <a:t>, soft, </a:t>
            </a:r>
            <a:r>
              <a:rPr lang="en-US" dirty="0" err="1" smtClean="0"/>
              <a:t>nontender</a:t>
            </a:r>
            <a:endParaRPr lang="en-US" dirty="0" smtClean="0"/>
          </a:p>
          <a:p>
            <a:r>
              <a:rPr lang="en-US" dirty="0" smtClean="0"/>
              <a:t>Rectal examination: tight </a:t>
            </a:r>
            <a:r>
              <a:rPr lang="en-US" dirty="0" err="1" smtClean="0"/>
              <a:t>sphincteric</a:t>
            </a:r>
            <a:r>
              <a:rPr lang="en-US" dirty="0" smtClean="0"/>
              <a:t> tone, no masses, no tenderness, (+) green stool </a:t>
            </a:r>
          </a:p>
          <a:p>
            <a:r>
              <a:rPr lang="en-US" dirty="0" smtClean="0"/>
              <a:t>(+) grade 1 bipedal, pitting edema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Gastrointestinal Bleeding, Etiology (?)</a:t>
            </a:r>
          </a:p>
          <a:p>
            <a:r>
              <a:rPr lang="en-US" dirty="0" err="1" smtClean="0"/>
              <a:t>Hemochromatosis</a:t>
            </a:r>
            <a:endParaRPr lang="en-US" dirty="0" smtClean="0"/>
          </a:p>
          <a:p>
            <a:r>
              <a:rPr lang="en-US" dirty="0" smtClean="0"/>
              <a:t>Diabetes Mellitus</a:t>
            </a:r>
          </a:p>
          <a:p>
            <a:r>
              <a:rPr lang="en-US" dirty="0" smtClean="0"/>
              <a:t>Hypertension</a:t>
            </a:r>
          </a:p>
          <a:p>
            <a:r>
              <a:rPr lang="en-US" dirty="0" smtClean="0"/>
              <a:t>Parkinson’s Disease</a:t>
            </a:r>
          </a:p>
          <a:p>
            <a:r>
              <a:rPr lang="en-US" dirty="0" smtClean="0"/>
              <a:t>post CVA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in the 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2057399"/>
            <a:ext cx="6353175" cy="4038601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HD</a:t>
            </a:r>
          </a:p>
          <a:p>
            <a:pPr lvl="1"/>
            <a:r>
              <a:rPr lang="en-US" dirty="0" smtClean="0"/>
              <a:t> NPO</a:t>
            </a:r>
          </a:p>
          <a:p>
            <a:pPr lvl="1"/>
            <a:r>
              <a:rPr lang="en-US" dirty="0" smtClean="0"/>
              <a:t>IV fluid started</a:t>
            </a:r>
          </a:p>
          <a:p>
            <a:pPr lvl="1"/>
            <a:r>
              <a:rPr lang="en-US" dirty="0" smtClean="0"/>
              <a:t>Proton pump inhibitor</a:t>
            </a:r>
          </a:p>
          <a:p>
            <a:pPr lvl="1"/>
            <a:r>
              <a:rPr lang="en-US" dirty="0" smtClean="0"/>
              <a:t>CBC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CBC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895600" y="1524000"/>
          <a:ext cx="6019800" cy="4617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4950"/>
                <a:gridCol w="1504950"/>
                <a:gridCol w="1504950"/>
                <a:gridCol w="15049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Parameter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Normal</a:t>
                      </a:r>
                      <a:r>
                        <a:rPr lang="en-US" baseline="0" dirty="0" smtClean="0"/>
                        <a:t> values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Hemoglobin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12.3-15.3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g/dl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Hematocrit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23.10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35.9-44.6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4.5-5.1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x10^6/</a:t>
                      </a:r>
                      <a:r>
                        <a:rPr lang="en-US" dirty="0" err="1" smtClean="0"/>
                        <a:t>uL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4.4-11.0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x10^3/</a:t>
                      </a:r>
                      <a:r>
                        <a:rPr lang="en-US" dirty="0" err="1" smtClean="0"/>
                        <a:t>uL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Basophil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Eosinophil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Segmenter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40-70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Lymphocyte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22-43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Monocyte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0-7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Platelet 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219,000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150,000-450,000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uL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Fecal Occult Blood Test</a:t>
            </a:r>
          </a:p>
          <a:p>
            <a:r>
              <a:rPr lang="en-US" dirty="0" smtClean="0"/>
              <a:t>PTT</a:t>
            </a:r>
          </a:p>
          <a:p>
            <a:r>
              <a:rPr lang="en-US" dirty="0" smtClean="0"/>
              <a:t>PT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67000" y="2819400"/>
          <a:ext cx="60960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PTT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25.1-33.9seconds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Patient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35.60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10.6-13.3seconds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Patient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16.70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11.90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Less than 1.4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54.40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70-100%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17320" y="960120"/>
          <a:ext cx="6326187" cy="4617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8729"/>
                <a:gridCol w="2108729"/>
                <a:gridCol w="21087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PARAMETER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Normal Values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Alkaline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Phosphatase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35-105U/L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SGOT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10-35U/L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SGPT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10-35U/L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GGT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6-42U/L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</a:t>
                      </a:r>
                      <a:r>
                        <a:rPr lang="en-US" dirty="0" err="1" smtClean="0"/>
                        <a:t>Bilirubin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0-1mg/</a:t>
                      </a:r>
                      <a:r>
                        <a:rPr lang="en-US" dirty="0" err="1" smtClean="0"/>
                        <a:t>dL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Uric Acid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2.4-5.7mg/</a:t>
                      </a:r>
                      <a:r>
                        <a:rPr lang="en-US" dirty="0" err="1" smtClean="0"/>
                        <a:t>dL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LDH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135-214U/L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CPK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26-192U/L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Amylase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28-100U/L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Albumin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2.80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3.5-5.2g/L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in the 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CT of the whole abdomen without contrast</a:t>
            </a:r>
          </a:p>
          <a:p>
            <a:r>
              <a:rPr lang="en-US" dirty="0" smtClean="0"/>
              <a:t>Impression:</a:t>
            </a:r>
          </a:p>
          <a:p>
            <a:pPr lvl="1"/>
            <a:r>
              <a:rPr lang="en-US" dirty="0" smtClean="0"/>
              <a:t>Moderate </a:t>
            </a:r>
            <a:r>
              <a:rPr lang="en-US" dirty="0" err="1" smtClean="0"/>
              <a:t>ascites</a:t>
            </a:r>
            <a:endParaRPr lang="en-US" dirty="0" smtClean="0"/>
          </a:p>
          <a:p>
            <a:pPr lvl="1"/>
            <a:r>
              <a:rPr lang="en-US" dirty="0" smtClean="0"/>
              <a:t>Liver Cirrhosis with multiple dense calcifications in the right hepatic lobe which may be due to a previous infection</a:t>
            </a:r>
          </a:p>
          <a:p>
            <a:pPr lvl="1"/>
            <a:r>
              <a:rPr lang="en-US" dirty="0" err="1" smtClean="0"/>
              <a:t>Cholecystolithiases</a:t>
            </a:r>
            <a:endParaRPr lang="en-US" dirty="0" smtClean="0"/>
          </a:p>
          <a:p>
            <a:pPr lvl="1"/>
            <a:r>
              <a:rPr lang="en-US" dirty="0" smtClean="0"/>
              <a:t>Mildly atrophic pancreas</a:t>
            </a:r>
          </a:p>
          <a:p>
            <a:pPr lvl="1"/>
            <a:r>
              <a:rPr lang="en-US" dirty="0" smtClean="0"/>
              <a:t>Bilateral adrenal gland adenomas considered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Objective:</a:t>
            </a:r>
            <a:endParaRPr lang="en-US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/>
            <a:r>
              <a:rPr lang="en-US" dirty="0" smtClean="0"/>
              <a:t>To present a case of </a:t>
            </a:r>
            <a:r>
              <a:rPr lang="en-US" dirty="0" err="1" smtClean="0"/>
              <a:t>hemochromatosis</a:t>
            </a:r>
            <a:r>
              <a:rPr lang="en-US" dirty="0" smtClean="0"/>
              <a:t> ,  its complications and treatment options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in the 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CT of the whole abdomen</a:t>
            </a:r>
          </a:p>
          <a:p>
            <a:pPr lvl="1"/>
            <a:r>
              <a:rPr lang="en-US" dirty="0" smtClean="0"/>
              <a:t>Normal non contrast CT scan of the spleen, kidneys, urinary bladder, and visualized gastrointestinal tract</a:t>
            </a:r>
          </a:p>
          <a:p>
            <a:pPr lvl="1"/>
            <a:r>
              <a:rPr lang="en-US" dirty="0" smtClean="0"/>
              <a:t>Atherosclerotic disease of the visualized coronary vessels, visualized aorta and its tributaries</a:t>
            </a:r>
          </a:p>
          <a:p>
            <a:pPr lvl="1"/>
            <a:r>
              <a:rPr lang="en-US" dirty="0" smtClean="0"/>
              <a:t>Thoracic </a:t>
            </a:r>
            <a:r>
              <a:rPr lang="en-US" dirty="0" err="1" smtClean="0"/>
              <a:t>spondylosis</a:t>
            </a:r>
            <a:endParaRPr lang="en-US" dirty="0" smtClean="0"/>
          </a:p>
          <a:p>
            <a:pPr lvl="1"/>
            <a:r>
              <a:rPr lang="en-US" dirty="0" smtClean="0"/>
              <a:t>Minimal right sided pleural effusion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0" y="2286000"/>
          <a:ext cx="6326187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8729"/>
                <a:gridCol w="2108729"/>
                <a:gridCol w="21087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PARAMETER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Normal Values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160.50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250-450ug/</a:t>
                      </a:r>
                      <a:r>
                        <a:rPr lang="en-US" dirty="0" err="1" smtClean="0"/>
                        <a:t>dL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Ferritin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411.20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13-150ng/</a:t>
                      </a:r>
                      <a:r>
                        <a:rPr lang="en-US" dirty="0" err="1" smtClean="0"/>
                        <a:t>mL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Serum</a:t>
                      </a:r>
                      <a:r>
                        <a:rPr lang="en-US" baseline="0" dirty="0" smtClean="0"/>
                        <a:t> Iron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37-145ug/</a:t>
                      </a:r>
                      <a:r>
                        <a:rPr lang="en-US" dirty="0" err="1" smtClean="0"/>
                        <a:t>dL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AFP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&lt;8.6ng/</a:t>
                      </a:r>
                      <a:r>
                        <a:rPr lang="en-US" dirty="0" err="1" smtClean="0"/>
                        <a:t>mL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0-3.8ng/</a:t>
                      </a:r>
                      <a:r>
                        <a:rPr lang="en-US" dirty="0" err="1" smtClean="0"/>
                        <a:t>mL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CA19-9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0-39U/L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in the 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HD</a:t>
            </a:r>
          </a:p>
          <a:p>
            <a:pPr lvl="1"/>
            <a:r>
              <a:rPr lang="en-US" dirty="0" smtClean="0"/>
              <a:t>Passage of tarry stools</a:t>
            </a:r>
          </a:p>
          <a:p>
            <a:r>
              <a:rPr lang="en-US" dirty="0" smtClean="0"/>
              <a:t>EGD</a:t>
            </a:r>
          </a:p>
          <a:p>
            <a:pPr lvl="1"/>
            <a:r>
              <a:rPr lang="en-US" dirty="0" smtClean="0"/>
              <a:t>Esophageal </a:t>
            </a:r>
            <a:r>
              <a:rPr lang="en-US" dirty="0" err="1" smtClean="0"/>
              <a:t>varices</a:t>
            </a:r>
            <a:r>
              <a:rPr lang="en-US" dirty="0" smtClean="0"/>
              <a:t> grade 2-3</a:t>
            </a:r>
          </a:p>
          <a:p>
            <a:pPr lvl="1">
              <a:buNone/>
            </a:pPr>
            <a:r>
              <a:rPr lang="en-US" dirty="0" smtClean="0"/>
              <a:t>		s/p Rubber band ligation,       </a:t>
            </a:r>
          </a:p>
          <a:p>
            <a:pPr lvl="1">
              <a:buNone/>
            </a:pPr>
            <a:r>
              <a:rPr lang="en-US" dirty="0" smtClean="0"/>
              <a:t>    Portal </a:t>
            </a:r>
            <a:r>
              <a:rPr lang="en-US" dirty="0" err="1" smtClean="0"/>
              <a:t>Gastropathy</a:t>
            </a:r>
            <a:r>
              <a:rPr lang="en-US" dirty="0" smtClean="0"/>
              <a:t>,                      </a:t>
            </a:r>
          </a:p>
          <a:p>
            <a:pPr lvl="1">
              <a:buNone/>
            </a:pPr>
            <a:r>
              <a:rPr lang="en-US" dirty="0" smtClean="0"/>
              <a:t>	Duodenal Ulcers Forrest Classification IIA,                                                          s/p Epinephrine Injection with heat probe therapy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Colonoscopy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lvl="1"/>
            <a:r>
              <a:rPr lang="en-US" dirty="0" err="1" smtClean="0"/>
              <a:t>Melanosis</a:t>
            </a:r>
            <a:r>
              <a:rPr lang="en-US" dirty="0" smtClean="0"/>
              <a:t> coli,</a:t>
            </a:r>
          </a:p>
          <a:p>
            <a:pPr lvl="1">
              <a:buNone/>
            </a:pPr>
            <a:r>
              <a:rPr lang="en-US" dirty="0" smtClean="0"/>
              <a:t>	 nonspecific colitis</a:t>
            </a:r>
          </a:p>
          <a:p>
            <a:pPr lvl="1">
              <a:buNone/>
            </a:pPr>
            <a:r>
              <a:rPr lang="en-US" dirty="0" smtClean="0"/>
              <a:t>	Internal Hemorrhoids Grade I,         </a:t>
            </a:r>
          </a:p>
          <a:p>
            <a:pPr lvl="1">
              <a:buNone/>
            </a:pPr>
            <a:r>
              <a:rPr lang="en-US" dirty="0" smtClean="0"/>
              <a:t>	  Anal tag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in the 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HD</a:t>
            </a:r>
          </a:p>
          <a:p>
            <a:pPr lvl="1"/>
            <a:r>
              <a:rPr lang="en-US" dirty="0" smtClean="0"/>
              <a:t>Patient with abdominal pain,</a:t>
            </a:r>
          </a:p>
          <a:p>
            <a:pPr lvl="1"/>
            <a:r>
              <a:rPr lang="en-US" dirty="0" smtClean="0"/>
              <a:t> no bowel movement but with flatus</a:t>
            </a:r>
          </a:p>
          <a:p>
            <a:pPr lvl="1"/>
            <a:r>
              <a:rPr lang="en-US" dirty="0" smtClean="0"/>
              <a:t>Abdomen distended, hypoactive bowel sounds,  abdominal girth 101.5cm from 97.5cm</a:t>
            </a:r>
          </a:p>
          <a:p>
            <a:r>
              <a:rPr lang="en-US" dirty="0" smtClean="0"/>
              <a:t>PFA : no </a:t>
            </a:r>
            <a:r>
              <a:rPr lang="en-US" dirty="0" err="1" smtClean="0"/>
              <a:t>pneumoperitoneum</a:t>
            </a:r>
            <a:r>
              <a:rPr lang="en-US" dirty="0" smtClean="0"/>
              <a:t>, no mechanical obstruction</a:t>
            </a:r>
          </a:p>
          <a:p>
            <a:r>
              <a:rPr lang="en-US" dirty="0" smtClean="0"/>
              <a:t> CBC: </a:t>
            </a:r>
            <a:r>
              <a:rPr lang="en-US" dirty="0" err="1" smtClean="0"/>
              <a:t>Leukocytosis</a:t>
            </a:r>
            <a:r>
              <a:rPr lang="en-US" dirty="0" smtClean="0"/>
              <a:t> :  </a:t>
            </a:r>
            <a:r>
              <a:rPr lang="en-US" dirty="0" err="1" smtClean="0"/>
              <a:t>Meropenem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95400" y="457200"/>
          <a:ext cx="6705600" cy="60655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7600"/>
                <a:gridCol w="1117600"/>
                <a:gridCol w="1117600"/>
                <a:gridCol w="1117600"/>
                <a:gridCol w="1117600"/>
                <a:gridCol w="1117600"/>
              </a:tblGrid>
              <a:tr h="55141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PARAMETER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r>
                        <a:rPr lang="en-US" sz="1400" baseline="30000" dirty="0" smtClean="0"/>
                        <a:t>ST</a:t>
                      </a:r>
                      <a:r>
                        <a:rPr lang="en-US" sz="1400" dirty="0" smtClean="0"/>
                        <a:t> HD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dirty="0" smtClean="0"/>
                        <a:t> HD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dirty="0" smtClean="0"/>
                        <a:t> HD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dirty="0" smtClean="0"/>
                        <a:t> HD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 Values</a:t>
                      </a:r>
                      <a:endParaRPr lang="en-US" sz="1400" dirty="0"/>
                    </a:p>
                  </a:txBody>
                  <a:tcPr/>
                </a:tc>
              </a:tr>
              <a:tr h="551411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Hgb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7.60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14.80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14.40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12.10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12.3-15.3g/</a:t>
                      </a:r>
                      <a:r>
                        <a:rPr lang="en-US" sz="1400" dirty="0" err="1" smtClean="0"/>
                        <a:t>dL</a:t>
                      </a:r>
                      <a:endParaRPr lang="en-US" sz="1400" dirty="0"/>
                    </a:p>
                  </a:txBody>
                  <a:tcPr/>
                </a:tc>
              </a:tr>
              <a:tr h="551411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Hct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23.10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42.40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42.20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35.90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35.9-44.6%</a:t>
                      </a:r>
                      <a:endParaRPr lang="en-US" sz="1400" dirty="0"/>
                    </a:p>
                  </a:txBody>
                  <a:tcPr/>
                </a:tc>
              </a:tr>
              <a:tr h="78358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RBC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2.56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4.89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4.79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4.03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4.5-5.1x10^6/</a:t>
                      </a:r>
                      <a:r>
                        <a:rPr lang="en-US" sz="1400" dirty="0" err="1" smtClean="0"/>
                        <a:t>uL</a:t>
                      </a:r>
                      <a:endParaRPr lang="en-US" sz="1400" dirty="0"/>
                    </a:p>
                  </a:txBody>
                  <a:tcPr/>
                </a:tc>
              </a:tr>
              <a:tr h="78358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WBC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9.33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4.42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5.31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14.24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4.4-11.0x10^3/</a:t>
                      </a:r>
                      <a:r>
                        <a:rPr lang="en-US" sz="1400" dirty="0" err="1" smtClean="0"/>
                        <a:t>uL</a:t>
                      </a:r>
                      <a:endParaRPr lang="en-US" sz="1400" dirty="0"/>
                    </a:p>
                  </a:txBody>
                  <a:tcPr/>
                </a:tc>
              </a:tr>
              <a:tr h="319238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Basophil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0-1%</a:t>
                      </a:r>
                      <a:endParaRPr lang="en-US" sz="1400" dirty="0"/>
                    </a:p>
                  </a:txBody>
                  <a:tcPr/>
                </a:tc>
              </a:tr>
              <a:tr h="319238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Eosinophil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6.0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0-4%</a:t>
                      </a:r>
                      <a:endParaRPr lang="en-US" sz="1400" dirty="0"/>
                    </a:p>
                  </a:txBody>
                  <a:tcPr/>
                </a:tc>
              </a:tr>
              <a:tr h="551411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Segmenter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40-70%</a:t>
                      </a:r>
                      <a:endParaRPr lang="en-US" sz="1400" dirty="0"/>
                    </a:p>
                  </a:txBody>
                  <a:tcPr/>
                </a:tc>
              </a:tr>
              <a:tr h="55141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Lymphocyte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6.0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22-43%</a:t>
                      </a:r>
                      <a:endParaRPr lang="en-US" sz="1400" dirty="0"/>
                    </a:p>
                  </a:txBody>
                  <a:tcPr/>
                </a:tc>
              </a:tr>
              <a:tr h="319238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Monocyte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8.0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6.0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8.0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0-7%</a:t>
                      </a:r>
                      <a:endParaRPr lang="en-US" sz="1400" dirty="0"/>
                    </a:p>
                  </a:txBody>
                  <a:tcPr/>
                </a:tc>
              </a:tr>
              <a:tr h="78358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Platelet Count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219,000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150,000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130,000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218,000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150,000-450,000/</a:t>
                      </a:r>
                      <a:r>
                        <a:rPr lang="en-US" sz="1400" dirty="0" err="1" smtClean="0"/>
                        <a:t>uL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in the 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HD</a:t>
            </a:r>
          </a:p>
          <a:p>
            <a:pPr lvl="1"/>
            <a:r>
              <a:rPr lang="en-US" dirty="0" smtClean="0"/>
              <a:t>awake, conversant</a:t>
            </a:r>
          </a:p>
          <a:p>
            <a:pPr lvl="1"/>
            <a:r>
              <a:rPr lang="en-US" dirty="0" smtClean="0"/>
              <a:t> minimal stool per rectal tube, with abdominal pain</a:t>
            </a:r>
          </a:p>
          <a:p>
            <a:pPr lvl="1"/>
            <a:r>
              <a:rPr lang="en-US" dirty="0" smtClean="0"/>
              <a:t>Abdomen distended, </a:t>
            </a:r>
            <a:r>
              <a:rPr lang="en-US" dirty="0" err="1" smtClean="0"/>
              <a:t>tympanitic</a:t>
            </a:r>
            <a:r>
              <a:rPr lang="en-US" dirty="0" smtClean="0"/>
              <a:t>  abdominal girth 92.5cm from 101.5cm, </a:t>
            </a:r>
            <a:r>
              <a:rPr lang="en-US" dirty="0" err="1" smtClean="0"/>
              <a:t>nontender</a:t>
            </a:r>
            <a:endParaRPr lang="en-US" dirty="0" smtClean="0"/>
          </a:p>
          <a:p>
            <a:pPr lvl="1"/>
            <a:r>
              <a:rPr lang="en-US" dirty="0" smtClean="0"/>
              <a:t>Serum Amylase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71600" y="914400"/>
          <a:ext cx="6326185" cy="541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5237"/>
                <a:gridCol w="1265237"/>
                <a:gridCol w="1265237"/>
                <a:gridCol w="1265237"/>
                <a:gridCol w="126523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PARAMETER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r>
                        <a:rPr lang="en-US" sz="1400" baseline="30000" dirty="0" smtClean="0"/>
                        <a:t>st</a:t>
                      </a:r>
                      <a:r>
                        <a:rPr lang="en-US" sz="1400" baseline="0" dirty="0" smtClean="0"/>
                        <a:t> HD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dirty="0" smtClean="0"/>
                        <a:t> HD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dirty="0" smtClean="0"/>
                        <a:t> HD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Normal Values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Alkaline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Phosphatase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35-105U/L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SGOT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10-35U/L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SGPT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10-35U/L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GGT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6-42U/L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 </a:t>
                      </a:r>
                      <a:r>
                        <a:rPr lang="en-US" sz="1400" dirty="0" err="1" smtClean="0"/>
                        <a:t>Bilirubin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0.30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3.85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4.28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0-1mg/</a:t>
                      </a:r>
                      <a:r>
                        <a:rPr lang="en-US" sz="1400" dirty="0" err="1" smtClean="0"/>
                        <a:t>dL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Uric Acid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5.31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3.59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4.31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2.4-5.7mg/</a:t>
                      </a:r>
                      <a:r>
                        <a:rPr lang="en-US" sz="1400" dirty="0" err="1" smtClean="0"/>
                        <a:t>dL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LDH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376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335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135-214U/L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CPK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26-192U/L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Amylase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1,583.0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368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28-100U/L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RBS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56.29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115.76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354.37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70-110mg/</a:t>
                      </a:r>
                      <a:r>
                        <a:rPr lang="en-US" sz="1400" dirty="0" err="1" smtClean="0"/>
                        <a:t>dL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Cholesterol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170.10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170.10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158.51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&lt;200mg/dl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iCa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1.12-1.32meq/L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dirty="0" smtClean="0"/>
              <a:t>Upper Gastrointestinal Bleeding secondary to Esophageal </a:t>
            </a:r>
            <a:r>
              <a:rPr lang="en-US" sz="2000" dirty="0" err="1" smtClean="0"/>
              <a:t>Varices</a:t>
            </a:r>
            <a:r>
              <a:rPr lang="en-US" sz="2000" dirty="0" smtClean="0"/>
              <a:t>,                                    </a:t>
            </a:r>
          </a:p>
          <a:p>
            <a:pPr lvl="1">
              <a:buNone/>
            </a:pPr>
            <a:r>
              <a:rPr lang="en-US" sz="2000" dirty="0" smtClean="0"/>
              <a:t>      s/p Rubber Band Ligation,       </a:t>
            </a:r>
          </a:p>
          <a:p>
            <a:pPr lvl="1">
              <a:buNone/>
            </a:pPr>
            <a:r>
              <a:rPr lang="en-US" sz="2000" dirty="0" smtClean="0"/>
              <a:t>     </a:t>
            </a:r>
            <a:r>
              <a:rPr lang="en-US" sz="2000" dirty="0" err="1" smtClean="0"/>
              <a:t>Gastic</a:t>
            </a:r>
            <a:r>
              <a:rPr lang="en-US" sz="2000" dirty="0" smtClean="0"/>
              <a:t> Ulcer Forrest Classification II </a:t>
            </a:r>
          </a:p>
          <a:p>
            <a:pPr lvl="1">
              <a:buNone/>
            </a:pPr>
            <a:r>
              <a:rPr lang="en-US" sz="2000" dirty="0" smtClean="0"/>
              <a:t>   </a:t>
            </a:r>
            <a:r>
              <a:rPr lang="en-US" sz="2000" dirty="0" err="1" smtClean="0"/>
              <a:t>Hemochromatosis</a:t>
            </a:r>
            <a:r>
              <a:rPr lang="en-US" sz="2000" dirty="0" smtClean="0"/>
              <a:t> with secondary Liver Failure</a:t>
            </a:r>
          </a:p>
          <a:p>
            <a:pPr lvl="1"/>
            <a:r>
              <a:rPr lang="en-US" sz="2000" dirty="0" smtClean="0"/>
              <a:t>Acute Pancreatitis improving</a:t>
            </a:r>
          </a:p>
          <a:p>
            <a:pPr lvl="1"/>
            <a:r>
              <a:rPr lang="en-US" sz="2000" dirty="0" smtClean="0"/>
              <a:t>Diabetes Mellitus, insulin requiring</a:t>
            </a:r>
          </a:p>
          <a:p>
            <a:pPr lvl="1"/>
            <a:r>
              <a:rPr lang="en-US" sz="2000" dirty="0" smtClean="0"/>
              <a:t>Hypertension</a:t>
            </a:r>
          </a:p>
          <a:p>
            <a:pPr lvl="1"/>
            <a:r>
              <a:rPr lang="en-US" sz="2000" dirty="0" smtClean="0"/>
              <a:t>CVA</a:t>
            </a:r>
          </a:p>
          <a:p>
            <a:pPr lvl="1">
              <a:buNone/>
            </a:pPr>
            <a:endParaRPr lang="en-US" sz="20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in the 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HD</a:t>
            </a:r>
          </a:p>
          <a:p>
            <a:pPr lvl="1"/>
            <a:r>
              <a:rPr lang="en-US" dirty="0" smtClean="0"/>
              <a:t>Patient discharged against medical advice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M.R.</a:t>
            </a:r>
          </a:p>
          <a:p>
            <a:r>
              <a:rPr lang="en-US" dirty="0" smtClean="0"/>
              <a:t>87 year old female</a:t>
            </a:r>
          </a:p>
          <a:p>
            <a:r>
              <a:rPr lang="en-US" dirty="0" smtClean="0"/>
              <a:t>married</a:t>
            </a:r>
          </a:p>
          <a:p>
            <a:r>
              <a:rPr lang="en-US" dirty="0" smtClean="0"/>
              <a:t>Makati City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Hereditary</a:t>
            </a:r>
            <a:br>
              <a:rPr lang="en-US" dirty="0" smtClean="0"/>
            </a:br>
            <a:r>
              <a:rPr lang="en-US" dirty="0" err="1" smtClean="0"/>
              <a:t>Hemochromatosis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Autosomal</a:t>
            </a:r>
            <a:r>
              <a:rPr lang="en-CA" dirty="0" smtClean="0"/>
              <a:t> recessive disorder</a:t>
            </a:r>
          </a:p>
          <a:p>
            <a:r>
              <a:rPr lang="en-CA" dirty="0" err="1" smtClean="0"/>
              <a:t>Hemochromatosis</a:t>
            </a:r>
            <a:r>
              <a:rPr lang="en-CA" dirty="0" smtClean="0"/>
              <a:t> gene (HFE)</a:t>
            </a:r>
          </a:p>
          <a:p>
            <a:r>
              <a:rPr lang="en-US" i="1" dirty="0" smtClean="0"/>
              <a:t>HFE</a:t>
            </a:r>
            <a:r>
              <a:rPr lang="en-US" dirty="0" smtClean="0"/>
              <a:t> gene on chromosome 6</a:t>
            </a:r>
          </a:p>
          <a:p>
            <a:pPr lvl="1"/>
            <a:r>
              <a:rPr lang="en-US" dirty="0" smtClean="0"/>
              <a:t>Involved in iron homeostasis</a:t>
            </a:r>
          </a:p>
          <a:p>
            <a:pPr lvl="1"/>
            <a:r>
              <a:rPr lang="en-US" i="1" dirty="0" smtClean="0"/>
              <a:t>HFE</a:t>
            </a:r>
            <a:r>
              <a:rPr lang="en-US" dirty="0" smtClean="0"/>
              <a:t> protein normally limits amount of iron uptake by gut and regulates amount of iron stored in the tissues</a:t>
            </a:r>
          </a:p>
          <a:p>
            <a:r>
              <a:rPr lang="en-US" dirty="0" smtClean="0"/>
              <a:t>mutations produce altered HFE protein unable to properly regulate iron metabolism - results in an excess of iron storage in tissues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Prevalence of Hereditary </a:t>
            </a:r>
            <a:r>
              <a:rPr lang="en-US" dirty="0" err="1" smtClean="0"/>
              <a:t>Hemochromatosis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Most common single gene disorder in whites: Approximately 1/200 are homozygous and 1/10 are carriers.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Latinos:  1/3,700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Blacks:  1/7,100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Pacific Islanders:  1/8,300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Asians:  1/2.5 million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An ancient disease, but first described in the 19</a:t>
            </a:r>
            <a:r>
              <a:rPr lang="en-US" baseline="30000" dirty="0" smtClean="0"/>
              <a:t>th</a:t>
            </a:r>
            <a:r>
              <a:rPr lang="en-US" dirty="0" smtClean="0"/>
              <a:t> century.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1935:  Characterized as a hereditary disorder  associated with excess iron deposition in tissues.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1970s and 80s:  </a:t>
            </a:r>
            <a:r>
              <a:rPr lang="en-US" dirty="0" err="1" smtClean="0"/>
              <a:t>Autosomal</a:t>
            </a:r>
            <a:r>
              <a:rPr lang="en-US" dirty="0" smtClean="0"/>
              <a:t> recessive mode of </a:t>
            </a:r>
            <a:r>
              <a:rPr lang="en-US" dirty="0" err="1" smtClean="0"/>
              <a:t>inheritence</a:t>
            </a:r>
            <a:r>
              <a:rPr lang="en-US" dirty="0" smtClean="0"/>
              <a:t> linked to </a:t>
            </a:r>
            <a:r>
              <a:rPr lang="en-US" dirty="0" err="1" smtClean="0"/>
              <a:t>Chrom</a:t>
            </a:r>
            <a:r>
              <a:rPr lang="en-US" dirty="0" smtClean="0"/>
              <a:t> 6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1996: </a:t>
            </a:r>
            <a:r>
              <a:rPr lang="en-US" i="1" dirty="0" smtClean="0"/>
              <a:t>HFE,</a:t>
            </a:r>
            <a:r>
              <a:rPr lang="en-US" dirty="0" smtClean="0"/>
              <a:t> “the </a:t>
            </a:r>
            <a:r>
              <a:rPr lang="en-US" dirty="0" err="1" smtClean="0"/>
              <a:t>hemochromatosis</a:t>
            </a:r>
            <a:r>
              <a:rPr lang="en-US" dirty="0" smtClean="0"/>
              <a:t> gene” is isolated.</a:t>
            </a:r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PATHOPHYSIOLOGY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 is characterized by increased absorption of iron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Patients with </a:t>
            </a:r>
            <a:r>
              <a:rPr lang="en-US" dirty="0" err="1" smtClean="0"/>
              <a:t>Hemochromatosis</a:t>
            </a:r>
            <a:r>
              <a:rPr lang="en-US" dirty="0" smtClean="0"/>
              <a:t> absorb 2 to 4 mg of iron/day (normal 1 mg/day in males)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The retention of 3 mg of iron/day will lead to net iron accumulation of approximately 1 g/yr</a:t>
            </a:r>
          </a:p>
          <a:p>
            <a:r>
              <a:rPr lang="en-CA" dirty="0" smtClean="0"/>
              <a:t>Clinical manifestations often occur  after  age 40 OR when stores  are 15-40 g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of </a:t>
            </a:r>
            <a:r>
              <a:rPr lang="en-US" dirty="0" err="1" smtClean="0"/>
              <a:t>Hemochromatosis</a:t>
            </a:r>
            <a:endParaRPr lang="en-US" dirty="0"/>
          </a:p>
        </p:txBody>
      </p:sp>
      <p:pic>
        <p:nvPicPr>
          <p:cNvPr id="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828800"/>
            <a:ext cx="5334000" cy="3429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52600" y="5334000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sz="1200" i="1" dirty="0" smtClean="0"/>
              <a:t>Adapted from </a:t>
            </a:r>
            <a:r>
              <a:rPr lang="en-US" sz="1200" i="1" dirty="0" err="1" smtClean="0"/>
              <a:t>Riely</a:t>
            </a:r>
            <a:r>
              <a:rPr lang="en-US" sz="1200" i="1" dirty="0" smtClean="0"/>
              <a:t> CA, Vera SR, Burrell MI, </a:t>
            </a:r>
            <a:r>
              <a:rPr lang="en-US" sz="1200" i="1" dirty="0" err="1" smtClean="0"/>
              <a:t>Koff</a:t>
            </a:r>
            <a:r>
              <a:rPr lang="en-US" sz="1200" i="1" dirty="0" smtClean="0"/>
              <a:t> RS. Inherited liver diseases. AGA clinical teaching project: unit 8. Bethesda, </a:t>
            </a:r>
            <a:r>
              <a:rPr lang="en-US" sz="1200" i="1" dirty="0" err="1" smtClean="0"/>
              <a:t>GastroenMd</a:t>
            </a:r>
            <a:r>
              <a:rPr lang="en-US" sz="1200" i="1" dirty="0" smtClean="0"/>
              <a:t>.: American </a:t>
            </a:r>
            <a:r>
              <a:rPr lang="en-US" sz="1200" i="1" dirty="0" err="1" smtClean="0"/>
              <a:t>terological</a:t>
            </a:r>
            <a:r>
              <a:rPr lang="en-US" sz="1200" i="1" dirty="0" smtClean="0"/>
              <a:t> Association, 1993.</a:t>
            </a:r>
            <a:r>
              <a:rPr lang="en-US" sz="1200" dirty="0" smtClean="0"/>
              <a:t> </a:t>
            </a:r>
            <a:endParaRPr lang="en-US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Non-Specific Symptoms and 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228600">
              <a:buClr>
                <a:srgbClr val="FF3300"/>
              </a:buClr>
              <a:buFont typeface="Wingdings" pitchFamily="2" charset="2"/>
              <a:buChar char="§"/>
            </a:pPr>
            <a:endParaRPr lang="en-US" b="1" dirty="0" smtClean="0"/>
          </a:p>
          <a:p>
            <a:pPr marL="457200" lvl="1" indent="-228600">
              <a:buClr>
                <a:srgbClr val="FF3300"/>
              </a:buClr>
              <a:buFont typeface="Wingdings" pitchFamily="2" charset="2"/>
              <a:buChar char="§"/>
            </a:pPr>
            <a:r>
              <a:rPr lang="en-US" b="1" dirty="0" smtClean="0"/>
              <a:t>Liver</a:t>
            </a:r>
            <a:r>
              <a:rPr lang="en-US" dirty="0" smtClean="0"/>
              <a:t>: </a:t>
            </a:r>
            <a:r>
              <a:rPr lang="en-US" dirty="0" err="1" smtClean="0"/>
              <a:t>hepatomegaly</a:t>
            </a:r>
            <a:r>
              <a:rPr lang="en-US" dirty="0" smtClean="0"/>
              <a:t>, elevated liver enzymes</a:t>
            </a:r>
          </a:p>
          <a:p>
            <a:pPr marL="457200" lvl="1" indent="-228600">
              <a:buClr>
                <a:srgbClr val="FF3300"/>
              </a:buClr>
              <a:buFont typeface="Wingdings" pitchFamily="2" charset="2"/>
              <a:buChar char="§"/>
            </a:pPr>
            <a:r>
              <a:rPr lang="en-US" b="1" dirty="0" smtClean="0"/>
              <a:t>Cardiac</a:t>
            </a:r>
            <a:r>
              <a:rPr lang="en-US" dirty="0" smtClean="0"/>
              <a:t>: arrhythmias, </a:t>
            </a:r>
            <a:r>
              <a:rPr lang="en-US" dirty="0" err="1" smtClean="0"/>
              <a:t>cardiomyopathy</a:t>
            </a:r>
            <a:r>
              <a:rPr lang="en-US" dirty="0" smtClean="0"/>
              <a:t> </a:t>
            </a:r>
          </a:p>
          <a:p>
            <a:pPr marL="457200" lvl="1" indent="-228600">
              <a:buClr>
                <a:srgbClr val="FF3300"/>
              </a:buClr>
              <a:buFont typeface="Wingdings" pitchFamily="2" charset="2"/>
              <a:buChar char="§"/>
            </a:pPr>
            <a:r>
              <a:rPr lang="en-US" b="1" dirty="0" smtClean="0"/>
              <a:t>Endocrine</a:t>
            </a:r>
            <a:r>
              <a:rPr lang="en-US" dirty="0" smtClean="0"/>
              <a:t>: impotence/amenorrhea, diabetes</a:t>
            </a:r>
          </a:p>
          <a:p>
            <a:pPr marL="457200" lvl="1" indent="-228600">
              <a:buClr>
                <a:srgbClr val="FF3300"/>
              </a:buClr>
              <a:buFont typeface="Wingdings" pitchFamily="2" charset="2"/>
              <a:buChar char="§"/>
            </a:pPr>
            <a:r>
              <a:rPr lang="en-US" b="1" dirty="0" smtClean="0"/>
              <a:t>Musculoskeletal</a:t>
            </a:r>
            <a:r>
              <a:rPr lang="en-US" dirty="0" smtClean="0"/>
              <a:t>: arthritis/</a:t>
            </a:r>
            <a:r>
              <a:rPr lang="en-US" dirty="0" err="1" smtClean="0"/>
              <a:t>arthralgia</a:t>
            </a:r>
            <a:endParaRPr lang="en-US" dirty="0" smtClean="0"/>
          </a:p>
          <a:p>
            <a:pPr marL="457200" lvl="1" indent="-228600">
              <a:buClr>
                <a:srgbClr val="FF3300"/>
              </a:buClr>
              <a:buNone/>
            </a:pPr>
            <a:endParaRPr lang="en-US" dirty="0" smtClean="0"/>
          </a:p>
          <a:p>
            <a:pPr marL="457200" lvl="1" indent="-228600">
              <a:buClr>
                <a:srgbClr val="FF3300"/>
              </a:buClr>
              <a:buNone/>
            </a:pPr>
            <a:r>
              <a:rPr lang="en-US" dirty="0" smtClean="0"/>
              <a:t>Generally not evident until 40-60 years of age</a:t>
            </a:r>
          </a:p>
          <a:p>
            <a:pPr marL="457200" lvl="1" indent="-228600"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Clinical Manifestations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Classic triad</a:t>
            </a:r>
          </a:p>
          <a:p>
            <a:pPr lvl="1" indent="-274320">
              <a:buClr>
                <a:schemeClr val="accent3"/>
              </a:buClr>
              <a:defRPr/>
            </a:pPr>
            <a:r>
              <a:rPr lang="en-US" dirty="0" smtClean="0"/>
              <a:t>cirrhosis, </a:t>
            </a:r>
          </a:p>
          <a:p>
            <a:pPr lvl="1" indent="-274320">
              <a:buClr>
                <a:schemeClr val="accent3"/>
              </a:buClr>
              <a:defRPr/>
            </a:pPr>
            <a:r>
              <a:rPr lang="en-US" dirty="0" smtClean="0"/>
              <a:t>DM, and </a:t>
            </a:r>
          </a:p>
          <a:p>
            <a:pPr lvl="1" indent="-274320">
              <a:buClr>
                <a:schemeClr val="accent3"/>
              </a:buClr>
              <a:defRPr/>
            </a:pPr>
            <a:r>
              <a:rPr lang="en-US" dirty="0" smtClean="0"/>
              <a:t>skin pigmentation </a:t>
            </a:r>
          </a:p>
          <a:p>
            <a:pPr lvl="1" indent="-274320">
              <a:buClr>
                <a:schemeClr val="accent3"/>
              </a:buClr>
              <a:defRPr/>
            </a:pPr>
            <a:r>
              <a:rPr lang="en-US" dirty="0" smtClean="0"/>
              <a:t>occurs late in the disease, when the total body iron content has reached as high as 20 g (&gt; that five times normal)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Approximately 75% of patients are asymptomatic at presentation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Liver Involvement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Progressive iron deposition is associated</a:t>
            </a:r>
          </a:p>
          <a:p>
            <a:pPr lvl="1"/>
            <a:r>
              <a:rPr lang="en-US" dirty="0" err="1" smtClean="0"/>
              <a:t>hepatomegaly</a:t>
            </a:r>
            <a:r>
              <a:rPr lang="en-US" dirty="0" smtClean="0"/>
              <a:t>, </a:t>
            </a:r>
          </a:p>
          <a:p>
            <a:pPr lvl="1"/>
            <a:r>
              <a:rPr lang="en-US" dirty="0" smtClean="0"/>
              <a:t>elevated liver enzymes, and</a:t>
            </a:r>
          </a:p>
          <a:p>
            <a:pPr lvl="1"/>
            <a:r>
              <a:rPr lang="en-US" dirty="0" smtClean="0"/>
              <a:t> the eventual development of cirrhosis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Reversibility with iron removal is more likely early in the course of the disease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Prognostic factors for </a:t>
            </a:r>
            <a:r>
              <a:rPr lang="en-US" sz="3100" dirty="0" err="1" smtClean="0"/>
              <a:t>hepatocellular</a:t>
            </a:r>
            <a:r>
              <a:rPr lang="en-US" sz="3100" dirty="0" smtClean="0"/>
              <a:t> carcinoma in genetic </a:t>
            </a:r>
            <a:r>
              <a:rPr lang="en-US" sz="3100" dirty="0" err="1" smtClean="0"/>
              <a:t>hemochromatosis</a:t>
            </a:r>
            <a:r>
              <a:rPr lang="en-US" sz="3100" dirty="0" smtClean="0"/>
              <a:t>.  </a:t>
            </a:r>
            <a:r>
              <a:rPr lang="en-US" sz="3100" i="1" dirty="0" err="1" smtClean="0"/>
              <a:t>Hepatology</a:t>
            </a:r>
            <a:r>
              <a:rPr lang="en-US" sz="3100" i="1" dirty="0" smtClean="0"/>
              <a:t>  1994 Dec;20(6):1426-31</a:t>
            </a:r>
            <a:endParaRPr lang="en-US" sz="3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152 </a:t>
            </a:r>
            <a:r>
              <a:rPr lang="en-US" dirty="0" err="1" smtClean="0"/>
              <a:t>homozygotes</a:t>
            </a:r>
            <a:r>
              <a:rPr lang="en-US" dirty="0" smtClean="0"/>
              <a:t> were studied prospectively </a:t>
            </a:r>
            <a:br>
              <a:rPr lang="en-US" dirty="0" smtClean="0"/>
            </a:br>
            <a:r>
              <a:rPr lang="en-US" dirty="0" smtClean="0"/>
              <a:t>for 1 to 229 months</a:t>
            </a:r>
          </a:p>
          <a:p>
            <a:r>
              <a:rPr lang="en-US" dirty="0" smtClean="0"/>
              <a:t>At diagnosis, cirrhosis was present in 97 patients and absent in 55 </a:t>
            </a:r>
          </a:p>
          <a:p>
            <a:r>
              <a:rPr lang="en-US" dirty="0" smtClean="0"/>
              <a:t>During follow-up, </a:t>
            </a:r>
            <a:r>
              <a:rPr lang="en-US" dirty="0" err="1" smtClean="0"/>
              <a:t>hepatocellular</a:t>
            </a:r>
            <a:r>
              <a:rPr lang="en-US" dirty="0" smtClean="0"/>
              <a:t> carcinoma developed in 28 of the 97 (28.8%) patients with cirrhosis but in none of those without</a:t>
            </a:r>
          </a:p>
          <a:p>
            <a:r>
              <a:rPr lang="en-US" dirty="0" smtClean="0"/>
              <a:t>The risk was increased significantly in patients     &gt; 55 yrs, those with HBS Ag and alcohol abuse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	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8410575" cy="71596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600" dirty="0" smtClean="0"/>
              <a:t>Diabetes Mellitus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410575" cy="4876799"/>
          </a:xfrm>
        </p:spPr>
        <p:txBody>
          <a:bodyPr/>
          <a:lstStyle/>
          <a:p>
            <a:r>
              <a:rPr lang="en-US" sz="2000" b="1" i="1" dirty="0" smtClean="0">
                <a:solidFill>
                  <a:schemeClr val="tx2"/>
                </a:solidFill>
              </a:rPr>
              <a:t>Prevalence of genetic </a:t>
            </a:r>
            <a:r>
              <a:rPr lang="en-US" sz="2000" b="1" i="1" dirty="0" err="1" smtClean="0">
                <a:solidFill>
                  <a:schemeClr val="tx2"/>
                </a:solidFill>
              </a:rPr>
              <a:t>haemochromatosis</a:t>
            </a:r>
            <a:r>
              <a:rPr lang="en-US" sz="2000" b="1" i="1" dirty="0" smtClean="0">
                <a:solidFill>
                  <a:schemeClr val="tx2"/>
                </a:solidFill>
              </a:rPr>
              <a:t> among diabetic patients. Lancet  1989 Jul29;2(8657):233</a:t>
            </a:r>
          </a:p>
          <a:p>
            <a:pPr marL="674370" lvl="1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smtClean="0"/>
              <a:t>Prevalence of the DM was investigated in 418 patients attending a diabetic clinic </a:t>
            </a:r>
          </a:p>
          <a:p>
            <a:pPr marL="674370" lvl="1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smtClean="0"/>
              <a:t>21 (5%) patients had a persistently high serum </a:t>
            </a:r>
            <a:r>
              <a:rPr lang="en-US" sz="2000" dirty="0" err="1" smtClean="0"/>
              <a:t>ferritin</a:t>
            </a:r>
            <a:r>
              <a:rPr lang="en-US" sz="2000" dirty="0" smtClean="0"/>
              <a:t> and 5 of these had </a:t>
            </a:r>
            <a:r>
              <a:rPr lang="en-US" sz="2000" dirty="0" err="1" smtClean="0"/>
              <a:t>transferrin</a:t>
            </a:r>
            <a:r>
              <a:rPr lang="en-US" sz="2000" dirty="0" smtClean="0"/>
              <a:t> saturations consistently over 55%</a:t>
            </a:r>
          </a:p>
          <a:p>
            <a:pPr marL="674370" lvl="1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smtClean="0"/>
              <a:t>Hereditary </a:t>
            </a:r>
            <a:r>
              <a:rPr lang="en-US" sz="2000" dirty="0" err="1" smtClean="0"/>
              <a:t>Hemochromatosis</a:t>
            </a:r>
            <a:r>
              <a:rPr lang="en-US" sz="2000" dirty="0" smtClean="0"/>
              <a:t> (HH) was confirmed by liver biopsy in 4 </a:t>
            </a:r>
          </a:p>
          <a:p>
            <a:pPr marL="674370" lvl="1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smtClean="0"/>
              <a:t>The estimated prevalence was 0.96%, twice that in the general population </a:t>
            </a:r>
          </a:p>
          <a:p>
            <a:pPr marL="674370" lvl="1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smtClean="0"/>
              <a:t>Screening of diabetic patients for HH may be more cost-effective than screening in the general population</a:t>
            </a:r>
          </a:p>
          <a:p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Chief complaint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sz="3600" dirty="0" err="1" smtClean="0"/>
              <a:t>melena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Cardiac Manifestation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u="sng" dirty="0" smtClean="0"/>
          </a:p>
          <a:p>
            <a:r>
              <a:rPr lang="en-US" sz="2000" u="sng" dirty="0" err="1" smtClean="0"/>
              <a:t>Kraml</a:t>
            </a:r>
            <a:r>
              <a:rPr lang="en-US" sz="2000" u="sng" dirty="0" smtClean="0"/>
              <a:t>  P</a:t>
            </a:r>
            <a:r>
              <a:rPr lang="en-US" sz="2000" i="1" u="sng" dirty="0" smtClean="0"/>
              <a:t>, </a:t>
            </a:r>
            <a:r>
              <a:rPr lang="en-US" sz="2000" i="1" u="sng" dirty="0" err="1" smtClean="0"/>
              <a:t>Ferritin</a:t>
            </a:r>
            <a:r>
              <a:rPr lang="en-US" sz="2000" i="1" u="sng" dirty="0" smtClean="0"/>
              <a:t>, oxidative stress and coronary atherosclerosis (March 2004)</a:t>
            </a:r>
          </a:p>
          <a:p>
            <a:pPr lvl="1">
              <a:buNone/>
            </a:pPr>
            <a:r>
              <a:rPr lang="en-US" sz="2000" dirty="0" smtClean="0"/>
              <a:t>	“ high stored iron levels, measured by serum </a:t>
            </a:r>
            <a:r>
              <a:rPr lang="en-US" sz="2000" dirty="0" err="1" smtClean="0"/>
              <a:t>ferritin</a:t>
            </a:r>
            <a:r>
              <a:rPr lang="en-US" sz="2000" dirty="0" smtClean="0"/>
              <a:t> concentrations, may contribute to the oxidative stress and thus elevate the risk for development of CVD.”</a:t>
            </a:r>
          </a:p>
          <a:p>
            <a:endParaRPr lang="en-US" sz="2000" i="1" u="sng" dirty="0" smtClean="0"/>
          </a:p>
          <a:p>
            <a:pPr lvl="1"/>
            <a:endParaRPr lang="en-US" sz="2000" i="1" u="sng" dirty="0" smtClean="0"/>
          </a:p>
          <a:p>
            <a:endParaRPr lang="en-US" sz="20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6581775" cy="1143000"/>
          </a:xfrm>
        </p:spPr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600200"/>
            <a:ext cx="6429375" cy="4525963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dirty="0" smtClean="0"/>
              <a:t>Fe studies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serum Fe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TIBC / % </a:t>
            </a:r>
            <a:r>
              <a:rPr lang="en-US" sz="2000" dirty="0" err="1" smtClean="0"/>
              <a:t>transferrin</a:t>
            </a:r>
            <a:r>
              <a:rPr lang="en-US" sz="2000" dirty="0" smtClean="0"/>
              <a:t> saturation</a:t>
            </a:r>
          </a:p>
          <a:p>
            <a:pPr lvl="2">
              <a:lnSpc>
                <a:spcPct val="90000"/>
              </a:lnSpc>
            </a:pPr>
            <a:r>
              <a:rPr lang="en-US" sz="2000" dirty="0" err="1" smtClean="0"/>
              <a:t>ferritin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Liver biopsy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iron stain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DNA testing</a:t>
            </a:r>
          </a:p>
          <a:p>
            <a:pPr lvl="1">
              <a:lnSpc>
                <a:spcPct val="90000"/>
              </a:lnSpc>
            </a:pPr>
            <a:endParaRPr lang="en-US" sz="1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CA" dirty="0" err="1" smtClean="0">
                <a:cs typeface="Arial" charset="0"/>
              </a:rPr>
              <a:t>Transferrin</a:t>
            </a:r>
            <a:r>
              <a:rPr lang="en-CA" dirty="0" smtClean="0">
                <a:cs typeface="Arial" charset="0"/>
              </a:rPr>
              <a:t> saturation: </a:t>
            </a:r>
          </a:p>
          <a:p>
            <a:pPr lvl="1">
              <a:lnSpc>
                <a:spcPct val="90000"/>
              </a:lnSpc>
            </a:pPr>
            <a:r>
              <a:rPr lang="en-CA" dirty="0" smtClean="0">
                <a:cs typeface="Arial" charset="0"/>
              </a:rPr>
              <a:t> &gt;</a:t>
            </a:r>
            <a:r>
              <a:rPr lang="en-US" dirty="0" smtClean="0">
                <a:cs typeface="Arial" charset="0"/>
              </a:rPr>
              <a:t> </a:t>
            </a:r>
            <a:r>
              <a:rPr lang="en-CA" dirty="0" smtClean="0">
                <a:cs typeface="Arial" charset="0"/>
              </a:rPr>
              <a:t>45%</a:t>
            </a:r>
            <a:r>
              <a:rPr lang="en-US" dirty="0" smtClean="0">
                <a:cs typeface="Arial" charset="0"/>
              </a:rPr>
              <a:t> indicates</a:t>
            </a:r>
            <a:r>
              <a:rPr lang="en-CA" dirty="0" smtClean="0">
                <a:cs typeface="Arial" charset="0"/>
              </a:rPr>
              <a:t> significant Fe accumulation</a:t>
            </a:r>
          </a:p>
          <a:p>
            <a:pPr>
              <a:lnSpc>
                <a:spcPct val="90000"/>
              </a:lnSpc>
            </a:pPr>
            <a:r>
              <a:rPr lang="en-CA" dirty="0" smtClean="0">
                <a:cs typeface="Arial" charset="0"/>
              </a:rPr>
              <a:t>Serum </a:t>
            </a:r>
            <a:r>
              <a:rPr lang="en-CA" dirty="0" err="1" smtClean="0">
                <a:cs typeface="Arial" charset="0"/>
              </a:rPr>
              <a:t>ferritin</a:t>
            </a:r>
            <a:r>
              <a:rPr lang="en-US" dirty="0" smtClean="0">
                <a:cs typeface="Arial" charset="0"/>
              </a:rPr>
              <a:t> -</a:t>
            </a:r>
            <a:r>
              <a:rPr lang="en-CA" dirty="0" smtClean="0"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levels </a:t>
            </a:r>
            <a:r>
              <a:rPr lang="en-CA" dirty="0" err="1" smtClean="0">
                <a:cs typeface="Arial" charset="0"/>
              </a:rPr>
              <a:t>indicat</a:t>
            </a:r>
            <a:r>
              <a:rPr lang="en-US" dirty="0" err="1" smtClean="0">
                <a:cs typeface="Arial" charset="0"/>
              </a:rPr>
              <a:t>ing</a:t>
            </a:r>
            <a:r>
              <a:rPr lang="en-CA" dirty="0" smtClean="0">
                <a:cs typeface="Arial" charset="0"/>
              </a:rPr>
              <a:t> significant iron accumulation</a:t>
            </a:r>
            <a:r>
              <a:rPr lang="en-US" dirty="0" smtClean="0">
                <a:cs typeface="Arial" charset="0"/>
              </a:rPr>
              <a:t>:</a:t>
            </a:r>
            <a:endParaRPr lang="en-CA" dirty="0" smtClean="0"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CA" dirty="0" smtClean="0">
                <a:cs typeface="Arial" charset="0"/>
              </a:rPr>
              <a:t>&gt;200 mcg/L pre-menopausal women</a:t>
            </a:r>
          </a:p>
          <a:p>
            <a:pPr lvl="1">
              <a:lnSpc>
                <a:spcPct val="90000"/>
              </a:lnSpc>
            </a:pPr>
            <a:r>
              <a:rPr lang="en-CA" dirty="0" smtClean="0">
                <a:cs typeface="Arial" charset="0"/>
              </a:rPr>
              <a:t>&gt;300 mcg/L post-menopausal women</a:t>
            </a:r>
          </a:p>
          <a:p>
            <a:pPr lvl="1">
              <a:lnSpc>
                <a:spcPct val="90000"/>
              </a:lnSpc>
            </a:pPr>
            <a:r>
              <a:rPr lang="en-CA" dirty="0" smtClean="0">
                <a:cs typeface="Arial" charset="0"/>
              </a:rPr>
              <a:t>&gt;300 mcg/L for men</a:t>
            </a:r>
          </a:p>
          <a:p>
            <a:pPr>
              <a:lnSpc>
                <a:spcPct val="90000"/>
              </a:lnSpc>
            </a:pPr>
            <a:r>
              <a:rPr lang="en-CA" dirty="0" smtClean="0">
                <a:cs typeface="Arial" charset="0"/>
              </a:rPr>
              <a:t>Liver biopsy</a:t>
            </a:r>
            <a:r>
              <a:rPr lang="en-US" dirty="0" smtClean="0">
                <a:cs typeface="Arial" charset="0"/>
              </a:rPr>
              <a:t> if </a:t>
            </a:r>
            <a:r>
              <a:rPr lang="en-US" dirty="0" err="1" smtClean="0">
                <a:cs typeface="Arial" charset="0"/>
              </a:rPr>
              <a:t>ferritin</a:t>
            </a:r>
            <a:r>
              <a:rPr lang="en-US" dirty="0" smtClean="0">
                <a:cs typeface="Arial" charset="0"/>
              </a:rPr>
              <a:t> &gt;1000 to assess damage</a:t>
            </a:r>
            <a:endParaRPr lang="en-CA" dirty="0" smtClean="0">
              <a:solidFill>
                <a:srgbClr val="FFFF00"/>
              </a:solidFill>
              <a:cs typeface="Arial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CA" dirty="0" smtClean="0">
                <a:cs typeface="Arial" charset="0"/>
              </a:rPr>
              <a:t>    Consider genetic testing</a:t>
            </a:r>
            <a:r>
              <a:rPr lang="en-US" dirty="0" smtClean="0">
                <a:cs typeface="Arial" charset="0"/>
              </a:rPr>
              <a:t> – DNA testing for common mutations (C282Y, H63D)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://www.med.niigata-u.ac.jp/in3/old/figs/hemochromatosis-1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524000"/>
            <a:ext cx="1903615" cy="1620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667000" y="1600200"/>
            <a:ext cx="4191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1400" dirty="0" smtClean="0"/>
              <a:t>The liver surface of this case shows granular change, suggesting the presence of a fine nodular formation in liver histology.</a:t>
            </a:r>
            <a:endParaRPr lang="en-US" sz="1400" dirty="0"/>
          </a:p>
        </p:txBody>
      </p:sp>
      <p:pic>
        <p:nvPicPr>
          <p:cNvPr id="6" name="Picture 4" descr="hemoch gros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276600"/>
            <a:ext cx="3810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 descr="hemoch micr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3276600"/>
            <a:ext cx="3810000" cy="259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4572000" y="5934670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smtClean="0"/>
              <a:t> The blue-stained iron deposits</a:t>
            </a:r>
            <a:br>
              <a:rPr lang="en-US" sz="1400" dirty="0" smtClean="0"/>
            </a:br>
            <a:r>
              <a:rPr lang="en-US" sz="1400" dirty="0" smtClean="0"/>
              <a:t>typically start at the periphery of the liver lobule and extends centrally. </a:t>
            </a:r>
            <a:endParaRPr lang="en-US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Genetic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To confirm diagnosis</a:t>
            </a:r>
          </a:p>
          <a:p>
            <a:r>
              <a:rPr lang="en-US" sz="2000" dirty="0" smtClean="0"/>
              <a:t>Sequential screening of family members</a:t>
            </a:r>
          </a:p>
          <a:p>
            <a:pPr lvl="1"/>
            <a:r>
              <a:rPr lang="en-US" sz="2000" dirty="0" smtClean="0"/>
              <a:t>Family members with identified mutations can be offered:</a:t>
            </a:r>
          </a:p>
          <a:p>
            <a:pPr lvl="2"/>
            <a:r>
              <a:rPr lang="en-US" sz="2000" dirty="0" smtClean="0"/>
              <a:t>Screening plan to monitor for iron overload.</a:t>
            </a:r>
          </a:p>
          <a:p>
            <a:pPr lvl="3"/>
            <a:r>
              <a:rPr lang="en-US" sz="2000" dirty="0" smtClean="0"/>
              <a:t>Normal life expectancy if diagnosed before DM or cirrhosis</a:t>
            </a:r>
          </a:p>
          <a:p>
            <a:pPr lvl="2"/>
            <a:r>
              <a:rPr lang="en-US" sz="2000" dirty="0" smtClean="0"/>
              <a:t>Treatment plan to prevent further organ damage, morbidity &amp; mortality.</a:t>
            </a:r>
          </a:p>
          <a:p>
            <a:pPr lvl="3"/>
            <a:r>
              <a:rPr lang="en-US" sz="2000" dirty="0" smtClean="0"/>
              <a:t>Prolonged survival with serial phlebotomy</a:t>
            </a:r>
          </a:p>
          <a:p>
            <a:pPr lvl="3"/>
            <a:r>
              <a:rPr lang="en-US" sz="2000" dirty="0" smtClean="0"/>
              <a:t>Goal of </a:t>
            </a:r>
            <a:r>
              <a:rPr lang="en-US" sz="2000" dirty="0" err="1" smtClean="0"/>
              <a:t>ferritin</a:t>
            </a:r>
            <a:r>
              <a:rPr lang="en-US" sz="2000" dirty="0" smtClean="0"/>
              <a:t> &lt;50 may take &gt; 1 year</a:t>
            </a:r>
          </a:p>
          <a:p>
            <a:pPr lvl="2"/>
            <a:r>
              <a:rPr lang="en-US" sz="2000" dirty="0" smtClean="0"/>
              <a:t>Environmental modification </a:t>
            </a:r>
          </a:p>
          <a:p>
            <a:pPr lvl="3"/>
            <a:r>
              <a:rPr lang="en-US" sz="2000" dirty="0" smtClean="0"/>
              <a:t>Diet, alcohol</a:t>
            </a:r>
          </a:p>
          <a:p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chemeClr val="tx2"/>
                </a:solidFill>
              </a:rPr>
              <a:t>Phlebotomy</a:t>
            </a:r>
            <a:endParaRPr lang="en-US" dirty="0" smtClean="0"/>
          </a:p>
          <a:p>
            <a:pPr lvl="1" indent="-274320">
              <a:buClr>
                <a:schemeClr val="accent3"/>
              </a:buClr>
              <a:defRPr/>
            </a:pPr>
            <a:r>
              <a:rPr lang="en-US" dirty="0" smtClean="0"/>
              <a:t>Each 500 </a:t>
            </a:r>
            <a:r>
              <a:rPr lang="en-US" dirty="0" err="1" smtClean="0"/>
              <a:t>mL</a:t>
            </a:r>
            <a:r>
              <a:rPr lang="en-US" dirty="0" smtClean="0"/>
              <a:t> of whole blood discarded contains 200 to 250 mg of iron</a:t>
            </a:r>
          </a:p>
          <a:p>
            <a:pPr lvl="1" indent="-274320">
              <a:buClr>
                <a:schemeClr val="accent3"/>
              </a:buClr>
              <a:defRPr/>
            </a:pPr>
            <a:r>
              <a:rPr lang="en-US" dirty="0" smtClean="0"/>
              <a:t>The optimal regimen for phlebotomy in HH has not been established</a:t>
            </a:r>
          </a:p>
          <a:p>
            <a:pPr lvl="1">
              <a:lnSpc>
                <a:spcPct val="90000"/>
              </a:lnSpc>
            </a:pPr>
            <a:r>
              <a:rPr lang="en-CA" dirty="0" smtClean="0"/>
              <a:t>Do weekly until iron depletion</a:t>
            </a:r>
          </a:p>
          <a:p>
            <a:pPr lvl="1">
              <a:lnSpc>
                <a:spcPct val="90000"/>
              </a:lnSpc>
            </a:pPr>
            <a:r>
              <a:rPr lang="en-CA" dirty="0" err="1" smtClean="0"/>
              <a:t>Hgb</a:t>
            </a:r>
            <a:r>
              <a:rPr lang="en-CA" dirty="0" smtClean="0"/>
              <a:t> &lt; 120</a:t>
            </a:r>
          </a:p>
          <a:p>
            <a:pPr lvl="1">
              <a:lnSpc>
                <a:spcPct val="90000"/>
              </a:lnSpc>
            </a:pPr>
            <a:r>
              <a:rPr lang="en-CA" dirty="0" err="1" smtClean="0"/>
              <a:t>Ferritin</a:t>
            </a:r>
            <a:r>
              <a:rPr lang="en-CA" dirty="0" smtClean="0"/>
              <a:t> &lt; 50</a:t>
            </a:r>
          </a:p>
          <a:p>
            <a:pPr lvl="1">
              <a:lnSpc>
                <a:spcPct val="90000"/>
              </a:lnSpc>
            </a:pPr>
            <a:r>
              <a:rPr lang="en-CA" dirty="0" err="1" smtClean="0"/>
              <a:t>Transferritin</a:t>
            </a:r>
            <a:r>
              <a:rPr lang="en-CA" dirty="0" smtClean="0"/>
              <a:t> saturation &lt; 50%</a:t>
            </a:r>
          </a:p>
          <a:p>
            <a:pPr lvl="1">
              <a:lnSpc>
                <a:spcPct val="90000"/>
              </a:lnSpc>
            </a:pPr>
            <a:r>
              <a:rPr lang="en-CA" dirty="0" smtClean="0"/>
              <a:t>2-3 years may be required to remove &gt;20g</a:t>
            </a:r>
          </a:p>
          <a:p>
            <a:pPr>
              <a:lnSpc>
                <a:spcPct val="90000"/>
              </a:lnSpc>
            </a:pPr>
            <a:r>
              <a:rPr lang="en-CA" dirty="0" smtClean="0"/>
              <a:t>Long term maintenance about once every 3 months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“ </a:t>
            </a:r>
            <a:r>
              <a:rPr lang="en-US" b="1" i="1" dirty="0" smtClean="0"/>
              <a:t>Cost-utility analysis of </a:t>
            </a:r>
            <a:r>
              <a:rPr lang="en-US" b="1" i="1" dirty="0" err="1" smtClean="0"/>
              <a:t>deferasirox</a:t>
            </a:r>
            <a:r>
              <a:rPr lang="en-US" b="1" i="1" dirty="0" smtClean="0"/>
              <a:t> compared to standard therapy with </a:t>
            </a:r>
            <a:r>
              <a:rPr lang="en-US" b="1" i="1" dirty="0" err="1" smtClean="0"/>
              <a:t>desferrioxamine</a:t>
            </a:r>
            <a:r>
              <a:rPr lang="en-US" b="1" i="1" dirty="0" smtClean="0"/>
              <a:t> for patients requiring iron </a:t>
            </a:r>
            <a:r>
              <a:rPr lang="en-US" b="1" i="1" dirty="0" err="1" smtClean="0"/>
              <a:t>chelation</a:t>
            </a:r>
            <a:r>
              <a:rPr lang="en-US" b="1" i="1" dirty="0" smtClean="0"/>
              <a:t> therapy in the United Kingdom.”</a:t>
            </a:r>
            <a:r>
              <a:rPr lang="en-US" i="1" dirty="0" err="1" smtClean="0"/>
              <a:t>Karnon</a:t>
            </a:r>
            <a:r>
              <a:rPr lang="en-US" i="1" dirty="0" smtClean="0"/>
              <a:t> J 2008 April.</a:t>
            </a:r>
          </a:p>
          <a:p>
            <a:pPr lvl="1"/>
            <a:r>
              <a:rPr lang="en-US" dirty="0" smtClean="0"/>
              <a:t> </a:t>
            </a:r>
            <a:r>
              <a:rPr lang="en-US" sz="2000" dirty="0" err="1" smtClean="0"/>
              <a:t>Deferasirox</a:t>
            </a:r>
            <a:r>
              <a:rPr lang="en-US" sz="2000" dirty="0" smtClean="0"/>
              <a:t> is cost-effective compared to standard iron </a:t>
            </a:r>
            <a:r>
              <a:rPr lang="en-US" sz="2000" dirty="0" err="1" smtClean="0"/>
              <a:t>chelation</a:t>
            </a:r>
            <a:r>
              <a:rPr lang="en-US" sz="2000" dirty="0" smtClean="0"/>
              <a:t> therapy with </a:t>
            </a:r>
            <a:r>
              <a:rPr lang="en-US" sz="2000" dirty="0" err="1" smtClean="0"/>
              <a:t>desferrioxamine</a:t>
            </a:r>
            <a:r>
              <a:rPr lang="en-US" sz="2000" dirty="0" smtClean="0"/>
              <a:t>, due to the cost and quality of life benefits derived from a simpler and more convenient oral mode of administration.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Hemochromatosis</a:t>
            </a:r>
            <a:r>
              <a:rPr lang="en-US" dirty="0" smtClean="0"/>
              <a:t> patients with diabetes had a 10 year survival of 65% compared to 90% in </a:t>
            </a:r>
            <a:r>
              <a:rPr lang="en-US" dirty="0" err="1" smtClean="0"/>
              <a:t>nondiabetics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10-year survival of </a:t>
            </a:r>
            <a:r>
              <a:rPr lang="en-US" dirty="0" err="1" smtClean="0"/>
              <a:t>hemochromatosis</a:t>
            </a:r>
            <a:r>
              <a:rPr lang="en-US" dirty="0" smtClean="0"/>
              <a:t> subjects with cirrhosis was 72% compared to 82% in the </a:t>
            </a:r>
            <a:r>
              <a:rPr lang="en-US" dirty="0" err="1" smtClean="0"/>
              <a:t>noncirrhotics</a:t>
            </a:r>
            <a:r>
              <a:rPr lang="en-US" dirty="0" smtClean="0"/>
              <a:t>.</a:t>
            </a:r>
          </a:p>
          <a:p>
            <a:r>
              <a:rPr lang="en-US" dirty="0" smtClean="0"/>
              <a:t>Very heavy iron overload that could not be depleted within 18 months from the onset of therapy was also associated with decreased survival.</a:t>
            </a:r>
          </a:p>
          <a:p>
            <a:pPr lvl="5"/>
            <a:endParaRPr lang="en-US" dirty="0" smtClean="0"/>
          </a:p>
          <a:p>
            <a:pPr marL="274320" lvl="8" indent="-274320" algn="r">
              <a:buClr>
                <a:schemeClr val="accent3"/>
              </a:buClr>
              <a:buSzPct val="95000"/>
              <a:buNone/>
            </a:pPr>
            <a:r>
              <a:rPr lang="en-US" dirty="0" err="1" smtClean="0"/>
              <a:t>Wintrobe’s</a:t>
            </a:r>
            <a:r>
              <a:rPr lang="en-US" dirty="0" smtClean="0"/>
              <a:t> Clinical Hematolgy.11</a:t>
            </a:r>
            <a:r>
              <a:rPr lang="en-US" baseline="30000" dirty="0" smtClean="0"/>
              <a:t>th</a:t>
            </a:r>
            <a:r>
              <a:rPr lang="en-US" dirty="0" smtClean="0"/>
              <a:t> ed. 1994.</a:t>
            </a:r>
          </a:p>
          <a:p>
            <a:endParaRPr lang="en-US" dirty="0" smtClean="0"/>
          </a:p>
          <a:p>
            <a:pPr lvl="7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Hereditary </a:t>
            </a:r>
            <a:r>
              <a:rPr lang="en-US" dirty="0" err="1" smtClean="0"/>
              <a:t>Hemochromatosis</a:t>
            </a:r>
            <a:r>
              <a:rPr lang="en-US" dirty="0" smtClean="0"/>
              <a:t> is an </a:t>
            </a:r>
            <a:r>
              <a:rPr lang="en-US" dirty="0" err="1" smtClean="0"/>
              <a:t>autosomal</a:t>
            </a:r>
            <a:r>
              <a:rPr lang="en-US" dirty="0" smtClean="0"/>
              <a:t> recessive disorder in which mutations in the HFE gene cause increased iron absorption and deposition of excessive amounts of iron in many organ systems. </a:t>
            </a:r>
          </a:p>
          <a:p>
            <a:r>
              <a:rPr lang="en-US" dirty="0" smtClean="0"/>
              <a:t>Diagnosis can be made with serum iron studies, liver biopsy and gene testing.</a:t>
            </a:r>
          </a:p>
          <a:p>
            <a:r>
              <a:rPr lang="en-US" dirty="0" smtClean="0"/>
              <a:t>Treatment options include phlebotomy , </a:t>
            </a:r>
            <a:r>
              <a:rPr lang="en-US" dirty="0" err="1" smtClean="0"/>
              <a:t>chelation</a:t>
            </a:r>
            <a:r>
              <a:rPr lang="en-US" dirty="0" smtClean="0"/>
              <a:t> therapy, and environmental modification.</a:t>
            </a:r>
          </a:p>
          <a:p>
            <a:r>
              <a:rPr lang="en-US" dirty="0" smtClean="0"/>
              <a:t>HH Goal: detect and treat affected individuals before signs of organ damage occur.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present Illness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Two weeks prior to admission (PTA), </a:t>
            </a:r>
          </a:p>
          <a:p>
            <a:pPr lvl="1"/>
            <a:r>
              <a:rPr lang="en-US" dirty="0" smtClean="0"/>
              <a:t>(+) </a:t>
            </a:r>
            <a:r>
              <a:rPr lang="en-US" dirty="0" err="1" smtClean="0"/>
              <a:t>bloatedness</a:t>
            </a:r>
            <a:endParaRPr lang="en-US" dirty="0" smtClean="0"/>
          </a:p>
          <a:p>
            <a:pPr lvl="1"/>
            <a:r>
              <a:rPr lang="en-US" dirty="0" smtClean="0"/>
              <a:t>decrease frequency in bowel movement</a:t>
            </a:r>
          </a:p>
          <a:p>
            <a:pPr>
              <a:buNone/>
            </a:pPr>
            <a:r>
              <a:rPr lang="en-US" dirty="0" smtClean="0"/>
              <a:t>Several days PTA,</a:t>
            </a:r>
          </a:p>
          <a:p>
            <a:pPr lvl="1"/>
            <a:r>
              <a:rPr lang="en-US" dirty="0" smtClean="0"/>
              <a:t>Increase in abdominal girth</a:t>
            </a:r>
          </a:p>
          <a:p>
            <a:pPr>
              <a:buNone/>
            </a:pPr>
            <a:r>
              <a:rPr lang="en-US" dirty="0" smtClean="0"/>
              <a:t>Few hours PTA, </a:t>
            </a:r>
          </a:p>
          <a:p>
            <a:pPr lvl="1"/>
            <a:r>
              <a:rPr lang="en-US" dirty="0" smtClean="0"/>
              <a:t>Passage of tarry stool</a:t>
            </a:r>
          </a:p>
          <a:p>
            <a:pPr>
              <a:buNone/>
            </a:pPr>
            <a:r>
              <a:rPr lang="en-US" dirty="0" smtClean="0"/>
              <a:t>Admission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fever</a:t>
            </a:r>
          </a:p>
          <a:p>
            <a:r>
              <a:rPr lang="en-US" dirty="0" smtClean="0"/>
              <a:t>No cough</a:t>
            </a:r>
          </a:p>
          <a:p>
            <a:r>
              <a:rPr lang="en-US" dirty="0" smtClean="0"/>
              <a:t>No dizziness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arthralgia</a:t>
            </a:r>
            <a:endParaRPr lang="en-US" dirty="0" smtClean="0"/>
          </a:p>
          <a:p>
            <a:r>
              <a:rPr lang="en-US" dirty="0" smtClean="0"/>
              <a:t>No skin pigmentation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Medical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Hemochromatosis</a:t>
            </a:r>
            <a:r>
              <a:rPr lang="en-US" dirty="0" smtClean="0"/>
              <a:t>  x 13 years</a:t>
            </a:r>
          </a:p>
          <a:p>
            <a:pPr lvl="1">
              <a:buNone/>
            </a:pPr>
            <a:r>
              <a:rPr lang="en-US" dirty="0" smtClean="0"/>
              <a:t>	Abnormal liver function test 1997,</a:t>
            </a:r>
          </a:p>
          <a:p>
            <a:pPr lvl="1"/>
            <a:r>
              <a:rPr lang="en-US" dirty="0" smtClean="0"/>
              <a:t> very high </a:t>
            </a:r>
            <a:r>
              <a:rPr lang="en-US" dirty="0" err="1" smtClean="0"/>
              <a:t>ferritin</a:t>
            </a:r>
            <a:r>
              <a:rPr lang="en-US" dirty="0" smtClean="0"/>
              <a:t> level,</a:t>
            </a:r>
          </a:p>
          <a:p>
            <a:pPr lvl="1"/>
            <a:r>
              <a:rPr lang="en-US" dirty="0" smtClean="0"/>
              <a:t> serum iron normal,</a:t>
            </a:r>
          </a:p>
          <a:p>
            <a:pPr lvl="1"/>
            <a:r>
              <a:rPr lang="en-US" dirty="0" smtClean="0"/>
              <a:t> iron saturation high</a:t>
            </a:r>
          </a:p>
          <a:p>
            <a:pPr lvl="1"/>
            <a:r>
              <a:rPr lang="en-US" dirty="0" smtClean="0"/>
              <a:t>Platelet count, </a:t>
            </a:r>
            <a:r>
              <a:rPr lang="en-US" dirty="0" err="1" smtClean="0"/>
              <a:t>prothrombin</a:t>
            </a:r>
            <a:r>
              <a:rPr lang="en-US" dirty="0" smtClean="0"/>
              <a:t> time, albumin normal</a:t>
            </a:r>
          </a:p>
          <a:p>
            <a:pPr lvl="1"/>
            <a:r>
              <a:rPr lang="en-US" dirty="0" smtClean="0"/>
              <a:t>Liver biopsy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57200"/>
            <a:ext cx="8229600" cy="14660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CT guided liver biopsy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 lvl="1"/>
            <a:endParaRPr lang="en-US" dirty="0" smtClean="0"/>
          </a:p>
          <a:p>
            <a:pPr lvl="1"/>
            <a:r>
              <a:rPr lang="en-US" dirty="0" err="1" smtClean="0"/>
              <a:t>Hepatocytes</a:t>
            </a:r>
            <a:r>
              <a:rPr lang="en-US" dirty="0" smtClean="0"/>
              <a:t> display abundant accumulations of iron pigment (Prussian blue stain)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Increased amounts of fibrosis in the portal tracts but bridging fibrosis and cirrhosis not seen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Medical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Therapeutic phlebotomies</a:t>
            </a:r>
          </a:p>
          <a:p>
            <a:pPr lvl="1"/>
            <a:r>
              <a:rPr lang="en-US" dirty="0" smtClean="0"/>
              <a:t>weekly 500cc WB for 18-24 months </a:t>
            </a:r>
          </a:p>
          <a:p>
            <a:pPr lvl="1"/>
            <a:r>
              <a:rPr lang="en-US" dirty="0" smtClean="0"/>
              <a:t>Iron saturation every 3 months in 1</a:t>
            </a:r>
            <a:r>
              <a:rPr lang="en-US" baseline="30000" dirty="0" smtClean="0"/>
              <a:t>st</a:t>
            </a:r>
            <a:r>
              <a:rPr lang="en-US" dirty="0" smtClean="0"/>
              <a:t> year </a:t>
            </a:r>
          </a:p>
          <a:p>
            <a:pPr lvl="1"/>
            <a:r>
              <a:rPr lang="en-US" dirty="0" smtClean="0"/>
              <a:t>Goal: monitor iron saturation to low normal range</a:t>
            </a:r>
          </a:p>
          <a:p>
            <a:r>
              <a:rPr lang="en-US" dirty="0" smtClean="0"/>
              <a:t>Screened yearly for AFP and ultrasound of liver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med_0230_slide">
  <a:themeElements>
    <a:clrScheme name="8b0000_dark_red 1">
      <a:dk1>
        <a:srgbClr val="707070"/>
      </a:dk1>
      <a:lt1>
        <a:srgbClr val="FFFFFF"/>
      </a:lt1>
      <a:dk2>
        <a:srgbClr val="8B0000"/>
      </a:dk2>
      <a:lt2>
        <a:srgbClr val="FFFFFF"/>
      </a:lt2>
      <a:accent1>
        <a:srgbClr val="FB7070"/>
      </a:accent1>
      <a:accent2>
        <a:srgbClr val="F98CA8"/>
      </a:accent2>
      <a:accent3>
        <a:srgbClr val="C4AAAA"/>
      </a:accent3>
      <a:accent4>
        <a:srgbClr val="DADADA"/>
      </a:accent4>
      <a:accent5>
        <a:srgbClr val="FDBBBB"/>
      </a:accent5>
      <a:accent6>
        <a:srgbClr val="E27E98"/>
      </a:accent6>
      <a:hlink>
        <a:srgbClr val="FFB38B"/>
      </a:hlink>
      <a:folHlink>
        <a:srgbClr val="FFC2D2"/>
      </a:folHlink>
    </a:clrScheme>
    <a:fontScheme name="8b0000_dark_red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8b0000_dark_red 1">
        <a:dk1>
          <a:srgbClr val="707070"/>
        </a:dk1>
        <a:lt1>
          <a:srgbClr val="FFFFFF"/>
        </a:lt1>
        <a:dk2>
          <a:srgbClr val="8B0000"/>
        </a:dk2>
        <a:lt2>
          <a:srgbClr val="FFFFFF"/>
        </a:lt2>
        <a:accent1>
          <a:srgbClr val="FB7070"/>
        </a:accent1>
        <a:accent2>
          <a:srgbClr val="F98CA8"/>
        </a:accent2>
        <a:accent3>
          <a:srgbClr val="C4AAAA"/>
        </a:accent3>
        <a:accent4>
          <a:srgbClr val="DADADA"/>
        </a:accent4>
        <a:accent5>
          <a:srgbClr val="FDBBBB"/>
        </a:accent5>
        <a:accent6>
          <a:srgbClr val="E27E98"/>
        </a:accent6>
        <a:hlink>
          <a:srgbClr val="FFB38B"/>
        </a:hlink>
        <a:folHlink>
          <a:srgbClr val="FFC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b0000_dark_red 2">
        <a:dk1>
          <a:srgbClr val="707070"/>
        </a:dk1>
        <a:lt1>
          <a:srgbClr val="FFFFFF"/>
        </a:lt1>
        <a:dk2>
          <a:srgbClr val="8B0000"/>
        </a:dk2>
        <a:lt2>
          <a:srgbClr val="FFFFFF"/>
        </a:lt2>
        <a:accent1>
          <a:srgbClr val="FFA36C"/>
        </a:accent1>
        <a:accent2>
          <a:srgbClr val="F58F8F"/>
        </a:accent2>
        <a:accent3>
          <a:srgbClr val="C4AAAA"/>
        </a:accent3>
        <a:accent4>
          <a:srgbClr val="DADADA"/>
        </a:accent4>
        <a:accent5>
          <a:srgbClr val="FFCEBA"/>
        </a:accent5>
        <a:accent6>
          <a:srgbClr val="DE8181"/>
        </a:accent6>
        <a:hlink>
          <a:srgbClr val="FAAEDC"/>
        </a:hlink>
        <a:folHlink>
          <a:srgbClr val="E8CAF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b0000_dark_red 3">
        <a:dk1>
          <a:srgbClr val="707070"/>
        </a:dk1>
        <a:lt1>
          <a:srgbClr val="FFFFFF"/>
        </a:lt1>
        <a:dk2>
          <a:srgbClr val="8B0000"/>
        </a:dk2>
        <a:lt2>
          <a:srgbClr val="FFFFFF"/>
        </a:lt2>
        <a:accent1>
          <a:srgbClr val="7CCDEE"/>
        </a:accent1>
        <a:accent2>
          <a:srgbClr val="B0D714"/>
        </a:accent2>
        <a:accent3>
          <a:srgbClr val="C4AAAA"/>
        </a:accent3>
        <a:accent4>
          <a:srgbClr val="DADADA"/>
        </a:accent4>
        <a:accent5>
          <a:srgbClr val="BFE3F5"/>
        </a:accent5>
        <a:accent6>
          <a:srgbClr val="9FC311"/>
        </a:accent6>
        <a:hlink>
          <a:srgbClr val="FEC4C4"/>
        </a:hlink>
        <a:folHlink>
          <a:srgbClr val="EDED0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b0000_dark_red 4">
        <a:dk1>
          <a:srgbClr val="707070"/>
        </a:dk1>
        <a:lt1>
          <a:srgbClr val="FFFFFF"/>
        </a:lt1>
        <a:dk2>
          <a:srgbClr val="8B0000"/>
        </a:dk2>
        <a:lt2>
          <a:srgbClr val="FFFFFF"/>
        </a:lt2>
        <a:accent1>
          <a:srgbClr val="F8A6A6"/>
        </a:accent1>
        <a:accent2>
          <a:srgbClr val="F7DA60"/>
        </a:accent2>
        <a:accent3>
          <a:srgbClr val="C4AAAA"/>
        </a:accent3>
        <a:accent4>
          <a:srgbClr val="DADADA"/>
        </a:accent4>
        <a:accent5>
          <a:srgbClr val="FBD0D0"/>
        </a:accent5>
        <a:accent6>
          <a:srgbClr val="E0C556"/>
        </a:accent6>
        <a:hlink>
          <a:srgbClr val="AAF49A"/>
        </a:hlink>
        <a:folHlink>
          <a:srgbClr val="E2E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b0000_dark_red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B7070"/>
        </a:accent1>
        <a:accent2>
          <a:srgbClr val="F98CA8"/>
        </a:accent2>
        <a:accent3>
          <a:srgbClr val="FFFFFF"/>
        </a:accent3>
        <a:accent4>
          <a:srgbClr val="000000"/>
        </a:accent4>
        <a:accent5>
          <a:srgbClr val="FDBBBB"/>
        </a:accent5>
        <a:accent6>
          <a:srgbClr val="E27E98"/>
        </a:accent6>
        <a:hlink>
          <a:srgbClr val="FFB38B"/>
        </a:hlink>
        <a:folHlink>
          <a:srgbClr val="FFC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b0000_dark_red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A36C"/>
        </a:accent1>
        <a:accent2>
          <a:srgbClr val="F58F8F"/>
        </a:accent2>
        <a:accent3>
          <a:srgbClr val="FFFFFF"/>
        </a:accent3>
        <a:accent4>
          <a:srgbClr val="000000"/>
        </a:accent4>
        <a:accent5>
          <a:srgbClr val="FFCEBA"/>
        </a:accent5>
        <a:accent6>
          <a:srgbClr val="DE8181"/>
        </a:accent6>
        <a:hlink>
          <a:srgbClr val="FAAEDC"/>
        </a:hlink>
        <a:folHlink>
          <a:srgbClr val="E8CAF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b0000_dark_red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CCDEE"/>
        </a:accent1>
        <a:accent2>
          <a:srgbClr val="B0D714"/>
        </a:accent2>
        <a:accent3>
          <a:srgbClr val="FFFFFF"/>
        </a:accent3>
        <a:accent4>
          <a:srgbClr val="000000"/>
        </a:accent4>
        <a:accent5>
          <a:srgbClr val="BFE3F5"/>
        </a:accent5>
        <a:accent6>
          <a:srgbClr val="9FC311"/>
        </a:accent6>
        <a:hlink>
          <a:srgbClr val="FEC4C4"/>
        </a:hlink>
        <a:folHlink>
          <a:srgbClr val="EDED0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b0000_dark_red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8A6A6"/>
        </a:accent1>
        <a:accent2>
          <a:srgbClr val="F7DA60"/>
        </a:accent2>
        <a:accent3>
          <a:srgbClr val="FFFFFF"/>
        </a:accent3>
        <a:accent4>
          <a:srgbClr val="000000"/>
        </a:accent4>
        <a:accent5>
          <a:srgbClr val="FBD0D0"/>
        </a:accent5>
        <a:accent6>
          <a:srgbClr val="E0C556"/>
        </a:accent6>
        <a:hlink>
          <a:srgbClr val="AAF49A"/>
        </a:hlink>
        <a:folHlink>
          <a:srgbClr val="E2E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med_0230_slide</Template>
  <TotalTime>1271</TotalTime>
  <Words>1803</Words>
  <Application>Microsoft Office PowerPoint</Application>
  <PresentationFormat>On-screen Show (4:3)</PresentationFormat>
  <Paragraphs>537</Paragraphs>
  <Slides>49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49</vt:i4>
      </vt:variant>
    </vt:vector>
  </HeadingPairs>
  <TitlesOfParts>
    <vt:vector size="51" baseType="lpstr">
      <vt:lpstr>med_0230_slide</vt:lpstr>
      <vt:lpstr>Flow</vt:lpstr>
      <vt:lpstr>“The Battle of an Iron Lady”</vt:lpstr>
      <vt:lpstr>Objective:</vt:lpstr>
      <vt:lpstr>General Data</vt:lpstr>
      <vt:lpstr>Chief complaint</vt:lpstr>
      <vt:lpstr>History of present Illness</vt:lpstr>
      <vt:lpstr>Review of systems</vt:lpstr>
      <vt:lpstr>Past Medical History</vt:lpstr>
      <vt:lpstr>        CT guided liver biopsy </vt:lpstr>
      <vt:lpstr>Past Medical History</vt:lpstr>
      <vt:lpstr>Past Medical History</vt:lpstr>
      <vt:lpstr>Past Medical History</vt:lpstr>
      <vt:lpstr>Physical Examination</vt:lpstr>
      <vt:lpstr>Physical Examination</vt:lpstr>
      <vt:lpstr>Impression</vt:lpstr>
      <vt:lpstr>Course in the wards</vt:lpstr>
      <vt:lpstr>CBC</vt:lpstr>
      <vt:lpstr>Laboratories</vt:lpstr>
      <vt:lpstr>Slide 18</vt:lpstr>
      <vt:lpstr>Course in the wards</vt:lpstr>
      <vt:lpstr>Course in the wards</vt:lpstr>
      <vt:lpstr>Laboratories</vt:lpstr>
      <vt:lpstr>Course in the wards</vt:lpstr>
      <vt:lpstr> Colonoscopy</vt:lpstr>
      <vt:lpstr>Course in the wards</vt:lpstr>
      <vt:lpstr>Slide 25</vt:lpstr>
      <vt:lpstr>Course in the wards</vt:lpstr>
      <vt:lpstr>Slide 27</vt:lpstr>
      <vt:lpstr>Diagnosis:</vt:lpstr>
      <vt:lpstr>Course in the wards</vt:lpstr>
      <vt:lpstr>Hereditary Hemochromatosis</vt:lpstr>
      <vt:lpstr>Prevalence of Hereditary Hemochromatosis</vt:lpstr>
      <vt:lpstr>History</vt:lpstr>
      <vt:lpstr>PATHOPHYSIOLOGY</vt:lpstr>
      <vt:lpstr>Course of Hemochromatosis</vt:lpstr>
      <vt:lpstr>Non-Specific Symptoms and Signs</vt:lpstr>
      <vt:lpstr>Clinical Manifestations</vt:lpstr>
      <vt:lpstr>Liver Involvement</vt:lpstr>
      <vt:lpstr> Prognostic factors for hepatocellular carcinoma in genetic hemochromatosis.  Hepatology  1994 Dec;20(6):1426-31</vt:lpstr>
      <vt:lpstr>Diabetes Mellitus </vt:lpstr>
      <vt:lpstr>Cardiac Manifestation</vt:lpstr>
      <vt:lpstr>DIAGNOSIS</vt:lpstr>
      <vt:lpstr>Diagnosis</vt:lpstr>
      <vt:lpstr>Slide 43</vt:lpstr>
      <vt:lpstr>Genetic Testing</vt:lpstr>
      <vt:lpstr>Treatment</vt:lpstr>
      <vt:lpstr>Treatment</vt:lpstr>
      <vt:lpstr>Prognosis</vt:lpstr>
      <vt:lpstr>Summary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grandrounds</dc:title>
  <dc:creator>Marionne</dc:creator>
  <cp:lastModifiedBy>Department of Medicine</cp:lastModifiedBy>
  <cp:revision>249</cp:revision>
  <dcterms:created xsi:type="dcterms:W3CDTF">2010-09-24T05:28:48Z</dcterms:created>
  <dcterms:modified xsi:type="dcterms:W3CDTF">2010-10-14T15:23:11Z</dcterms:modified>
</cp:coreProperties>
</file>