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5"/>
  </p:notesMasterIdLst>
  <p:sldIdLst>
    <p:sldId id="256" r:id="rId2"/>
    <p:sldId id="257" r:id="rId3"/>
    <p:sldId id="258" r:id="rId4"/>
    <p:sldId id="305" r:id="rId5"/>
    <p:sldId id="259" r:id="rId6"/>
    <p:sldId id="275" r:id="rId7"/>
    <p:sldId id="274" r:id="rId8"/>
    <p:sldId id="394" r:id="rId9"/>
    <p:sldId id="396" r:id="rId10"/>
    <p:sldId id="395" r:id="rId11"/>
    <p:sldId id="392" r:id="rId12"/>
    <p:sldId id="276" r:id="rId13"/>
    <p:sldId id="393" r:id="rId14"/>
    <p:sldId id="261" r:id="rId15"/>
    <p:sldId id="263" r:id="rId16"/>
    <p:sldId id="264" r:id="rId17"/>
    <p:sldId id="265" r:id="rId18"/>
    <p:sldId id="277" r:id="rId19"/>
    <p:sldId id="266" r:id="rId20"/>
    <p:sldId id="296" r:id="rId21"/>
    <p:sldId id="268" r:id="rId22"/>
    <p:sldId id="349" r:id="rId23"/>
    <p:sldId id="352" r:id="rId24"/>
    <p:sldId id="350" r:id="rId25"/>
    <p:sldId id="351" r:id="rId26"/>
    <p:sldId id="306" r:id="rId27"/>
    <p:sldId id="354" r:id="rId28"/>
    <p:sldId id="361" r:id="rId29"/>
    <p:sldId id="353" r:id="rId30"/>
    <p:sldId id="437" r:id="rId31"/>
    <p:sldId id="436" r:id="rId32"/>
    <p:sldId id="362" r:id="rId33"/>
    <p:sldId id="297" r:id="rId34"/>
    <p:sldId id="438" r:id="rId35"/>
    <p:sldId id="402" r:id="rId36"/>
    <p:sldId id="410" r:id="rId37"/>
    <p:sldId id="411" r:id="rId38"/>
    <p:sldId id="364" r:id="rId39"/>
    <p:sldId id="429" r:id="rId40"/>
    <p:sldId id="355" r:id="rId41"/>
    <p:sldId id="299" r:id="rId42"/>
    <p:sldId id="450" r:id="rId43"/>
    <p:sldId id="300" r:id="rId44"/>
    <p:sldId id="448" r:id="rId45"/>
    <p:sldId id="377" r:id="rId46"/>
    <p:sldId id="301" r:id="rId47"/>
    <p:sldId id="380" r:id="rId48"/>
    <p:sldId id="382" r:id="rId49"/>
    <p:sldId id="387" r:id="rId50"/>
    <p:sldId id="389" r:id="rId51"/>
    <p:sldId id="449" r:id="rId52"/>
    <p:sldId id="302" r:id="rId53"/>
    <p:sldId id="369" r:id="rId54"/>
    <p:sldId id="303" r:id="rId55"/>
    <p:sldId id="267" r:id="rId56"/>
    <p:sldId id="272" r:id="rId57"/>
    <p:sldId id="273" r:id="rId58"/>
    <p:sldId id="373" r:id="rId59"/>
    <p:sldId id="298" r:id="rId60"/>
    <p:sldId id="432" r:id="rId61"/>
    <p:sldId id="433" r:id="rId62"/>
    <p:sldId id="430" r:id="rId63"/>
    <p:sldId id="431" r:id="rId64"/>
    <p:sldId id="278" r:id="rId65"/>
    <p:sldId id="417" r:id="rId66"/>
    <p:sldId id="415" r:id="rId67"/>
    <p:sldId id="416" r:id="rId68"/>
    <p:sldId id="418" r:id="rId69"/>
    <p:sldId id="310" r:id="rId70"/>
    <p:sldId id="288" r:id="rId71"/>
    <p:sldId id="422" r:id="rId72"/>
    <p:sldId id="374" r:id="rId73"/>
    <p:sldId id="375" r:id="rId74"/>
    <p:sldId id="376" r:id="rId75"/>
    <p:sldId id="314" r:id="rId76"/>
    <p:sldId id="315" r:id="rId77"/>
    <p:sldId id="316" r:id="rId78"/>
    <p:sldId id="317" r:id="rId79"/>
    <p:sldId id="331" r:id="rId80"/>
    <p:sldId id="292" r:id="rId81"/>
    <p:sldId id="420" r:id="rId82"/>
    <p:sldId id="414" r:id="rId83"/>
    <p:sldId id="332" r:id="rId84"/>
    <p:sldId id="423" r:id="rId85"/>
    <p:sldId id="358" r:id="rId86"/>
    <p:sldId id="435" r:id="rId87"/>
    <p:sldId id="269" r:id="rId88"/>
    <p:sldId id="447" r:id="rId89"/>
    <p:sldId id="446" r:id="rId90"/>
    <p:sldId id="445" r:id="rId91"/>
    <p:sldId id="426" r:id="rId92"/>
    <p:sldId id="425" r:id="rId93"/>
    <p:sldId id="443" r:id="rId94"/>
    <p:sldId id="408" r:id="rId95"/>
    <p:sldId id="444" r:id="rId96"/>
    <p:sldId id="407" r:id="rId97"/>
    <p:sldId id="404" r:id="rId98"/>
    <p:sldId id="412" r:id="rId99"/>
    <p:sldId id="413" r:id="rId100"/>
    <p:sldId id="442" r:id="rId101"/>
    <p:sldId id="441" r:id="rId102"/>
    <p:sldId id="439" r:id="rId103"/>
    <p:sldId id="440"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88889" autoAdjust="0"/>
  </p:normalViewPr>
  <p:slideViewPr>
    <p:cSldViewPr>
      <p:cViewPr varScale="1">
        <p:scale>
          <a:sx n="66" d="100"/>
          <a:sy n="66" d="100"/>
        </p:scale>
        <p:origin x="-642" y="-96"/>
      </p:cViewPr>
      <p:guideLst>
        <p:guide orient="horz" pos="2160"/>
        <p:guide pos="2880"/>
      </p:guideLst>
    </p:cSldViewPr>
  </p:slideViewPr>
  <p:outlineViewPr>
    <p:cViewPr>
      <p:scale>
        <a:sx n="33" d="100"/>
        <a:sy n="33" d="100"/>
      </p:scale>
      <p:origin x="0" y="3241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91498-D795-4748-B52A-45784D37165D}" type="datetimeFigureOut">
              <a:rPr lang="en-US" smtClean="0"/>
              <a:pPr/>
              <a:t>6/24/2010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B92B2-3A51-4BD3-A23B-7B9FA95176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medicine.medscape.com/article/1255694-overview"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emedicine.medscape.com/article/1018071-overview"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GoodMorning</a:t>
            </a:r>
            <a:r>
              <a:rPr lang="en-US" dirty="0" smtClean="0"/>
              <a:t> doctors!</a:t>
            </a:r>
            <a:r>
              <a:rPr lang="en-US" baseline="0" dirty="0" smtClean="0"/>
              <a:t>  For today’s grand rounds I will be presenting a very interesting case entitled The great masquerader</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review</a:t>
            </a:r>
            <a:r>
              <a:rPr lang="en-US" baseline="0" dirty="0" smtClean="0"/>
              <a:t> of systems were unremarkable</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past medical history, he has childhood asthma when he was 6 years old</a:t>
            </a:r>
          </a:p>
          <a:p>
            <a:r>
              <a:rPr lang="en-US" baseline="0" dirty="0" smtClean="0"/>
              <a:t>He was diagnosed with hepatitis B for 9 years.</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personal/social history</a:t>
            </a:r>
            <a:r>
              <a:rPr lang="en-US" baseline="0" dirty="0" smtClean="0"/>
              <a:t>, he is a non-smoker, drinks alcoholic beverages occasionally. He is presently  working in a petroleum company as a supervisor. He regularly goes to the gym for his regular exercise and is a bodybuilder. He denied intake of illicit drugs/ anabolic steroids.</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family history, his brother</a:t>
            </a:r>
            <a:r>
              <a:rPr lang="en-US" baseline="0" dirty="0" smtClean="0"/>
              <a:t> and sister have an asthma. Both of his parents are  diabetic and hypertensive. No one in the family has a cancer.</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Physical examination,</a:t>
            </a:r>
            <a:r>
              <a:rPr lang="en-US" baseline="0" dirty="0" smtClean="0"/>
              <a:t> vital signs were stable upon admission. The physical examination was unremarkable except in the examination of the abdomen</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only significant finding is</a:t>
            </a:r>
            <a:r>
              <a:rPr lang="en-US" baseline="0" dirty="0" smtClean="0"/>
              <a:t> in the abdomen which showed……</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 the case:</a:t>
            </a:r>
            <a:r>
              <a:rPr lang="en-US" baseline="0" dirty="0" smtClean="0"/>
              <a:t>  we are presented….</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primary impression was ………….</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day of admission.\</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CBC showed</a:t>
            </a:r>
            <a:r>
              <a:rPr lang="en-US" baseline="0" dirty="0" smtClean="0"/>
              <a:t> mild anemia</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aim of today’s grand rounds are as follows:</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Blood </a:t>
            </a:r>
            <a:r>
              <a:rPr lang="en-US" dirty="0" err="1" smtClean="0"/>
              <a:t>chem</a:t>
            </a:r>
            <a:r>
              <a:rPr lang="en-US" baseline="0" dirty="0" smtClean="0"/>
              <a:t> was normal</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Including the</a:t>
            </a:r>
            <a:r>
              <a:rPr lang="en-US" baseline="0" dirty="0" smtClean="0"/>
              <a:t> liver function test</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requested for AFP to rule out</a:t>
            </a:r>
            <a:r>
              <a:rPr lang="en-US" baseline="0" dirty="0" smtClean="0"/>
              <a:t> hepatic malignancy which was normal. CEA was also requested to rule out colonic malignancy which turned out to be normal as well. CA 19-9 for pancreatic CA was also negative.</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was referred to Interventional radiologist</a:t>
            </a:r>
            <a:r>
              <a:rPr lang="en-US" baseline="0" dirty="0" smtClean="0"/>
              <a:t> to possible CT guided liver biopsy</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Bone</a:t>
            </a:r>
            <a:r>
              <a:rPr lang="en-US" baseline="0" dirty="0" smtClean="0"/>
              <a:t> scan was requested to rule out any metastasis. It showed no definite evidence of osseous metastasis.</a:t>
            </a:r>
          </a:p>
          <a:p>
            <a:r>
              <a:rPr lang="en-US" baseline="0" dirty="0" smtClean="0"/>
              <a:t>Bright areas or Hot spot or increasing bone activity. There is also that appear not so bright or cold spot which is a sign of poor blood flow </a:t>
            </a:r>
            <a:r>
              <a:rPr lang="en-US" baseline="0" dirty="0" err="1" smtClean="0"/>
              <a:t>dectruction</a:t>
            </a:r>
            <a:r>
              <a:rPr lang="en-US" baseline="0" dirty="0" smtClean="0"/>
              <a:t> of tumor. Normal if it appears fairly uniform distribution of radioisotope.</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MRI of the abdomen was done</a:t>
            </a:r>
            <a:r>
              <a:rPr lang="en-US" baseline="0" dirty="0" smtClean="0"/>
              <a:t> to compare it with the previous ct scan done outside.</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hlinkClick r:id="rId3" action="ppaction://hlinkfile"/>
              </a:rPr>
              <a:t>Hemangioma</a:t>
            </a:r>
            <a:r>
              <a:rPr lang="en-US" dirty="0" smtClean="0"/>
              <a:t> is the most common benign tumor affecting the liver.</a:t>
            </a:r>
            <a:r>
              <a:rPr lang="en-US" baseline="30000" dirty="0" smtClean="0"/>
              <a:t>1 </a:t>
            </a:r>
            <a:r>
              <a:rPr lang="en-US" dirty="0" smtClean="0"/>
              <a:t>Hepatic </a:t>
            </a:r>
            <a:r>
              <a:rPr lang="en-US" dirty="0" err="1" smtClean="0"/>
              <a:t>hemangiomas</a:t>
            </a:r>
            <a:r>
              <a:rPr lang="en-US" dirty="0" smtClean="0"/>
              <a:t> are </a:t>
            </a:r>
            <a:r>
              <a:rPr lang="en-US" dirty="0" err="1" smtClean="0"/>
              <a:t>mesenchymal</a:t>
            </a:r>
            <a:r>
              <a:rPr lang="en-US" dirty="0" smtClean="0"/>
              <a:t> in origin and usually are solitary. Some authorities consider them to be benign congenital </a:t>
            </a:r>
            <a:r>
              <a:rPr lang="en-US" dirty="0" err="1" smtClean="0"/>
              <a:t>hamartomas</a:t>
            </a:r>
            <a:r>
              <a:rPr lang="en-US" dirty="0" smtClean="0"/>
              <a:t>. </a:t>
            </a:r>
            <a:r>
              <a:rPr lang="en-US" dirty="0" err="1" smtClean="0">
                <a:hlinkClick r:id="rId4" action="ppaction://hlinkfile"/>
              </a:rPr>
              <a:t>Hemangiomas</a:t>
            </a:r>
            <a:r>
              <a:rPr lang="en-US" dirty="0" smtClean="0"/>
              <a:t> are composed of masses of blood vessels that are atypical or irregular in arrangement and size. </a:t>
            </a:r>
            <a:r>
              <a:rPr lang="en-US" smtClean="0"/>
              <a:t>Etiology remains unknown</a:t>
            </a:r>
            <a:endParaRPr lang="en-US"/>
          </a:p>
        </p:txBody>
      </p:sp>
      <p:sp>
        <p:nvSpPr>
          <p:cNvPr id="4" name="Slide Number Placeholder 3"/>
          <p:cNvSpPr>
            <a:spLocks noGrp="1"/>
          </p:cNvSpPr>
          <p:nvPr>
            <p:ph type="sldNum" sz="quarter" idx="10"/>
          </p:nvPr>
        </p:nvSpPr>
        <p:spPr/>
        <p:txBody>
          <a:bodyPr/>
          <a:lstStyle/>
          <a:p>
            <a:fld id="{F67B92B2-3A51-4BD3-A23B-7B9FA95176C8}"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Surgical </a:t>
            </a:r>
            <a:r>
              <a:rPr lang="en-US" dirty="0" err="1" smtClean="0"/>
              <a:t>intervemtion</a:t>
            </a:r>
            <a:r>
              <a:rPr lang="en-US" baseline="0" dirty="0" smtClean="0"/>
              <a:t> is warranted if the palpable mass has a risk for exposure to trauma, rapid growth,</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MRI of the abdomen was done.  He was referred to surgery for left </a:t>
            </a:r>
            <a:r>
              <a:rPr lang="en-US" dirty="0" err="1" smtClean="0"/>
              <a:t>hepatectomy</a:t>
            </a:r>
            <a:r>
              <a:rPr lang="en-US" dirty="0" smtClean="0"/>
              <a:t> </a:t>
            </a:r>
            <a:r>
              <a:rPr lang="en-US" dirty="0" err="1" smtClean="0"/>
              <a:t>vs</a:t>
            </a:r>
            <a:r>
              <a:rPr lang="en-US" dirty="0" smtClean="0"/>
              <a:t> </a:t>
            </a:r>
            <a:r>
              <a:rPr lang="en-US" dirty="0" err="1" smtClean="0"/>
              <a:t>angio-embolization</a:t>
            </a:r>
            <a:r>
              <a:rPr lang="en-US" dirty="0" smtClean="0"/>
              <a:t> prior to liver resection.</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case is ……………</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shrink the mass</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nodular mass with a seemingly normal looking mucosa at the lesser curvature of the stomach.</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44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the</a:t>
            </a:r>
            <a:r>
              <a:rPr lang="en-US" baseline="0" dirty="0" smtClean="0"/>
              <a:t> CT scan done outside showed poor quality images, a repeat CT scan was done</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CT scan was again done because its easy to do dynamic studies in CT scan as compared to MRI to differentiate</a:t>
            </a:r>
            <a:r>
              <a:rPr lang="en-US" baseline="0" dirty="0" smtClean="0"/>
              <a:t> between a cavernous </a:t>
            </a:r>
            <a:r>
              <a:rPr lang="en-US" baseline="0" dirty="0" err="1" smtClean="0"/>
              <a:t>hemangioma</a:t>
            </a:r>
            <a:r>
              <a:rPr lang="en-US" baseline="0" dirty="0" smtClean="0"/>
              <a:t> and </a:t>
            </a:r>
            <a:r>
              <a:rPr lang="en-US" baseline="0" dirty="0" err="1" smtClean="0"/>
              <a:t>hepatocellular</a:t>
            </a:r>
            <a:r>
              <a:rPr lang="en-US" baseline="0" dirty="0" smtClean="0"/>
              <a:t> mass. Cavernous </a:t>
            </a:r>
            <a:r>
              <a:rPr lang="en-US" baseline="0" dirty="0" err="1" smtClean="0"/>
              <a:t>hemangioma</a:t>
            </a:r>
            <a:r>
              <a:rPr lang="en-US" baseline="0" dirty="0" smtClean="0"/>
              <a:t> follows a centripetal enhancement whereas HCC the enhancement just stays at the periphery because the center is already necrotic. Ct scan done outside has poor quality images.</a:t>
            </a:r>
            <a:endParaRPr lang="en-US" dirty="0" smtClean="0"/>
          </a:p>
          <a:p>
            <a:r>
              <a:rPr lang="en-US" dirty="0" smtClean="0"/>
              <a:t>A large low attenuating mass seen is seen infiltrating</a:t>
            </a:r>
            <a:r>
              <a:rPr lang="en-US" baseline="0" dirty="0" smtClean="0"/>
              <a:t> the liver.</a:t>
            </a:r>
          </a:p>
          <a:p>
            <a:r>
              <a:rPr lang="en-US" baseline="0" dirty="0" smtClean="0"/>
              <a:t>In axial view, there is large mixed attenuation mass with </a:t>
            </a:r>
            <a:r>
              <a:rPr lang="en-US" baseline="0" dirty="0" err="1" smtClean="0"/>
              <a:t>isoattenuation</a:t>
            </a:r>
            <a:r>
              <a:rPr lang="en-US" baseline="0" dirty="0" smtClean="0"/>
              <a:t> on the periphery that could be originating from the liver.</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coronal view,</a:t>
            </a:r>
            <a:r>
              <a:rPr lang="en-US" baseline="0" dirty="0" smtClean="0"/>
              <a:t> we can clearly see the mass.</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49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a mass that is compressing the liver but the border of both the liver and the stomach is clearly delineated. There is no evident invasion by tumor of surrounding tissue or organ</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50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22 x 18 x 15 cm mass abutting the transverse colon, attached to the lesser curvature of the stomach</a:t>
            </a:r>
          </a:p>
          <a:p>
            <a:r>
              <a:rPr lang="en-US" dirty="0" smtClean="0"/>
              <a:t>Multiple firm palpable nodes noted along the </a:t>
            </a:r>
            <a:r>
              <a:rPr lang="en-US" dirty="0" err="1" smtClean="0"/>
              <a:t>greather</a:t>
            </a:r>
            <a:r>
              <a:rPr lang="en-US" dirty="0" smtClean="0"/>
              <a:t> curvature of the stomach.</a:t>
            </a:r>
          </a:p>
          <a:p>
            <a:r>
              <a:rPr lang="en-US" dirty="0" smtClean="0"/>
              <a:t>No liver mass noted</a:t>
            </a:r>
          </a:p>
          <a:p>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55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 like to</a:t>
            </a:r>
            <a:r>
              <a:rPr lang="en-US" baseline="0" dirty="0" smtClean="0"/>
              <a:t> present to you a published journal entitled Diagnostic significance of </a:t>
            </a:r>
            <a:r>
              <a:rPr lang="en-US" baseline="0" dirty="0" err="1" smtClean="0"/>
              <a:t>ultrasonography</a:t>
            </a:r>
            <a:r>
              <a:rPr lang="en-US" baseline="0" dirty="0" smtClean="0"/>
              <a:t> and CT for large upper abdominal mass wherein 43 cases that were pathologically confirmed were analyzed retrospectively. In this study, it doesn’t only include the liver but also the adrenal gland and the kidney that were misdiagnosed.</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60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study concluded that due to the close proximity of upper</a:t>
            </a:r>
            <a:r>
              <a:rPr lang="en-US" baseline="0" dirty="0" smtClean="0"/>
              <a:t> abdomen organs with each other, correct imaging localization is not easy especially when the organs are compressed or tumor is contiguous with other organs.</a:t>
            </a:r>
          </a:p>
          <a:p>
            <a:r>
              <a:rPr lang="en-US" baseline="0" dirty="0" smtClean="0"/>
              <a:t>They also suggested to increase the rate of accurate diagnosis of large abdominal mass, close integration of US and CT and full examination.</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61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would like to show you the recommendation of the </a:t>
            </a:r>
            <a:r>
              <a:rPr lang="en-US" baseline="0" dirty="0" err="1" smtClean="0"/>
              <a:t>american</a:t>
            </a:r>
            <a:r>
              <a:rPr lang="en-US" baseline="0" dirty="0" smtClean="0"/>
              <a:t> college of radiology in dealing with abdominal mass. This showed to us that the preferred modality is ct scan with or without IV contrast is preferred followed by US then MRI. The other work ups depends on the etiology that you are considering.  </a:t>
            </a:r>
            <a:r>
              <a:rPr lang="en-US" dirty="0" smtClean="0"/>
              <a:t>Investigators</a:t>
            </a:r>
            <a:r>
              <a:rPr lang="en-US" baseline="0" dirty="0" smtClean="0"/>
              <a:t> found out that US and CT scan are excellent for affirming or excluding a clinically significant abdominal mass with sensitivity and specificity values exceeding 95%.</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62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chief complaint of…</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investigators also determined the success rate in determined…At the time of this recommendation there is no mention</a:t>
            </a:r>
            <a:r>
              <a:rPr lang="en-US" baseline="0" dirty="0" smtClean="0"/>
              <a:t> in the</a:t>
            </a:r>
            <a:r>
              <a:rPr lang="en-US" dirty="0" smtClean="0"/>
              <a:t> usefulness</a:t>
            </a:r>
            <a:r>
              <a:rPr lang="en-US" baseline="0" dirty="0" smtClean="0"/>
              <a:t> of MRI in excluding palpable masses. It is likely comparable to US and CT.</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63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GIST? Account for &lt; 1% of all GI tumors</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64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the year 2000, the number of new GIST cases were underestimated and under reported. Many GIST are historically misdiagnosed as either smooth muscle tumor or the </a:t>
            </a:r>
            <a:r>
              <a:rPr lang="en-US" baseline="0" dirty="0" err="1" smtClean="0"/>
              <a:t>neurogenic</a:t>
            </a:r>
            <a:r>
              <a:rPr lang="en-US" baseline="0" dirty="0" smtClean="0"/>
              <a:t> tumor. But with the advent of molecular definition of GIST, true  incidence rises.</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65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E9D7289-5286-42E3-977C-3B491071E6C3}" type="slidenum">
              <a:rPr lang="en-GB"/>
              <a:pPr/>
              <a:t>66</a:t>
            </a:fld>
            <a:endParaRPr lang="en-GB"/>
          </a:p>
        </p:txBody>
      </p:sp>
      <p:sp>
        <p:nvSpPr>
          <p:cNvPr id="22531" name="Rectangle 2"/>
          <p:cNvSpPr>
            <a:spLocks noGrp="1" noRot="1" noChangeAspect="1" noChangeArrowheads="1" noTextEdit="1"/>
          </p:cNvSpPr>
          <p:nvPr>
            <p:ph type="sldImg"/>
          </p:nvPr>
        </p:nvSpPr>
        <p:spPr>
          <a:xfrm>
            <a:off x="1144588" y="685800"/>
            <a:ext cx="4572000" cy="3429000"/>
          </a:xfrm>
          <a:ln/>
        </p:spPr>
      </p:sp>
      <p:sp>
        <p:nvSpPr>
          <p:cNvPr id="22532" name="Rectangle 3"/>
          <p:cNvSpPr>
            <a:spLocks noGrp="1" noChangeArrowheads="1"/>
          </p:cNvSpPr>
          <p:nvPr>
            <p:ph type="body" idx="1"/>
          </p:nvPr>
        </p:nvSpPr>
        <p:spPr>
          <a:xfrm>
            <a:off x="915988" y="4344025"/>
            <a:ext cx="5026025" cy="4395554"/>
          </a:xfrm>
          <a:noFill/>
          <a:ln/>
        </p:spPr>
        <p:txBody>
          <a:bodyPr/>
          <a:lstStyle/>
          <a:p>
            <a:pPr marL="0" indent="0" eaLnBrk="1" hangingPunct="1"/>
            <a:r>
              <a:rPr lang="en-US" b="1" dirty="0" smtClean="0"/>
              <a:t>Historically, patients with GIST were often misdiagnosed or undiagnosed. This formerly “rare” disease is now recognized as having a much higher incidence than previously thought.</a:t>
            </a:r>
            <a:r>
              <a:rPr lang="en-US" b="1" baseline="30000" dirty="0" smtClean="0"/>
              <a:t>1 </a:t>
            </a:r>
            <a:r>
              <a:rPr lang="en-US" b="1" dirty="0" smtClean="0"/>
              <a:t>In fact, many GISTs have historically been misdiagnosed as </a:t>
            </a:r>
            <a:r>
              <a:rPr lang="en-US" b="1" dirty="0" err="1" smtClean="0"/>
              <a:t>Leiomyosarcomas</a:t>
            </a:r>
            <a:r>
              <a:rPr lang="en-US" b="1" dirty="0" smtClean="0"/>
              <a:t> (LMS) tumors which are treated by a completely different chemotherapy based approach</a:t>
            </a:r>
            <a:endParaRPr lang="en-US" dirty="0" smtClean="0"/>
          </a:p>
          <a:p>
            <a:pPr marL="342900" lvl="1" indent="-228600" eaLnBrk="1" hangingPunct="1"/>
            <a:r>
              <a:rPr lang="en-US" dirty="0" smtClean="0"/>
              <a:t>GI sarcomas were once thought to be rare.</a:t>
            </a:r>
            <a:r>
              <a:rPr lang="en-US" baseline="30000" dirty="0" smtClean="0"/>
              <a:t>1</a:t>
            </a:r>
            <a:r>
              <a:rPr lang="en-US" dirty="0" smtClean="0"/>
              <a:t> However, improved understanding of the </a:t>
            </a:r>
            <a:r>
              <a:rPr lang="en-US" dirty="0" err="1" smtClean="0"/>
              <a:t>pathobiology</a:t>
            </a:r>
            <a:r>
              <a:rPr lang="en-US" dirty="0" smtClean="0"/>
              <a:t> of such tumors has led to revised estimates of incidence. The estimated number of GISTs diagnosed each year in the United States is approximately 5000-6000 cases.</a:t>
            </a:r>
            <a:r>
              <a:rPr lang="en-US" baseline="30000" dirty="0" smtClean="0"/>
              <a:t>1 </a:t>
            </a:r>
          </a:p>
          <a:p>
            <a:pPr marL="342900" lvl="1" indent="-228600" eaLnBrk="1" hangingPunct="1"/>
            <a:r>
              <a:rPr lang="en-US" dirty="0" smtClean="0"/>
              <a:t>European studies using a clearer definition of GIST based on the marker CD117 antigen have resulted in more accurate diagnosis of GIST. This is evident in the increase in GIST diagnoses and concurrent decrease in the diagnosis of "GIST-like" tumors</a:t>
            </a:r>
            <a:r>
              <a:rPr lang="en-US" baseline="30000" dirty="0" smtClean="0"/>
              <a:t>2 </a:t>
            </a:r>
          </a:p>
          <a:p>
            <a:pPr marL="342900" lvl="1" indent="-228600" eaLnBrk="1" hangingPunct="1"/>
            <a:r>
              <a:rPr lang="en-US" dirty="0" smtClean="0"/>
              <a:t>Under the current, widely accepted definition of GIST, European studies and US estimates are in agreement: the incidence of GIST is in the range of 10-20 cases per million.</a:t>
            </a:r>
            <a:r>
              <a:rPr lang="en-US" baseline="30000" dirty="0" smtClean="0"/>
              <a:t>2-4</a:t>
            </a:r>
          </a:p>
          <a:p>
            <a:pPr marL="342900" lvl="1" indent="-228600" eaLnBrk="1" hangingPunct="1"/>
            <a:r>
              <a:rPr lang="en-US" dirty="0" smtClean="0">
                <a:cs typeface="Arial" charset="0"/>
              </a:rPr>
              <a:t>The highest incidence of GIST occurs in patients aged 50-65 years. Although some studies indicate a higher incidence among men, others show an equal distribution between men and women.</a:t>
            </a:r>
            <a:r>
              <a:rPr lang="en-US" baseline="30000" dirty="0" smtClean="0">
                <a:cs typeface="Arial" charset="0"/>
              </a:rPr>
              <a:t>3</a:t>
            </a:r>
            <a:r>
              <a:rPr lang="en-US" baseline="30000" dirty="0" smtClean="0"/>
              <a:t> </a:t>
            </a:r>
          </a:p>
          <a:p>
            <a:pPr marL="342900" lvl="1" indent="-228600" eaLnBrk="1" hangingPunct="1"/>
            <a:r>
              <a:rPr lang="en-US" dirty="0" smtClean="0">
                <a:cs typeface="Arial" charset="0"/>
              </a:rPr>
              <a:t>In one study in Sweden, the prevalence of GIST was estimated at 129 cases per million.</a:t>
            </a:r>
            <a:r>
              <a:rPr lang="en-US" baseline="30000" dirty="0" smtClean="0">
                <a:cs typeface="Arial" charset="0"/>
              </a:rPr>
              <a:t>4</a:t>
            </a:r>
            <a:r>
              <a:rPr lang="en-US" dirty="0" smtClean="0">
                <a:cs typeface="Arial" charset="0"/>
              </a:rPr>
              <a:t> </a:t>
            </a:r>
          </a:p>
          <a:p>
            <a:pPr marL="342900" lvl="1" indent="-228600" eaLnBrk="1" hangingPunct="1"/>
            <a:endParaRPr lang="en-US" baseline="30000" dirty="0" smtClean="0">
              <a:cs typeface="Arial" charset="0"/>
            </a:endParaRPr>
          </a:p>
          <a:p>
            <a:pPr marL="342900" lvl="1" indent="-228600" eaLnBrk="1" hangingPunct="1"/>
            <a:r>
              <a:rPr lang="en-US" dirty="0" smtClean="0"/>
              <a:t>Sarcomas– rare family of cancers comprising over 70 different categories… that represent 12,000 people in US each year-- -which is less that 1% of all cancers. GIST is the most common form of sarcoma</a:t>
            </a:r>
          </a:p>
          <a:p>
            <a:pPr marL="342900" lvl="1" indent="-228600" eaLnBrk="1" hangingPunct="1"/>
            <a:endParaRPr lang="en-US" dirty="0" smtClean="0"/>
          </a:p>
          <a:p>
            <a:pPr marL="342900" lvl="1" indent="-228600" eaLnBrk="1" hangingPunct="1"/>
            <a:endParaRPr lang="en-US" dirty="0" smtClean="0"/>
          </a:p>
          <a:p>
            <a:pPr marL="0" indent="0" eaLnBrk="1" hangingPunct="1">
              <a:lnSpc>
                <a:spcPct val="80000"/>
              </a:lnSpc>
            </a:pPr>
            <a:r>
              <a:rPr lang="en-US" sz="700" dirty="0" smtClean="0"/>
              <a:t>1. Fletcher CDM, Berman JJ, </a:t>
            </a:r>
            <a:r>
              <a:rPr lang="en-US" sz="700" dirty="0" err="1" smtClean="0"/>
              <a:t>Corless</a:t>
            </a:r>
            <a:r>
              <a:rPr lang="en-US" sz="700" dirty="0" smtClean="0"/>
              <a:t> C, et al. Diagnosis of gastrointestinal </a:t>
            </a:r>
            <a:r>
              <a:rPr lang="en-US" sz="700" dirty="0" err="1" smtClean="0"/>
              <a:t>stromal</a:t>
            </a:r>
            <a:r>
              <a:rPr lang="en-US" sz="700" dirty="0" smtClean="0"/>
              <a:t> tumors: a consensus approach. </a:t>
            </a:r>
            <a:r>
              <a:rPr lang="en-US" sz="700" i="1" dirty="0" smtClean="0"/>
              <a:t>Hum </a:t>
            </a:r>
            <a:r>
              <a:rPr lang="en-US" sz="700" i="1" dirty="0" err="1" smtClean="0"/>
              <a:t>Pathol</a:t>
            </a:r>
            <a:r>
              <a:rPr lang="en-US" sz="700" i="1" dirty="0" smtClean="0"/>
              <a:t>.</a:t>
            </a:r>
            <a:r>
              <a:rPr lang="en-US" sz="700" dirty="0" smtClean="0"/>
              <a:t> 2002;33:459-465.</a:t>
            </a:r>
            <a:r>
              <a:rPr lang="en-US" sz="700" baseline="30000" dirty="0" smtClean="0"/>
              <a:t> </a:t>
            </a:r>
            <a:endParaRPr lang="en-US" sz="700" dirty="0" smtClean="0"/>
          </a:p>
          <a:p>
            <a:pPr marL="0" indent="0" eaLnBrk="1" hangingPunct="1">
              <a:lnSpc>
                <a:spcPct val="80000"/>
              </a:lnSpc>
            </a:pPr>
            <a:r>
              <a:rPr lang="en-US" sz="700" dirty="0" smtClean="0"/>
              <a:t>2. </a:t>
            </a:r>
            <a:r>
              <a:rPr lang="en-US" sz="700" dirty="0" err="1" smtClean="0"/>
              <a:t>Goettsch</a:t>
            </a:r>
            <a:r>
              <a:rPr lang="en-US" sz="700" dirty="0" smtClean="0"/>
              <a:t> WG, </a:t>
            </a:r>
            <a:r>
              <a:rPr lang="en-US" sz="700" dirty="0" err="1" smtClean="0"/>
              <a:t>Bos</a:t>
            </a:r>
            <a:r>
              <a:rPr lang="en-US" sz="700" dirty="0" smtClean="0"/>
              <a:t> SD, </a:t>
            </a:r>
            <a:r>
              <a:rPr lang="en-US" sz="700" dirty="0" err="1" smtClean="0"/>
              <a:t>Breekveldt-Postma</a:t>
            </a:r>
            <a:r>
              <a:rPr lang="en-US" sz="700" dirty="0" smtClean="0"/>
              <a:t> N, et al. Incidence of gastrointestinal </a:t>
            </a:r>
            <a:r>
              <a:rPr lang="en-US" sz="700" dirty="0" err="1" smtClean="0"/>
              <a:t>stromal</a:t>
            </a:r>
            <a:r>
              <a:rPr lang="en-US" sz="700" dirty="0" smtClean="0"/>
              <a:t> </a:t>
            </a:r>
            <a:r>
              <a:rPr lang="en-US" sz="700" dirty="0" err="1" smtClean="0"/>
              <a:t>tumours</a:t>
            </a:r>
            <a:r>
              <a:rPr lang="en-US" sz="700" dirty="0" smtClean="0"/>
              <a:t> is underestimated: results of a nation-wide study. </a:t>
            </a:r>
            <a:r>
              <a:rPr lang="en-US" sz="700" i="1" dirty="0" err="1" smtClean="0"/>
              <a:t>Eur</a:t>
            </a:r>
            <a:r>
              <a:rPr lang="en-US" sz="700" i="1" dirty="0" smtClean="0"/>
              <a:t> J Cancer.</a:t>
            </a:r>
            <a:r>
              <a:rPr lang="en-US" sz="700" dirty="0" smtClean="0"/>
              <a:t> 2005;41:2868-2872.</a:t>
            </a:r>
          </a:p>
          <a:p>
            <a:pPr marL="0" indent="0" eaLnBrk="1" hangingPunct="1">
              <a:lnSpc>
                <a:spcPct val="80000"/>
              </a:lnSpc>
            </a:pPr>
            <a:r>
              <a:rPr lang="en-US" sz="700" dirty="0" smtClean="0"/>
              <a:t>3. </a:t>
            </a:r>
            <a:r>
              <a:rPr lang="en-US" sz="700" dirty="0" err="1" smtClean="0"/>
              <a:t>Miettinen</a:t>
            </a:r>
            <a:r>
              <a:rPr lang="en-US" sz="700" dirty="0" smtClean="0"/>
              <a:t> M, </a:t>
            </a:r>
            <a:r>
              <a:rPr lang="en-US" sz="700" dirty="0" err="1" smtClean="0"/>
              <a:t>Lasota</a:t>
            </a:r>
            <a:r>
              <a:rPr lang="en-US" sz="700" dirty="0" smtClean="0"/>
              <a:t> J. Gastrointestinal </a:t>
            </a:r>
            <a:r>
              <a:rPr lang="en-US" sz="700" dirty="0" err="1" smtClean="0"/>
              <a:t>stromal</a:t>
            </a:r>
            <a:r>
              <a:rPr lang="en-US" sz="700" dirty="0" smtClean="0"/>
              <a:t> tumors—definition, clinical, histological, </a:t>
            </a:r>
            <a:r>
              <a:rPr lang="en-US" sz="700" dirty="0" err="1" smtClean="0"/>
              <a:t>immunohistochemical</a:t>
            </a:r>
            <a:r>
              <a:rPr lang="en-US" sz="700" dirty="0" smtClean="0"/>
              <a:t>, and molecular genetic features and differential diagnosis. </a:t>
            </a:r>
            <a:r>
              <a:rPr lang="en-US" sz="700" i="1" dirty="0" err="1" smtClean="0"/>
              <a:t>Virchows</a:t>
            </a:r>
            <a:r>
              <a:rPr lang="en-US" sz="700" i="1" dirty="0" smtClean="0"/>
              <a:t> Arch.</a:t>
            </a:r>
            <a:r>
              <a:rPr lang="en-US" sz="700" dirty="0" smtClean="0"/>
              <a:t> 2001;438:1-12.</a:t>
            </a:r>
          </a:p>
          <a:p>
            <a:pPr marL="0" indent="0" eaLnBrk="1" hangingPunct="1">
              <a:lnSpc>
                <a:spcPct val="80000"/>
              </a:lnSpc>
            </a:pPr>
            <a:r>
              <a:rPr lang="en-US" sz="700" dirty="0" smtClean="0"/>
              <a:t>4. Nilsson B, Bumming P, </a:t>
            </a:r>
            <a:r>
              <a:rPr lang="en-US" sz="700" dirty="0" err="1" smtClean="0"/>
              <a:t>Meis-Kindblom</a:t>
            </a:r>
            <a:r>
              <a:rPr lang="en-US" sz="700" dirty="0" smtClean="0"/>
              <a:t> JM, et al. Gastrointestinal </a:t>
            </a:r>
            <a:r>
              <a:rPr lang="en-US" sz="700" dirty="0" err="1" smtClean="0"/>
              <a:t>stromal</a:t>
            </a:r>
            <a:r>
              <a:rPr lang="en-US" sz="700" dirty="0" smtClean="0"/>
              <a:t> tumors: the incidence, prevalence, clinical course, and prognostication in the </a:t>
            </a:r>
            <a:r>
              <a:rPr lang="en-US" sz="700" dirty="0" err="1" smtClean="0"/>
              <a:t>preimatinib</a:t>
            </a:r>
            <a:r>
              <a:rPr lang="en-US" sz="700" dirty="0" smtClean="0"/>
              <a:t> </a:t>
            </a:r>
            <a:r>
              <a:rPr lang="en-US" sz="700" dirty="0" err="1" smtClean="0"/>
              <a:t>mesylate</a:t>
            </a:r>
            <a:r>
              <a:rPr lang="en-US" sz="700" dirty="0" smtClean="0"/>
              <a:t> era—a population-based study in western Sweden. </a:t>
            </a:r>
            <a:r>
              <a:rPr lang="en-US" sz="700" i="1" dirty="0" smtClean="0"/>
              <a:t>Cancer.</a:t>
            </a:r>
            <a:r>
              <a:rPr lang="en-US" sz="700" dirty="0" smtClean="0"/>
              <a:t> 2005;103:821-829.</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7C4B2CC-AC78-4C63-9D35-0633BC154272}" type="slidenum">
              <a:rPr lang="en-GB"/>
              <a:pPr/>
              <a:t>67</a:t>
            </a:fld>
            <a:endParaRPr lang="en-GB"/>
          </a:p>
        </p:txBody>
      </p:sp>
      <p:sp>
        <p:nvSpPr>
          <p:cNvPr id="24579" name="Rectangle 2"/>
          <p:cNvSpPr>
            <a:spLocks noGrp="1" noRot="1" noChangeAspect="1" noChangeArrowheads="1" noTextEdit="1"/>
          </p:cNvSpPr>
          <p:nvPr>
            <p:ph type="sldImg"/>
          </p:nvPr>
        </p:nvSpPr>
        <p:spPr>
          <a:xfrm>
            <a:off x="1106488" y="652463"/>
            <a:ext cx="4640262" cy="3479800"/>
          </a:xfrm>
          <a:ln/>
        </p:spPr>
      </p:sp>
      <p:sp>
        <p:nvSpPr>
          <p:cNvPr id="24580" name="Rectangle 3"/>
          <p:cNvSpPr>
            <a:spLocks noGrp="1" noChangeArrowheads="1"/>
          </p:cNvSpPr>
          <p:nvPr>
            <p:ph type="body" idx="1"/>
          </p:nvPr>
        </p:nvSpPr>
        <p:spPr>
          <a:xfrm>
            <a:off x="755650" y="4262829"/>
            <a:ext cx="5349875" cy="4037975"/>
          </a:xfrm>
          <a:noFill/>
          <a:ln/>
        </p:spPr>
        <p:txBody>
          <a:bodyPr/>
          <a:lstStyle/>
          <a:p>
            <a:pPr marL="114300" indent="-114300" eaLnBrk="1" hangingPunct="1"/>
            <a:r>
              <a:rPr lang="en-US" dirty="0" smtClean="0"/>
              <a:t>Many GIST are asymptomatic and are found incidentally. When signs and symptoms are present, they vary by tumor location and size. </a:t>
            </a:r>
          </a:p>
          <a:p>
            <a:pPr marL="342900" lvl="1" indent="-114300" eaLnBrk="1" hangingPunct="1"/>
            <a:r>
              <a:rPr lang="en-US" dirty="0" smtClean="0"/>
              <a:t>Vague GI pain or discomfort is the most frequent presenting symptom, with an incidence of 50% to 70%. </a:t>
            </a:r>
          </a:p>
          <a:p>
            <a:pPr marL="342900" lvl="1" indent="-114300" eaLnBrk="1" hangingPunct="1"/>
            <a:r>
              <a:rPr lang="en-US" dirty="0" smtClean="0"/>
              <a:t>GI hemorrhage occurs in 34% to 40% of patients.</a:t>
            </a:r>
          </a:p>
          <a:p>
            <a:pPr marL="342900" lvl="1" indent="-114300" eaLnBrk="1" hangingPunct="1"/>
            <a:r>
              <a:rPr lang="en-US" dirty="0" smtClean="0"/>
              <a:t>A palpable tumor is a less frequent but ominous sign.</a:t>
            </a:r>
          </a:p>
          <a:p>
            <a:pPr marL="342900" lvl="1" indent="-114300" eaLnBrk="1" hangingPunct="1"/>
            <a:r>
              <a:rPr lang="en-US" dirty="0" smtClean="0"/>
              <a:t>Other symptoms may include anorexia, weight loss, nausea, anemia, and additional GI complaints.</a:t>
            </a:r>
          </a:p>
          <a:p>
            <a:pPr marL="114300" indent="-114300" eaLnBrk="1" hangingPunct="1"/>
            <a:r>
              <a:rPr lang="en-US" dirty="0" smtClean="0"/>
              <a:t>Because these symptoms are common and nonspecific, it is rare for the diagnosis of GIST to be made prior to surgery and/or </a:t>
            </a:r>
            <a:r>
              <a:rPr lang="en-US" dirty="0" err="1" smtClean="0"/>
              <a:t>histopathologic</a:t>
            </a:r>
            <a:r>
              <a:rPr lang="en-US" dirty="0" smtClean="0"/>
              <a:t> examination of the biopsy specimen.</a:t>
            </a:r>
          </a:p>
        </p:txBody>
      </p:sp>
      <p:sp>
        <p:nvSpPr>
          <p:cNvPr id="24581" name="Text Box 4"/>
          <p:cNvSpPr txBox="1">
            <a:spLocks noChangeArrowheads="1"/>
          </p:cNvSpPr>
          <p:nvPr/>
        </p:nvSpPr>
        <p:spPr bwMode="auto">
          <a:xfrm>
            <a:off x="755650" y="7908504"/>
            <a:ext cx="5349875" cy="902902"/>
          </a:xfrm>
          <a:prstGeom prst="rect">
            <a:avLst/>
          </a:prstGeom>
          <a:noFill/>
          <a:ln w="12700">
            <a:noFill/>
            <a:miter lim="800000"/>
            <a:headEnd type="none" w="sm" len="sm"/>
            <a:tailEnd type="none" w="sm" len="sm"/>
          </a:ln>
        </p:spPr>
        <p:txBody>
          <a:bodyPr lIns="89498" tIns="44749" rIns="89498" bIns="44749" anchor="b">
            <a:spAutoFit/>
          </a:bodyPr>
          <a:lstStyle/>
          <a:p>
            <a:pPr algn="l" defTabSz="893763" eaLnBrk="0" hangingPunct="0">
              <a:spcBef>
                <a:spcPct val="30000"/>
              </a:spcBef>
            </a:pPr>
            <a:r>
              <a:rPr lang="en-US" sz="800" b="0"/>
              <a:t>Miettinen M, Sarlomo-Rikala M, Lasota J. Gastrointestinal stromal tumors: recent advances in understanding </a:t>
            </a:r>
            <a:br>
              <a:rPr lang="en-US" sz="800" b="0"/>
            </a:br>
            <a:r>
              <a:rPr lang="en-US" sz="800" b="0"/>
              <a:t>of their biology. </a:t>
            </a:r>
            <a:r>
              <a:rPr lang="en-US" sz="800" b="0" i="1"/>
              <a:t>Hum Pathol. </a:t>
            </a:r>
            <a:r>
              <a:rPr lang="en-US" sz="800" b="0"/>
              <a:t>1999;30:1213-1220.</a:t>
            </a:r>
          </a:p>
          <a:p>
            <a:pPr algn="l" defTabSz="893763" eaLnBrk="0" hangingPunct="0">
              <a:spcBef>
                <a:spcPct val="30000"/>
              </a:spcBef>
            </a:pPr>
            <a:r>
              <a:rPr lang="en-US" sz="800" b="0"/>
              <a:t>Nishida T, Hirota S. Biological and clinical review of stromal tumors in the gastrointestinal tract. </a:t>
            </a:r>
            <a:br>
              <a:rPr lang="en-US" sz="800" b="0"/>
            </a:br>
            <a:r>
              <a:rPr lang="en-US" sz="800" b="0" i="1"/>
              <a:t>Histol Histopathol</a:t>
            </a:r>
            <a:r>
              <a:rPr lang="en-US" sz="800" b="0"/>
              <a:t>. 2000;15:1293-1301.</a:t>
            </a:r>
          </a:p>
          <a:p>
            <a:pPr algn="l" defTabSz="893763" eaLnBrk="0" hangingPunct="0">
              <a:spcBef>
                <a:spcPct val="30000"/>
              </a:spcBef>
            </a:pPr>
            <a:r>
              <a:rPr lang="en-US" sz="800" b="0"/>
              <a:t>Pidhorecky I, Cheney RT, Kraybill WG, Gibbs JF. Gastrointestinal stromal tumors: current diagnosis, biologic behavior, and management. </a:t>
            </a:r>
            <a:r>
              <a:rPr lang="en-US" sz="800" b="0" i="1"/>
              <a:t>Ann Surg Oncol</a:t>
            </a:r>
            <a:r>
              <a:rPr lang="en-US" sz="800" b="0"/>
              <a:t>. 2000;7:705-712.</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metastatic pattern is predominantly intra-abdominal, with spread throughout the peritoneal cavity and to the liver. Lymph nodal invasion is uncommon.</a:t>
            </a:r>
          </a:p>
          <a:p>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68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 earlier, CD34 expression is neither sensitive nor specific for GIST because this antigen can also be noted in </a:t>
            </a:r>
            <a:r>
              <a:rPr lang="en-US" dirty="0" err="1" smtClean="0"/>
              <a:t>desmoid</a:t>
            </a:r>
            <a:r>
              <a:rPr lang="en-US" dirty="0" smtClean="0"/>
              <a:t> tumor and approximately 30% to 40% of GIST lesions are negative for CD34. </a:t>
            </a:r>
          </a:p>
          <a:p>
            <a:endParaRPr lang="en-US" dirty="0" smtClean="0"/>
          </a:p>
          <a:p>
            <a:r>
              <a:rPr lang="en-US" dirty="0" smtClean="0"/>
              <a:t>Kit protein is a protein found in the surface of normal cells. It</a:t>
            </a:r>
            <a:r>
              <a:rPr lang="en-US" baseline="0" dirty="0" smtClean="0"/>
              <a:t> signals the cells when to proliferate and divide. </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69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16DE331-57E5-4F2C-8308-F19432AB8E7E}" type="slidenum">
              <a:rPr lang="en-GB" smtClean="0"/>
              <a:pPr/>
              <a:t>71</a:t>
            </a:fld>
            <a:endParaRPr lang="en-GB" smtClean="0"/>
          </a:p>
        </p:txBody>
      </p:sp>
      <p:sp>
        <p:nvSpPr>
          <p:cNvPr id="47107" name="Rectangle 2"/>
          <p:cNvSpPr>
            <a:spLocks noGrp="1" noRot="1" noChangeAspect="1" noChangeArrowheads="1" noTextEdit="1"/>
          </p:cNvSpPr>
          <p:nvPr>
            <p:ph type="sldImg"/>
          </p:nvPr>
        </p:nvSpPr>
        <p:spPr>
          <a:xfrm>
            <a:off x="1143000" y="685800"/>
            <a:ext cx="4572000" cy="3429000"/>
          </a:xfrm>
          <a:ln/>
        </p:spPr>
      </p:sp>
      <p:sp>
        <p:nvSpPr>
          <p:cNvPr id="47108" name="Rectangle 3"/>
          <p:cNvSpPr>
            <a:spLocks noGrp="1" noChangeArrowheads="1"/>
          </p:cNvSpPr>
          <p:nvPr>
            <p:ph type="body" idx="1"/>
          </p:nvPr>
        </p:nvSpPr>
        <p:spPr>
          <a:xfrm>
            <a:off x="684213" y="4344025"/>
            <a:ext cx="5489575" cy="4114488"/>
          </a:xfrm>
          <a:noFill/>
          <a:ln/>
        </p:spPr>
        <p:txBody>
          <a:bodyPr/>
          <a:lstStyle/>
          <a:p>
            <a:pPr marL="0" indent="0" eaLnBrk="1" hangingPunct="1"/>
            <a:r>
              <a:rPr lang="en-PH" dirty="0" smtClean="0"/>
              <a:t>GIST can be classified</a:t>
            </a:r>
            <a:r>
              <a:rPr lang="en-PH" baseline="0" dirty="0" smtClean="0"/>
              <a:t> as very low, low, intermediate or high risk based on the size and mitotic rate.</a:t>
            </a:r>
          </a:p>
          <a:p>
            <a:pPr marL="0" indent="0" eaLnBrk="1" hangingPunct="1"/>
            <a:r>
              <a:rPr lang="en-PH" baseline="0" dirty="0" smtClean="0"/>
              <a:t>In our patient…</a:t>
            </a:r>
            <a:endParaRPr lang="en-PH"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with other type</a:t>
            </a:r>
            <a:r>
              <a:rPr lang="en-US" baseline="0" dirty="0" smtClean="0"/>
              <a:t>s of cancer, GIST also has TNM staging based from </a:t>
            </a:r>
            <a:r>
              <a:rPr lang="en-US" baseline="0" dirty="0" err="1" smtClean="0"/>
              <a:t>american</a:t>
            </a:r>
            <a:r>
              <a:rPr lang="en-US" baseline="0" dirty="0" smtClean="0"/>
              <a:t> joint committee on cancer.</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72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Correlate with the patient</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73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History</a:t>
            </a:r>
            <a:r>
              <a:rPr lang="en-US" baseline="0" dirty="0" smtClean="0"/>
              <a:t> of present illness started 4 months prior to admission, when he started to experience early satiety. He would already get full even with half servings of  food.  He also had occasional </a:t>
            </a:r>
            <a:r>
              <a:rPr lang="en-US" baseline="0" dirty="0" err="1" smtClean="0"/>
              <a:t>periumbilical</a:t>
            </a:r>
            <a:r>
              <a:rPr lang="en-US" baseline="0" dirty="0" smtClean="0"/>
              <a:t> pain described as mild discomfort.</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diagnosis of GIST, several diagnostic modalities are available depending on the site of the lesion involved.</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75</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MRI can be useful in the assessment of liver metastases because some GIST lesions can</a:t>
            </a:r>
            <a:r>
              <a:rPr lang="en-US" baseline="0" dirty="0" smtClean="0"/>
              <a:t> be fully </a:t>
            </a:r>
            <a:r>
              <a:rPr lang="en-US" baseline="0" dirty="0" err="1" smtClean="0"/>
              <a:t>isodense</a:t>
            </a:r>
            <a:r>
              <a:rPr lang="en-US" baseline="0" dirty="0" smtClean="0"/>
              <a:t> to normal tissues and thus invisible against surrounding hepatic parenchyma on CT scans.</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76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a:t>
            </a:r>
            <a:r>
              <a:rPr lang="en-US" baseline="0" dirty="0" smtClean="0"/>
              <a:t> many surgeons recommend that preoperative biopsy not be performed if resection is planned in order to minimize risk to the patient. However </a:t>
            </a:r>
            <a:r>
              <a:rPr lang="en-US" baseline="0" dirty="0" err="1" smtClean="0"/>
              <a:t>biopsymust</a:t>
            </a:r>
            <a:r>
              <a:rPr lang="en-US" baseline="0" dirty="0" smtClean="0"/>
              <a:t> be performed in cases of </a:t>
            </a:r>
            <a:r>
              <a:rPr lang="en-US" baseline="0" dirty="0" err="1" smtClean="0"/>
              <a:t>unresectable</a:t>
            </a:r>
            <a:r>
              <a:rPr lang="en-US" baseline="0" dirty="0" smtClean="0"/>
              <a:t> GIST in order to </a:t>
            </a:r>
            <a:r>
              <a:rPr lang="en-US" baseline="0" dirty="0" err="1" smtClean="0"/>
              <a:t>mke</a:t>
            </a:r>
            <a:r>
              <a:rPr lang="en-US" baseline="0" dirty="0" smtClean="0"/>
              <a:t> the diagnosis and justify preoperative administration of </a:t>
            </a:r>
            <a:r>
              <a:rPr lang="en-US" baseline="0" dirty="0" err="1" smtClean="0"/>
              <a:t>imatinib</a:t>
            </a:r>
            <a:r>
              <a:rPr lang="en-US" baseline="0" dirty="0" smtClean="0"/>
              <a:t> therapy.</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77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Efforts</a:t>
            </a:r>
            <a:r>
              <a:rPr lang="en-US" baseline="0" dirty="0" smtClean="0"/>
              <a:t> of medical oncologists to treat GISTs with conventional </a:t>
            </a:r>
            <a:r>
              <a:rPr lang="en-US" baseline="0" dirty="0" err="1" smtClean="0"/>
              <a:t>cytotoxic</a:t>
            </a:r>
            <a:r>
              <a:rPr lang="en-US" baseline="0" dirty="0" smtClean="0"/>
              <a:t> chemotherapy were universally </a:t>
            </a:r>
            <a:r>
              <a:rPr lang="en-US" baseline="0" dirty="0" err="1" smtClean="0"/>
              <a:t>futule</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78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surgical resection remains the</a:t>
            </a:r>
            <a:r>
              <a:rPr lang="en-US" baseline="0" dirty="0" smtClean="0"/>
              <a:t> mainstay of treatment</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80</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you can see in this graph, there is 54% 5 year </a:t>
            </a:r>
            <a:r>
              <a:rPr lang="en-US" baseline="0" dirty="0" err="1" smtClean="0"/>
              <a:t>survivial</a:t>
            </a:r>
            <a:r>
              <a:rPr lang="en-US" baseline="0" dirty="0" smtClean="0"/>
              <a:t> rate but it goes down to 35% if the mass is more than 10 cm.</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81</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lnSpc>
                <a:spcPct val="80000"/>
              </a:lnSpc>
            </a:pPr>
            <a:r>
              <a:rPr lang="en-US" b="1" dirty="0" smtClean="0"/>
              <a:t>The likelihood of GIST recurrence after surgical resection is high.</a:t>
            </a:r>
            <a:r>
              <a:rPr lang="en-US" b="1" baseline="30000" dirty="0" smtClean="0"/>
              <a:t>1-4</a:t>
            </a:r>
            <a:r>
              <a:rPr lang="en-US" b="1" dirty="0" smtClean="0"/>
              <a:t> </a:t>
            </a:r>
          </a:p>
          <a:p>
            <a:pPr marL="0" indent="0" eaLnBrk="1" hangingPunct="1">
              <a:lnSpc>
                <a:spcPct val="80000"/>
              </a:lnSpc>
            </a:pPr>
            <a:endParaRPr lang="en-US" b="1" dirty="0" smtClean="0"/>
          </a:p>
          <a:p>
            <a:pPr marL="342900" lvl="1" indent="-228600" eaLnBrk="1" hangingPunct="1">
              <a:lnSpc>
                <a:spcPct val="80000"/>
              </a:lnSpc>
            </a:pPr>
            <a:r>
              <a:rPr lang="en-US" dirty="0" smtClean="0"/>
              <a:t>Among patients who undergo complete resection, the likelihood of recurrence of GIST within the abdomen is high.</a:t>
            </a:r>
            <a:r>
              <a:rPr lang="en-US" baseline="30000" dirty="0" smtClean="0"/>
              <a:t>1,3</a:t>
            </a:r>
            <a:r>
              <a:rPr lang="en-US" dirty="0" smtClean="0"/>
              <a:t> </a:t>
            </a:r>
          </a:p>
          <a:p>
            <a:pPr marL="342900" lvl="1" indent="-228600" eaLnBrk="1" hangingPunct="1">
              <a:lnSpc>
                <a:spcPct val="80000"/>
              </a:lnSpc>
            </a:pPr>
            <a:r>
              <a:rPr lang="en-US" dirty="0" smtClean="0"/>
              <a:t>The median time to recurrence following resection of primary GIST is about 2 years, and the probability of recurrence after re-excision approaches is about 90%.</a:t>
            </a:r>
            <a:r>
              <a:rPr lang="en-US" baseline="30000" dirty="0" smtClean="0"/>
              <a:t>4,5 </a:t>
            </a:r>
            <a:endParaRPr lang="en-US" dirty="0" smtClean="0"/>
          </a:p>
          <a:p>
            <a:pPr marL="342900" lvl="1" indent="-228600" eaLnBrk="1" hangingPunct="1">
              <a:lnSpc>
                <a:spcPct val="80000"/>
              </a:lnSpc>
            </a:pPr>
            <a:r>
              <a:rPr lang="en-US" dirty="0" smtClean="0"/>
              <a:t>Only two thirds of tumors can be completely </a:t>
            </a:r>
            <a:r>
              <a:rPr lang="en-US" dirty="0" err="1" smtClean="0"/>
              <a:t>resected</a:t>
            </a:r>
            <a:r>
              <a:rPr lang="en-US" dirty="0" smtClean="0"/>
              <a:t> at presentation.</a:t>
            </a:r>
            <a:r>
              <a:rPr lang="en-US" baseline="30000" dirty="0" smtClean="0"/>
              <a:t>2,3</a:t>
            </a:r>
            <a:r>
              <a:rPr lang="en-US" dirty="0" smtClean="0"/>
              <a:t> </a:t>
            </a:r>
          </a:p>
          <a:p>
            <a:pPr marL="342900" lvl="1" indent="-228600" eaLnBrk="1" hangingPunct="1">
              <a:lnSpc>
                <a:spcPct val="80000"/>
              </a:lnSpc>
            </a:pPr>
            <a:r>
              <a:rPr lang="en-US" dirty="0" smtClean="0"/>
              <a:t>Disease-free survival rate was 80% at 1 year, 67% at 2 years, and 45% at 5-year follow-up </a:t>
            </a:r>
            <a:r>
              <a:rPr lang="en-US" baseline="30000" dirty="0" smtClean="0"/>
              <a:t>2,4,5</a:t>
            </a:r>
            <a:endParaRPr lang="en-US" dirty="0" smtClean="0"/>
          </a:p>
          <a:p>
            <a:pPr marL="342900" lvl="1" indent="-228600" eaLnBrk="1" hangingPunct="1">
              <a:lnSpc>
                <a:spcPct val="80000"/>
              </a:lnSpc>
            </a:pPr>
            <a:r>
              <a:rPr lang="en-US" dirty="0" smtClean="0"/>
              <a:t>Overall, the 5-year survival rate for high-risk patients with GIST varies widely and has been reported to be between 30% and 80%.</a:t>
            </a:r>
            <a:r>
              <a:rPr lang="en-US" baseline="30000" dirty="0" smtClean="0"/>
              <a:t>2,4,5</a:t>
            </a:r>
            <a:r>
              <a:rPr lang="en-US" dirty="0" smtClean="0"/>
              <a:t> </a:t>
            </a:r>
          </a:p>
          <a:p>
            <a:pPr marL="342900" lvl="1" indent="-228600" eaLnBrk="1" hangingPunct="1">
              <a:lnSpc>
                <a:spcPct val="80000"/>
              </a:lnSpc>
            </a:pPr>
            <a:r>
              <a:rPr lang="en-US" dirty="0" smtClean="0"/>
              <a:t>Investigational protocols are under way, with the goal of reducing the rate of recurrence after resection</a:t>
            </a:r>
          </a:p>
          <a:p>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82</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management of GIST, a medication was developed initially given for treatment of chronic </a:t>
            </a:r>
            <a:r>
              <a:rPr lang="en-US" dirty="0" err="1" smtClean="0"/>
              <a:t>myelogenous</a:t>
            </a:r>
            <a:r>
              <a:rPr lang="en-US" dirty="0" smtClean="0"/>
              <a:t> leukemia, which</a:t>
            </a:r>
            <a:r>
              <a:rPr lang="en-US" baseline="0" dirty="0" smtClean="0"/>
              <a:t> showed a dramatic activity at inhibiting the KIT enzymatic action.</a:t>
            </a:r>
          </a:p>
          <a:p>
            <a:r>
              <a:rPr lang="en-US" baseline="0" dirty="0" smtClean="0"/>
              <a:t>With the advent of the molecular targeted therapy</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83</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0FFBF6A-71FB-48BB-BF84-6BD24AE198A3}" type="slidenum">
              <a:rPr lang="en-GB" smtClean="0"/>
              <a:pPr/>
              <a:t>84</a:t>
            </a:fld>
            <a:endParaRPr lang="en-GB" smtClean="0"/>
          </a:p>
        </p:txBody>
      </p:sp>
      <p:sp>
        <p:nvSpPr>
          <p:cNvPr id="46083" name="Rectangle 2"/>
          <p:cNvSpPr>
            <a:spLocks noGrp="1" noRot="1"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xfrm>
            <a:off x="685800" y="4344025"/>
            <a:ext cx="5486400" cy="4112926"/>
          </a:xfrm>
          <a:noFill/>
          <a:ln/>
        </p:spPr>
        <p:txBody>
          <a:bodyPr/>
          <a:lstStyle/>
          <a:p>
            <a:pPr marL="0" indent="0" eaLnBrk="1" hangingPunct="1"/>
            <a:r>
              <a:rPr lang="en-PH" dirty="0" smtClean="0"/>
              <a:t>As</a:t>
            </a:r>
            <a:r>
              <a:rPr lang="en-PH" baseline="0" dirty="0" smtClean="0"/>
              <a:t> you can see in this table, there is an increase in recurrence free survival with adjuvant </a:t>
            </a:r>
            <a:r>
              <a:rPr lang="en-PH" baseline="0" dirty="0" err="1" smtClean="0"/>
              <a:t>glivec</a:t>
            </a:r>
            <a:endParaRPr lang="en-PH"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imaging modality are just there to guide us,  still a </a:t>
            </a:r>
            <a:r>
              <a:rPr lang="en-US" dirty="0" err="1" smtClean="0"/>
              <a:t>throurough</a:t>
            </a:r>
            <a:r>
              <a:rPr lang="en-US" dirty="0" smtClean="0"/>
              <a:t> history and </a:t>
            </a:r>
            <a:r>
              <a:rPr lang="en-US" dirty="0" err="1" smtClean="0"/>
              <a:t>pe</a:t>
            </a:r>
            <a:r>
              <a:rPr lang="en-US" dirty="0" smtClean="0"/>
              <a:t> remains an</a:t>
            </a:r>
            <a:r>
              <a:rPr lang="en-US" baseline="0" dirty="0" smtClean="0"/>
              <a:t> indispensable tool.</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86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2 months prior to admission,</a:t>
            </a:r>
            <a:r>
              <a:rPr lang="en-US" baseline="0" dirty="0" smtClean="0"/>
              <a:t>  he then noted an abdominal mass from the right upper quadrant to </a:t>
            </a:r>
            <a:r>
              <a:rPr lang="en-US" baseline="0" dirty="0" err="1" smtClean="0"/>
              <a:t>epigastrium</a:t>
            </a:r>
            <a:r>
              <a:rPr lang="en-US" baseline="0" dirty="0" smtClean="0"/>
              <a:t> to the </a:t>
            </a:r>
            <a:r>
              <a:rPr lang="en-US" baseline="0" dirty="0" err="1" smtClean="0"/>
              <a:t>periumbilical</a:t>
            </a:r>
            <a:r>
              <a:rPr lang="en-US" baseline="0" dirty="0" smtClean="0"/>
              <a:t> area. There were persistence of same symptoms. No consult was done</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just selected a few schematic diagrams</a:t>
            </a:r>
            <a:r>
              <a:rPr lang="en-US" baseline="0" dirty="0" smtClean="0"/>
              <a:t> which is applicable to our patient</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93</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Magnetic resonance image (MRI) of a </a:t>
            </a:r>
            <a:r>
              <a:rPr lang="en-US" b="1" dirty="0" err="1" smtClean="0"/>
              <a:t>hemangioma</a:t>
            </a:r>
            <a:r>
              <a:rPr lang="en-US" b="1" dirty="0" smtClean="0"/>
              <a:t>. The lesion appears as a </a:t>
            </a:r>
            <a:r>
              <a:rPr lang="en-US" b="1" dirty="0" err="1" smtClean="0"/>
              <a:t>hypointense</a:t>
            </a:r>
            <a:r>
              <a:rPr lang="en-US" b="1" dirty="0" smtClean="0"/>
              <a:t> mass on T1-weighted MRIs (T1WI) and as a </a:t>
            </a:r>
            <a:r>
              <a:rPr lang="en-US" b="1" dirty="0" err="1" smtClean="0"/>
              <a:t>hyperintense</a:t>
            </a:r>
            <a:r>
              <a:rPr lang="en-US" b="1" dirty="0" smtClean="0"/>
              <a:t> mass on dual-echo T2-weighted MRIs (T2WI). Note that the signal intensity of the lesion is similar to that of the adjacent cerebrospinal fluid</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98</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Contrast-enhanced computed tomography (CT) scan. These images reveal the </a:t>
            </a:r>
            <a:r>
              <a:rPr lang="en-US" b="1" dirty="0" err="1" smtClean="0"/>
              <a:t>pathognomonic</a:t>
            </a:r>
            <a:r>
              <a:rPr lang="en-US" b="1" dirty="0" smtClean="0"/>
              <a:t> features of a </a:t>
            </a:r>
            <a:r>
              <a:rPr lang="en-US" b="1" dirty="0" err="1" smtClean="0"/>
              <a:t>hemangioma</a:t>
            </a:r>
            <a:r>
              <a:rPr lang="en-US" b="1" dirty="0" smtClean="0"/>
              <a:t>, namely, peripheral nodular enhancement and progressive centripetal fill-in (</a:t>
            </a:r>
            <a:r>
              <a:rPr lang="en-US" b="1" i="1" dirty="0" smtClean="0"/>
              <a:t>arrow</a:t>
            </a:r>
            <a:r>
              <a:rPr lang="en-US" b="1" dirty="0" smtClean="0"/>
              <a:t>). The smaller, peripheral lesion (</a:t>
            </a:r>
            <a:r>
              <a:rPr lang="en-US" b="1" i="1" dirty="0" smtClean="0"/>
              <a:t>circled</a:t>
            </a:r>
            <a:r>
              <a:rPr lang="en-US" b="1" dirty="0" smtClean="0"/>
              <a:t>) shows homogeneous enhancement.</a:t>
            </a:r>
          </a:p>
          <a:p>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99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5 days prior to admission, still</a:t>
            </a:r>
            <a:r>
              <a:rPr lang="en-US" baseline="0" dirty="0" smtClean="0"/>
              <a:t> with persistence of the same symptoms. He noted weight loss of 4 </a:t>
            </a:r>
            <a:r>
              <a:rPr lang="en-US" baseline="0" dirty="0" err="1" smtClean="0"/>
              <a:t>kgs</a:t>
            </a:r>
            <a:r>
              <a:rPr lang="en-US" baseline="0" dirty="0" smtClean="0"/>
              <a:t> in 2 months time. He then sought consult with the company clinic wherein work –ups were done including an abdominal ultrasound which showed large hepatic mass 18 cm, left lobe. CT scan was suggested.</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presence of</a:t>
            </a:r>
            <a:r>
              <a:rPr lang="en-US" baseline="0" dirty="0" smtClean="0"/>
              <a:t> </a:t>
            </a:r>
            <a:r>
              <a:rPr lang="en-US" baseline="0" dirty="0" err="1" smtClean="0"/>
              <a:t>HBsAg</a:t>
            </a:r>
            <a:r>
              <a:rPr lang="en-US" baseline="0" dirty="0" smtClean="0"/>
              <a:t> </a:t>
            </a:r>
            <a:r>
              <a:rPr lang="en-US" baseline="0" dirty="0" err="1" smtClean="0"/>
              <a:t>signfies</a:t>
            </a:r>
            <a:r>
              <a:rPr lang="en-US" baseline="0" dirty="0" smtClean="0"/>
              <a:t> </a:t>
            </a:r>
            <a:r>
              <a:rPr lang="en-US" baseline="0" dirty="0" err="1" smtClean="0"/>
              <a:t>hepa</a:t>
            </a:r>
            <a:r>
              <a:rPr lang="en-US" baseline="0" dirty="0" smtClean="0"/>
              <a:t> B infection. IF </a:t>
            </a:r>
            <a:r>
              <a:rPr lang="en-US" baseline="0" dirty="0" err="1" smtClean="0"/>
              <a:t>HBcIgM</a:t>
            </a:r>
            <a:r>
              <a:rPr lang="en-US" baseline="0" dirty="0" smtClean="0"/>
              <a:t> positive, it is acute. If </a:t>
            </a:r>
            <a:r>
              <a:rPr lang="en-US" baseline="0" dirty="0" err="1" smtClean="0"/>
              <a:t>IgM</a:t>
            </a:r>
            <a:r>
              <a:rPr lang="en-US" baseline="0" dirty="0" smtClean="0"/>
              <a:t> </a:t>
            </a:r>
            <a:r>
              <a:rPr lang="en-US" baseline="0" dirty="0" err="1" smtClean="0"/>
              <a:t>HBc</a:t>
            </a:r>
            <a:r>
              <a:rPr lang="en-US" baseline="0" dirty="0" smtClean="0"/>
              <a:t> is absent it is chronic. </a:t>
            </a:r>
            <a:r>
              <a:rPr lang="en-US" baseline="0" dirty="0" err="1" smtClean="0"/>
              <a:t>HBeAg</a:t>
            </a:r>
            <a:r>
              <a:rPr lang="en-US" baseline="0" dirty="0" smtClean="0"/>
              <a:t> marker for relative infectivity. The hepatitis profile indicates chronic hepatitis B infection</a:t>
            </a:r>
          </a:p>
          <a:p>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1 day prior to admission, with the persistence of the same symptoms he came for follow</a:t>
            </a:r>
            <a:r>
              <a:rPr lang="en-US" baseline="0" dirty="0" smtClean="0"/>
              <a:t> up. </a:t>
            </a:r>
            <a:r>
              <a:rPr lang="en-US" dirty="0" smtClean="0"/>
              <a:t>CT scan of the upper and lower abdomen</a:t>
            </a:r>
            <a:r>
              <a:rPr lang="en-US" baseline="0" dirty="0" smtClean="0"/>
              <a:t> revealed a large </a:t>
            </a:r>
            <a:r>
              <a:rPr lang="en-US" baseline="0" dirty="0" err="1" smtClean="0"/>
              <a:t>intrahepatic</a:t>
            </a:r>
            <a:r>
              <a:rPr lang="en-US" baseline="0" dirty="0" smtClean="0"/>
              <a:t> </a:t>
            </a:r>
            <a:r>
              <a:rPr lang="en-US" baseline="0" dirty="0" err="1" smtClean="0"/>
              <a:t>multinodular</a:t>
            </a:r>
            <a:r>
              <a:rPr lang="en-US" baseline="0" dirty="0" smtClean="0"/>
              <a:t> periphery enhancing mass lesion occupying almost every segment of an enlarged liver, consistent with primary liver malignancy. Hence he opted to seek second opinion to our institution for further work –ups.</a:t>
            </a:r>
            <a:endParaRPr lang="en-US" dirty="0"/>
          </a:p>
        </p:txBody>
      </p:sp>
      <p:sp>
        <p:nvSpPr>
          <p:cNvPr id="4" name="Slide Number Placeholder 3"/>
          <p:cNvSpPr>
            <a:spLocks noGrp="1"/>
          </p:cNvSpPr>
          <p:nvPr>
            <p:ph type="sldNum" sz="quarter" idx="10"/>
          </p:nvPr>
        </p:nvSpPr>
        <p:spPr/>
        <p:txBody>
          <a:bodyPr/>
          <a:lstStyle/>
          <a:p>
            <a:fld id="{F67B92B2-3A51-4BD3-A23B-7B9FA95176C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FABAFA0-2BDC-46A5-B0ED-F9AC92E31E3C}" type="datetimeFigureOut">
              <a:rPr lang="en-US" smtClean="0"/>
              <a:pPr/>
              <a:t>6/24/2010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65DBB1-69A6-44D9-9055-3744509CFAE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ABAFA0-2BDC-46A5-B0ED-F9AC92E31E3C}" type="datetimeFigureOut">
              <a:rPr lang="en-US" smtClean="0"/>
              <a:pPr/>
              <a:t>6/24/2010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5DBB1-69A6-44D9-9055-3744509CFA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D65DBB1-69A6-44D9-9055-3744509CFAE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ABAFA0-2BDC-46A5-B0ED-F9AC92E31E3C}" type="datetimeFigureOut">
              <a:rPr lang="en-US" smtClean="0"/>
              <a:pPr/>
              <a:t>6/24/2010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50838" y="282575"/>
            <a:ext cx="8537575"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1349375"/>
            <a:ext cx="8502650" cy="248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50838" y="3984625"/>
            <a:ext cx="8502650" cy="248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FABAFA0-2BDC-46A5-B0ED-F9AC92E31E3C}" type="datetimeFigureOut">
              <a:rPr lang="en-US" smtClean="0"/>
              <a:pPr/>
              <a:t>6/24/2010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65DBB1-69A6-44D9-9055-3744509CFAE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FABAFA0-2BDC-46A5-B0ED-F9AC92E31E3C}" type="datetimeFigureOut">
              <a:rPr lang="en-US" smtClean="0"/>
              <a:pPr/>
              <a:t>6/24/2010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65DBB1-69A6-44D9-9055-3744509CFAE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FABAFA0-2BDC-46A5-B0ED-F9AC92E31E3C}" type="datetimeFigureOut">
              <a:rPr lang="en-US" smtClean="0"/>
              <a:pPr/>
              <a:t>6/24/2010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5DBB1-69A6-44D9-9055-3744509CFAE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FABAFA0-2BDC-46A5-B0ED-F9AC92E31E3C}" type="datetimeFigureOut">
              <a:rPr lang="en-US" smtClean="0"/>
              <a:pPr/>
              <a:t>6/24/2010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65DBB1-69A6-44D9-9055-3744509CFAE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ABAFA0-2BDC-46A5-B0ED-F9AC92E31E3C}" type="datetimeFigureOut">
              <a:rPr lang="en-US" smtClean="0"/>
              <a:pPr/>
              <a:t>6/24/2010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65DBB1-69A6-44D9-9055-3744509CFA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FABAFA0-2BDC-46A5-B0ED-F9AC92E31E3C}" type="datetimeFigureOut">
              <a:rPr lang="en-US" smtClean="0"/>
              <a:pPr/>
              <a:t>6/24/2010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65DBB1-69A6-44D9-9055-3744509CFA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65DBB1-69A6-44D9-9055-3744509CFAE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FABAFA0-2BDC-46A5-B0ED-F9AC92E31E3C}" type="datetimeFigureOut">
              <a:rPr lang="en-US" smtClean="0"/>
              <a:pPr/>
              <a:t>6/24/2010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D65DBB1-69A6-44D9-9055-3744509CFAE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FABAFA0-2BDC-46A5-B0ED-F9AC92E31E3C}" type="datetimeFigureOut">
              <a:rPr lang="en-US" smtClean="0"/>
              <a:pPr/>
              <a:t>6/24/2010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FABAFA0-2BDC-46A5-B0ED-F9AC92E31E3C}" type="datetimeFigureOut">
              <a:rPr lang="en-US" smtClean="0"/>
              <a:pPr/>
              <a:t>6/24/2010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65DBB1-69A6-44D9-9055-3744509CFAE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667000"/>
            <a:ext cx="6400800" cy="1447800"/>
          </a:xfrm>
        </p:spPr>
        <p:txBody>
          <a:bodyPr/>
          <a:lstStyle/>
          <a:p>
            <a:r>
              <a:rPr lang="en-US" dirty="0" smtClean="0"/>
              <a:t>Presenter: Edmund L. </a:t>
            </a:r>
            <a:r>
              <a:rPr lang="en-US" dirty="0" err="1" smtClean="0"/>
              <a:t>Asis</a:t>
            </a:r>
            <a:r>
              <a:rPr lang="en-US" dirty="0" smtClean="0"/>
              <a:t>, M.D.</a:t>
            </a:r>
          </a:p>
          <a:p>
            <a:pPr algn="l"/>
            <a:r>
              <a:rPr lang="en-US" dirty="0" smtClean="0"/>
              <a:t>        Moderator: Benjamin </a:t>
            </a:r>
            <a:r>
              <a:rPr lang="en-US" dirty="0" err="1" smtClean="0"/>
              <a:t>benitez</a:t>
            </a:r>
            <a:r>
              <a:rPr lang="en-US" dirty="0" smtClean="0"/>
              <a:t>, m.d.</a:t>
            </a:r>
          </a:p>
          <a:p>
            <a:r>
              <a:rPr lang="en-US" dirty="0" smtClean="0"/>
              <a:t>June 24, 2010</a:t>
            </a:r>
            <a:endParaRPr lang="en-US" dirty="0"/>
          </a:p>
        </p:txBody>
      </p:sp>
      <p:sp>
        <p:nvSpPr>
          <p:cNvPr id="2" name="Title 1"/>
          <p:cNvSpPr>
            <a:spLocks noGrp="1"/>
          </p:cNvSpPr>
          <p:nvPr>
            <p:ph type="ctrTitle"/>
          </p:nvPr>
        </p:nvSpPr>
        <p:spPr/>
        <p:txBody>
          <a:bodyPr>
            <a:normAutofit fontScale="90000"/>
          </a:bodyPr>
          <a:lstStyle/>
          <a:p>
            <a:r>
              <a:rPr lang="en-US" dirty="0" smtClean="0"/>
              <a:t>Department of Internal Medicine</a:t>
            </a:r>
            <a:br>
              <a:rPr lang="en-US" dirty="0" smtClean="0"/>
            </a:br>
            <a:r>
              <a:rPr lang="en-US" dirty="0" smtClean="0"/>
              <a:t>Medical </a:t>
            </a:r>
            <a:r>
              <a:rPr lang="en-US" dirty="0" err="1" smtClean="0"/>
              <a:t>Grandrounds</a:t>
            </a:r>
            <a:endParaRPr lang="en-US" dirty="0"/>
          </a:p>
        </p:txBody>
      </p:sp>
      <p:sp>
        <p:nvSpPr>
          <p:cNvPr id="4" name="TextBox 3"/>
          <p:cNvSpPr txBox="1"/>
          <p:nvPr/>
        </p:nvSpPr>
        <p:spPr>
          <a:xfrm>
            <a:off x="2057400" y="3505200"/>
            <a:ext cx="5410200" cy="646331"/>
          </a:xfrm>
          <a:prstGeom prst="rect">
            <a:avLst/>
          </a:prstGeom>
          <a:noFill/>
        </p:spPr>
        <p:txBody>
          <a:bodyPr wrap="square" rtlCol="0">
            <a:spAutoFit/>
          </a:bodyPr>
          <a:lstStyle/>
          <a:p>
            <a:pPr algn="ctr"/>
            <a:r>
              <a:rPr lang="en-US" sz="3600" dirty="0" smtClean="0">
                <a:solidFill>
                  <a:schemeClr val="accent1">
                    <a:lumMod val="75000"/>
                  </a:schemeClr>
                </a:solidFill>
              </a:rPr>
              <a:t>The Great Masquerader</a:t>
            </a:r>
            <a:endParaRPr lang="en-US" sz="3600" dirty="0">
              <a:solidFill>
                <a:schemeClr val="accent1">
                  <a:lumMod val="75000"/>
                </a:schemeClr>
              </a:solidFill>
            </a:endParaRPr>
          </a:p>
        </p:txBody>
      </p:sp>
      <p:pic>
        <p:nvPicPr>
          <p:cNvPr id="6" name="Picture 5" descr="zorro%20mask%20lg.jpg"/>
          <p:cNvPicPr>
            <a:picLocks noChangeAspect="1"/>
          </p:cNvPicPr>
          <p:nvPr/>
        </p:nvPicPr>
        <p:blipFill>
          <a:blip r:embed="rId3" cstate="print"/>
          <a:stretch>
            <a:fillRect/>
          </a:stretch>
        </p:blipFill>
        <p:spPr>
          <a:xfrm>
            <a:off x="3048000" y="4038600"/>
            <a:ext cx="3352800" cy="2209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Chemistry</a:t>
            </a:r>
            <a:endParaRPr lang="en-US" dirty="0"/>
          </a:p>
        </p:txBody>
      </p:sp>
      <p:graphicFrame>
        <p:nvGraphicFramePr>
          <p:cNvPr id="4" name="Content Placeholder 3"/>
          <p:cNvGraphicFramePr>
            <a:graphicFrameLocks noGrp="1"/>
          </p:cNvGraphicFramePr>
          <p:nvPr>
            <p:ph sz="quarter" idx="1"/>
          </p:nvPr>
        </p:nvGraphicFramePr>
        <p:xfrm>
          <a:off x="1752600" y="1676400"/>
          <a:ext cx="5562600" cy="3337560"/>
        </p:xfrm>
        <a:graphic>
          <a:graphicData uri="http://schemas.openxmlformats.org/drawingml/2006/table">
            <a:tbl>
              <a:tblPr firstRow="1" bandRow="1">
                <a:tableStyleId>{5C22544A-7EE6-4342-B048-85BDC9FD1C3A}</a:tableStyleId>
              </a:tblPr>
              <a:tblGrid>
                <a:gridCol w="2724944"/>
                <a:gridCol w="2837656"/>
              </a:tblGrid>
              <a:tr h="370840">
                <a:tc>
                  <a:txBody>
                    <a:bodyPr/>
                    <a:lstStyle/>
                    <a:p>
                      <a:endParaRPr lang="en-US" dirty="0"/>
                    </a:p>
                  </a:txBody>
                  <a:tcPr/>
                </a:tc>
                <a:tc>
                  <a:txBody>
                    <a:bodyPr/>
                    <a:lstStyle/>
                    <a:p>
                      <a:endParaRPr lang="en-US" dirty="0"/>
                    </a:p>
                  </a:txBody>
                  <a:tcPr/>
                </a:tc>
              </a:tr>
              <a:tr h="370840">
                <a:tc>
                  <a:txBody>
                    <a:bodyPr/>
                    <a:lstStyle/>
                    <a:p>
                      <a:r>
                        <a:rPr lang="en-US" dirty="0" smtClean="0"/>
                        <a:t>BUN</a:t>
                      </a:r>
                      <a:endParaRPr lang="en-US" dirty="0"/>
                    </a:p>
                  </a:txBody>
                  <a:tcPr/>
                </a:tc>
                <a:tc>
                  <a:txBody>
                    <a:bodyPr/>
                    <a:lstStyle/>
                    <a:p>
                      <a:r>
                        <a:rPr lang="en-US" dirty="0" smtClean="0"/>
                        <a:t>13</a:t>
                      </a:r>
                      <a:r>
                        <a:rPr lang="en-US" baseline="0" dirty="0" smtClean="0"/>
                        <a:t> mg/dl</a:t>
                      </a:r>
                      <a:endParaRPr lang="en-US" dirty="0"/>
                    </a:p>
                  </a:txBody>
                  <a:tcPr/>
                </a:tc>
              </a:tr>
              <a:tr h="370840">
                <a:tc>
                  <a:txBody>
                    <a:bodyPr/>
                    <a:lstStyle/>
                    <a:p>
                      <a:r>
                        <a:rPr lang="en-US" dirty="0" err="1" smtClean="0"/>
                        <a:t>Creatinine</a:t>
                      </a:r>
                      <a:endParaRPr lang="en-US" dirty="0"/>
                    </a:p>
                  </a:txBody>
                  <a:tcPr/>
                </a:tc>
                <a:tc>
                  <a:txBody>
                    <a:bodyPr/>
                    <a:lstStyle/>
                    <a:p>
                      <a:r>
                        <a:rPr lang="en-US" dirty="0" smtClean="0"/>
                        <a:t>1.2</a:t>
                      </a:r>
                      <a:r>
                        <a:rPr lang="en-US" baseline="0" dirty="0" smtClean="0"/>
                        <a:t> mg/dl</a:t>
                      </a:r>
                      <a:endParaRPr lang="en-US" dirty="0"/>
                    </a:p>
                  </a:txBody>
                  <a:tcPr/>
                </a:tc>
              </a:tr>
              <a:tr h="370840">
                <a:tc>
                  <a:txBody>
                    <a:bodyPr/>
                    <a:lstStyle/>
                    <a:p>
                      <a:r>
                        <a:rPr lang="en-US" dirty="0" smtClean="0"/>
                        <a:t>FBS</a:t>
                      </a:r>
                      <a:endParaRPr lang="en-US" dirty="0"/>
                    </a:p>
                  </a:txBody>
                  <a:tcPr/>
                </a:tc>
                <a:tc>
                  <a:txBody>
                    <a:bodyPr/>
                    <a:lstStyle/>
                    <a:p>
                      <a:r>
                        <a:rPr lang="en-US" dirty="0" smtClean="0"/>
                        <a:t>4.9 </a:t>
                      </a:r>
                      <a:r>
                        <a:rPr lang="en-US" dirty="0" err="1" smtClean="0"/>
                        <a:t>mmol</a:t>
                      </a:r>
                      <a:r>
                        <a:rPr lang="en-US" dirty="0" smtClean="0"/>
                        <a:t>/L</a:t>
                      </a:r>
                      <a:endParaRPr lang="en-US" dirty="0"/>
                    </a:p>
                  </a:txBody>
                  <a:tcPr/>
                </a:tc>
              </a:tr>
              <a:tr h="370840">
                <a:tc>
                  <a:txBody>
                    <a:bodyPr/>
                    <a:lstStyle/>
                    <a:p>
                      <a:r>
                        <a:rPr lang="en-US" dirty="0" smtClean="0"/>
                        <a:t>Cholesterol</a:t>
                      </a:r>
                      <a:endParaRPr lang="en-US" dirty="0"/>
                    </a:p>
                  </a:txBody>
                  <a:tcPr/>
                </a:tc>
                <a:tc>
                  <a:txBody>
                    <a:bodyPr/>
                    <a:lstStyle/>
                    <a:p>
                      <a:r>
                        <a:rPr lang="en-US" dirty="0" smtClean="0"/>
                        <a:t>4.5 </a:t>
                      </a:r>
                      <a:r>
                        <a:rPr lang="en-US" dirty="0" err="1" smtClean="0"/>
                        <a:t>mmol</a:t>
                      </a:r>
                      <a:r>
                        <a:rPr lang="en-US" dirty="0" smtClean="0"/>
                        <a:t>/L</a:t>
                      </a:r>
                      <a:endParaRPr lang="en-US" dirty="0"/>
                    </a:p>
                  </a:txBody>
                  <a:tcPr/>
                </a:tc>
              </a:tr>
              <a:tr h="370840">
                <a:tc>
                  <a:txBody>
                    <a:bodyPr/>
                    <a:lstStyle/>
                    <a:p>
                      <a:r>
                        <a:rPr lang="en-US" dirty="0" smtClean="0"/>
                        <a:t>Triglyceride</a:t>
                      </a:r>
                      <a:endParaRPr lang="en-US" dirty="0"/>
                    </a:p>
                  </a:txBody>
                  <a:tcPr/>
                </a:tc>
                <a:tc>
                  <a:txBody>
                    <a:bodyPr/>
                    <a:lstStyle/>
                    <a:p>
                      <a:r>
                        <a:rPr lang="en-US" dirty="0" smtClean="0"/>
                        <a:t>83 mg/dl</a:t>
                      </a:r>
                      <a:endParaRPr lang="en-US" dirty="0"/>
                    </a:p>
                  </a:txBody>
                  <a:tcPr/>
                </a:tc>
              </a:tr>
              <a:tr h="370840">
                <a:tc>
                  <a:txBody>
                    <a:bodyPr/>
                    <a:lstStyle/>
                    <a:p>
                      <a:r>
                        <a:rPr lang="en-US" dirty="0" smtClean="0"/>
                        <a:t>HDL</a:t>
                      </a:r>
                      <a:endParaRPr lang="en-US" dirty="0"/>
                    </a:p>
                  </a:txBody>
                  <a:tcPr/>
                </a:tc>
                <a:tc>
                  <a:txBody>
                    <a:bodyPr/>
                    <a:lstStyle/>
                    <a:p>
                      <a:r>
                        <a:rPr lang="en-US" dirty="0" smtClean="0"/>
                        <a:t>46 mg/dl</a:t>
                      </a:r>
                      <a:endParaRPr lang="en-US" dirty="0"/>
                    </a:p>
                  </a:txBody>
                  <a:tcPr/>
                </a:tc>
              </a:tr>
              <a:tr h="370840">
                <a:tc>
                  <a:txBody>
                    <a:bodyPr/>
                    <a:lstStyle/>
                    <a:p>
                      <a:r>
                        <a:rPr lang="en-US" dirty="0" smtClean="0"/>
                        <a:t>LDL</a:t>
                      </a:r>
                      <a:endParaRPr lang="en-US" dirty="0"/>
                    </a:p>
                  </a:txBody>
                  <a:tcPr/>
                </a:tc>
                <a:tc>
                  <a:txBody>
                    <a:bodyPr/>
                    <a:lstStyle/>
                    <a:p>
                      <a:r>
                        <a:rPr lang="en-US" dirty="0" smtClean="0"/>
                        <a:t>112 mg/dl</a:t>
                      </a:r>
                      <a:endParaRPr lang="en-US" dirty="0"/>
                    </a:p>
                  </a:txBody>
                  <a:tcPr/>
                </a:tc>
              </a:tr>
              <a:tr h="370840">
                <a:tc>
                  <a:txBody>
                    <a:bodyPr/>
                    <a:lstStyle/>
                    <a:p>
                      <a:r>
                        <a:rPr lang="en-US" dirty="0" smtClean="0"/>
                        <a:t>SGPT</a:t>
                      </a:r>
                      <a:endParaRPr lang="en-US" dirty="0"/>
                    </a:p>
                  </a:txBody>
                  <a:tcPr/>
                </a:tc>
                <a:tc>
                  <a:txBody>
                    <a:bodyPr/>
                    <a:lstStyle/>
                    <a:p>
                      <a:r>
                        <a:rPr lang="en-US" dirty="0" smtClean="0"/>
                        <a:t>26U/L</a:t>
                      </a:r>
                      <a:endParaRPr lang="en-US" dirty="0"/>
                    </a:p>
                  </a:txBody>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GIST  on CT scan</a:t>
            </a:r>
            <a:endParaRPr lang="en-US" dirty="0"/>
          </a:p>
        </p:txBody>
      </p:sp>
      <p:pic>
        <p:nvPicPr>
          <p:cNvPr id="4" name="Content Placeholder 3" descr="GIST CT.gif"/>
          <p:cNvPicPr>
            <a:picLocks noGrp="1" noChangeAspect="1"/>
          </p:cNvPicPr>
          <p:nvPr>
            <p:ph sz="quarter" idx="1"/>
          </p:nvPr>
        </p:nvPicPr>
        <p:blipFill>
          <a:blip r:embed="rId2" cstate="print"/>
          <a:stretch>
            <a:fillRect/>
          </a:stretch>
        </p:blipFill>
        <p:spPr>
          <a:xfrm>
            <a:off x="1752600" y="1066800"/>
            <a:ext cx="5334000" cy="5257800"/>
          </a:xfr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Hepatocellular</a:t>
            </a:r>
            <a:r>
              <a:rPr lang="en-US" dirty="0" smtClean="0"/>
              <a:t> Carcinoma on CT scan</a:t>
            </a:r>
            <a:endParaRPr lang="en-US" dirty="0"/>
          </a:p>
        </p:txBody>
      </p:sp>
      <p:pic>
        <p:nvPicPr>
          <p:cNvPr id="4" name="Content Placeholder 3" descr="HCC CT.gif"/>
          <p:cNvPicPr>
            <a:picLocks noGrp="1" noChangeAspect="1"/>
          </p:cNvPicPr>
          <p:nvPr>
            <p:ph sz="quarter" idx="1"/>
          </p:nvPr>
        </p:nvPicPr>
        <p:blipFill>
          <a:blip r:embed="rId2" cstate="print"/>
          <a:stretch>
            <a:fillRect/>
          </a:stretch>
        </p:blipFill>
        <p:spPr>
          <a:xfrm>
            <a:off x="1752600" y="1447800"/>
            <a:ext cx="5486400" cy="4648200"/>
          </a:xfr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GIST on Angiogram</a:t>
            </a:r>
            <a:endParaRPr lang="en-US" dirty="0"/>
          </a:p>
        </p:txBody>
      </p:sp>
      <p:sp>
        <p:nvSpPr>
          <p:cNvPr id="3" name="Content Placeholder 2"/>
          <p:cNvSpPr>
            <a:spLocks noGrp="1"/>
          </p:cNvSpPr>
          <p:nvPr>
            <p:ph sz="quarter" idx="1"/>
          </p:nvPr>
        </p:nvSpPr>
        <p:spPr/>
        <p:txBody>
          <a:bodyPr/>
          <a:lstStyle/>
          <a:p>
            <a:endParaRPr lang="en-US"/>
          </a:p>
        </p:txBody>
      </p:sp>
      <p:pic>
        <p:nvPicPr>
          <p:cNvPr id="131074" name="Picture 2"/>
          <p:cNvPicPr>
            <a:picLocks noChangeAspect="1" noChangeArrowheads="1"/>
          </p:cNvPicPr>
          <p:nvPr/>
        </p:nvPicPr>
        <p:blipFill>
          <a:blip r:embed="rId2" cstate="print"/>
          <a:srcRect/>
          <a:stretch>
            <a:fillRect/>
          </a:stretch>
        </p:blipFill>
        <p:spPr bwMode="auto">
          <a:xfrm>
            <a:off x="1066800" y="1143000"/>
            <a:ext cx="68580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Angiogram of  GIST</a:t>
            </a:r>
            <a:endParaRPr lang="en-US" dirty="0"/>
          </a:p>
        </p:txBody>
      </p:sp>
      <p:sp>
        <p:nvSpPr>
          <p:cNvPr id="3" name="Content Placeholder 2"/>
          <p:cNvSpPr>
            <a:spLocks noGrp="1"/>
          </p:cNvSpPr>
          <p:nvPr>
            <p:ph sz="quarter" idx="1"/>
          </p:nvPr>
        </p:nvSpPr>
        <p:spPr/>
        <p:txBody>
          <a:bodyPr/>
          <a:lstStyle/>
          <a:p>
            <a:endParaRPr lang="en-US"/>
          </a:p>
        </p:txBody>
      </p:sp>
      <p:pic>
        <p:nvPicPr>
          <p:cNvPr id="132098" name="Picture 2"/>
          <p:cNvPicPr>
            <a:picLocks noChangeAspect="1" noChangeArrowheads="1"/>
          </p:cNvPicPr>
          <p:nvPr/>
        </p:nvPicPr>
        <p:blipFill>
          <a:blip r:embed="rId2" cstate="print"/>
          <a:srcRect/>
          <a:stretch>
            <a:fillRect/>
          </a:stretch>
        </p:blipFill>
        <p:spPr bwMode="auto">
          <a:xfrm>
            <a:off x="1066800" y="990600"/>
            <a:ext cx="69342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Hepatitis Profile</a:t>
            </a:r>
            <a:endParaRPr lang="en-PH" dirty="0"/>
          </a:p>
        </p:txBody>
      </p:sp>
      <p:graphicFrame>
        <p:nvGraphicFramePr>
          <p:cNvPr id="4" name="Content Placeholder 3"/>
          <p:cNvGraphicFramePr>
            <a:graphicFrameLocks noGrp="1"/>
          </p:cNvGraphicFramePr>
          <p:nvPr>
            <p:ph sz="quarter" idx="1"/>
          </p:nvPr>
        </p:nvGraphicFramePr>
        <p:xfrm>
          <a:off x="1752600" y="1981200"/>
          <a:ext cx="6172200" cy="2626360"/>
        </p:xfrm>
        <a:graphic>
          <a:graphicData uri="http://schemas.openxmlformats.org/drawingml/2006/table">
            <a:tbl>
              <a:tblPr firstRow="1" bandRow="1">
                <a:tableStyleId>{5C22544A-7EE6-4342-B048-85BDC9FD1C3A}</a:tableStyleId>
              </a:tblPr>
              <a:tblGrid>
                <a:gridCol w="2956719"/>
                <a:gridCol w="3215481"/>
              </a:tblGrid>
              <a:tr h="145415">
                <a:tc>
                  <a:txBody>
                    <a:bodyPr/>
                    <a:lstStyle/>
                    <a:p>
                      <a:endParaRPr lang="en-PH" dirty="0"/>
                    </a:p>
                  </a:txBody>
                  <a:tcPr/>
                </a:tc>
                <a:tc>
                  <a:txBody>
                    <a:bodyPr/>
                    <a:lstStyle/>
                    <a:p>
                      <a:endParaRPr lang="en-PH"/>
                    </a:p>
                  </a:txBody>
                  <a:tcPr/>
                </a:tc>
              </a:tr>
              <a:tr h="370840">
                <a:tc>
                  <a:txBody>
                    <a:bodyPr/>
                    <a:lstStyle/>
                    <a:p>
                      <a:r>
                        <a:rPr lang="en-PH" dirty="0" err="1" smtClean="0"/>
                        <a:t>HBsAg</a:t>
                      </a:r>
                      <a:endParaRPr lang="en-PH" dirty="0"/>
                    </a:p>
                  </a:txBody>
                  <a:tcPr/>
                </a:tc>
                <a:tc>
                  <a:txBody>
                    <a:bodyPr/>
                    <a:lstStyle/>
                    <a:p>
                      <a:r>
                        <a:rPr lang="en-PH" dirty="0" smtClean="0"/>
                        <a:t>Reactive</a:t>
                      </a:r>
                      <a:endParaRPr lang="en-PH" dirty="0"/>
                    </a:p>
                  </a:txBody>
                  <a:tcPr/>
                </a:tc>
              </a:tr>
              <a:tr h="406400">
                <a:tc>
                  <a:txBody>
                    <a:bodyPr/>
                    <a:lstStyle/>
                    <a:p>
                      <a:r>
                        <a:rPr lang="en-PH" dirty="0" smtClean="0"/>
                        <a:t>Anti-HBs</a:t>
                      </a:r>
                      <a:endParaRPr lang="en-PH" dirty="0"/>
                    </a:p>
                  </a:txBody>
                  <a:tcPr/>
                </a:tc>
                <a:tc>
                  <a:txBody>
                    <a:bodyPr/>
                    <a:lstStyle/>
                    <a:p>
                      <a:r>
                        <a:rPr lang="en-PH" dirty="0" smtClean="0"/>
                        <a:t>Non-reactive</a:t>
                      </a:r>
                      <a:endParaRPr lang="en-PH" dirty="0"/>
                    </a:p>
                  </a:txBody>
                  <a:tcPr/>
                </a:tc>
              </a:tr>
              <a:tr h="370840">
                <a:tc>
                  <a:txBody>
                    <a:bodyPr/>
                    <a:lstStyle/>
                    <a:p>
                      <a:r>
                        <a:rPr lang="en-PH" dirty="0" smtClean="0"/>
                        <a:t>HAV </a:t>
                      </a:r>
                      <a:r>
                        <a:rPr lang="en-PH" dirty="0" err="1" smtClean="0"/>
                        <a:t>IgM</a:t>
                      </a:r>
                      <a:endParaRPr lang="en-PH" dirty="0"/>
                    </a:p>
                  </a:txBody>
                  <a:tcPr/>
                </a:tc>
                <a:tc>
                  <a:txBody>
                    <a:bodyPr/>
                    <a:lstStyle/>
                    <a:p>
                      <a:r>
                        <a:rPr lang="en-PH" dirty="0" smtClean="0"/>
                        <a:t>Non-reactive</a:t>
                      </a:r>
                      <a:endParaRPr lang="en-PH" dirty="0"/>
                    </a:p>
                  </a:txBody>
                  <a:tcPr/>
                </a:tc>
              </a:tr>
              <a:tr h="370840">
                <a:tc>
                  <a:txBody>
                    <a:bodyPr/>
                    <a:lstStyle/>
                    <a:p>
                      <a:r>
                        <a:rPr lang="en-PH" dirty="0" err="1" smtClean="0"/>
                        <a:t>HBc</a:t>
                      </a:r>
                      <a:r>
                        <a:rPr lang="en-PH" dirty="0" smtClean="0"/>
                        <a:t> </a:t>
                      </a:r>
                      <a:r>
                        <a:rPr lang="en-PH" dirty="0" err="1" smtClean="0"/>
                        <a:t>IgM</a:t>
                      </a:r>
                      <a:endParaRPr lang="en-PH" dirty="0"/>
                    </a:p>
                  </a:txBody>
                  <a:tcPr/>
                </a:tc>
                <a:tc>
                  <a:txBody>
                    <a:bodyPr/>
                    <a:lstStyle/>
                    <a:p>
                      <a:r>
                        <a:rPr lang="en-PH" dirty="0" smtClean="0"/>
                        <a:t>Non-reactive</a:t>
                      </a:r>
                      <a:endParaRPr lang="en-PH" dirty="0"/>
                    </a:p>
                  </a:txBody>
                  <a:tcPr/>
                </a:tc>
              </a:tr>
              <a:tr h="370840">
                <a:tc>
                  <a:txBody>
                    <a:bodyPr/>
                    <a:lstStyle/>
                    <a:p>
                      <a:r>
                        <a:rPr lang="en-PH" dirty="0" err="1" smtClean="0"/>
                        <a:t>Hbe</a:t>
                      </a:r>
                      <a:r>
                        <a:rPr lang="en-PH" dirty="0" smtClean="0"/>
                        <a:t> Ag</a:t>
                      </a:r>
                      <a:endParaRPr lang="en-PH" dirty="0"/>
                    </a:p>
                  </a:txBody>
                  <a:tcPr/>
                </a:tc>
                <a:tc>
                  <a:txBody>
                    <a:bodyPr/>
                    <a:lstStyle/>
                    <a:p>
                      <a:r>
                        <a:rPr lang="en-PH" dirty="0" smtClean="0"/>
                        <a:t>Non-reactive</a:t>
                      </a:r>
                      <a:endParaRPr lang="en-PH" dirty="0"/>
                    </a:p>
                  </a:txBody>
                  <a:tcPr/>
                </a:tc>
              </a:tr>
              <a:tr h="370840">
                <a:tc>
                  <a:txBody>
                    <a:bodyPr/>
                    <a:lstStyle/>
                    <a:p>
                      <a:r>
                        <a:rPr lang="en-PH" dirty="0" smtClean="0"/>
                        <a:t>Anti-</a:t>
                      </a:r>
                      <a:r>
                        <a:rPr lang="en-PH" dirty="0" err="1" smtClean="0"/>
                        <a:t>Hbe</a:t>
                      </a:r>
                      <a:endParaRPr lang="en-PH" dirty="0"/>
                    </a:p>
                  </a:txBody>
                  <a:tcPr/>
                </a:tc>
                <a:tc>
                  <a:txBody>
                    <a:bodyPr/>
                    <a:lstStyle/>
                    <a:p>
                      <a:r>
                        <a:rPr lang="en-PH" dirty="0" smtClean="0"/>
                        <a:t>Reactive</a:t>
                      </a:r>
                      <a:endParaRPr lang="en-PH"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Present Illness</a:t>
            </a:r>
            <a:endParaRPr lang="en-US" dirty="0"/>
          </a:p>
        </p:txBody>
      </p:sp>
      <p:sp>
        <p:nvSpPr>
          <p:cNvPr id="3" name="Content Placeholder 2"/>
          <p:cNvSpPr>
            <a:spLocks noGrp="1"/>
          </p:cNvSpPr>
          <p:nvPr>
            <p:ph sz="quarter" idx="1"/>
          </p:nvPr>
        </p:nvSpPr>
        <p:spPr>
          <a:xfrm>
            <a:off x="304800" y="1524000"/>
            <a:ext cx="8503920" cy="3962400"/>
          </a:xfrm>
        </p:spPr>
        <p:txBody>
          <a:bodyPr>
            <a:normAutofit/>
          </a:bodyPr>
          <a:lstStyle/>
          <a:p>
            <a:r>
              <a:rPr lang="en-US" sz="2400" dirty="0" smtClean="0"/>
              <a:t>1 day PTA                 CT scan abdomen done. </a:t>
            </a:r>
          </a:p>
          <a:p>
            <a:pPr>
              <a:buNone/>
            </a:pPr>
            <a:r>
              <a:rPr lang="en-US" sz="2400" dirty="0" smtClean="0"/>
              <a:t>                                      Result:  Large </a:t>
            </a:r>
            <a:r>
              <a:rPr lang="en-US" sz="2400" dirty="0" err="1" smtClean="0"/>
              <a:t>intrahepatic</a:t>
            </a:r>
            <a:endParaRPr lang="en-US" sz="2400" dirty="0" smtClean="0"/>
          </a:p>
          <a:p>
            <a:pPr>
              <a:buNone/>
            </a:pPr>
            <a:r>
              <a:rPr lang="en-US" sz="2400" dirty="0" smtClean="0"/>
              <a:t>                                      </a:t>
            </a:r>
            <a:r>
              <a:rPr lang="en-US" sz="2400" dirty="0" err="1" smtClean="0"/>
              <a:t>multinodular</a:t>
            </a:r>
            <a:r>
              <a:rPr lang="en-US" sz="2400" dirty="0" smtClean="0"/>
              <a:t>  peripherally</a:t>
            </a:r>
          </a:p>
          <a:p>
            <a:pPr>
              <a:buNone/>
            </a:pPr>
            <a:r>
              <a:rPr lang="en-US" sz="2400" dirty="0" smtClean="0"/>
              <a:t>                                      enhancing mass lesion occupying</a:t>
            </a:r>
          </a:p>
          <a:p>
            <a:pPr>
              <a:buNone/>
            </a:pPr>
            <a:r>
              <a:rPr lang="en-US" sz="2400" dirty="0" smtClean="0"/>
              <a:t>                                      almost every segment of an</a:t>
            </a:r>
          </a:p>
          <a:p>
            <a:pPr>
              <a:buNone/>
            </a:pPr>
            <a:r>
              <a:rPr lang="en-US" sz="2400" dirty="0" smtClean="0"/>
              <a:t>                                      enlarged liver</a:t>
            </a:r>
          </a:p>
          <a:p>
            <a:pPr>
              <a:buNone/>
            </a:pPr>
            <a:r>
              <a:rPr lang="en-US" sz="2400" dirty="0" smtClean="0"/>
              <a:t>                                                                         </a:t>
            </a:r>
          </a:p>
          <a:p>
            <a:pPr>
              <a:buNone/>
            </a:pPr>
            <a:r>
              <a:rPr lang="en-US" dirty="0" smtClean="0"/>
              <a:t> </a:t>
            </a:r>
            <a:endParaRPr lang="en-US" dirty="0"/>
          </a:p>
        </p:txBody>
      </p:sp>
      <p:sp>
        <p:nvSpPr>
          <p:cNvPr id="4" name="Right Arrow 3"/>
          <p:cNvSpPr/>
          <p:nvPr/>
        </p:nvSpPr>
        <p:spPr>
          <a:xfrm>
            <a:off x="2209800" y="16002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362200" y="1981200"/>
            <a:ext cx="484632" cy="335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5486400"/>
            <a:ext cx="2209800" cy="461665"/>
          </a:xfrm>
          <a:prstGeom prst="rect">
            <a:avLst/>
          </a:prstGeom>
          <a:noFill/>
        </p:spPr>
        <p:txBody>
          <a:bodyPr wrap="square" rtlCol="0">
            <a:spAutoFit/>
          </a:bodyPr>
          <a:lstStyle/>
          <a:p>
            <a:r>
              <a:rPr lang="en-US" sz="2400" b="1" dirty="0" smtClean="0"/>
              <a:t>Admission</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Systems</a:t>
            </a:r>
            <a:endParaRPr lang="en-US" dirty="0"/>
          </a:p>
        </p:txBody>
      </p:sp>
      <p:sp>
        <p:nvSpPr>
          <p:cNvPr id="3" name="Content Placeholder 2"/>
          <p:cNvSpPr>
            <a:spLocks noGrp="1"/>
          </p:cNvSpPr>
          <p:nvPr>
            <p:ph sz="quarter" idx="1"/>
          </p:nvPr>
        </p:nvSpPr>
        <p:spPr/>
        <p:txBody>
          <a:bodyPr>
            <a:normAutofit/>
          </a:bodyPr>
          <a:lstStyle/>
          <a:p>
            <a:r>
              <a:rPr lang="en-US" sz="2400" dirty="0" smtClean="0"/>
              <a:t>(-) fever</a:t>
            </a:r>
          </a:p>
          <a:p>
            <a:r>
              <a:rPr lang="en-US" sz="2400" dirty="0" smtClean="0"/>
              <a:t>(-) palpitation, easy fatigability ,</a:t>
            </a:r>
            <a:r>
              <a:rPr lang="en-US" sz="2400" dirty="0" err="1" smtClean="0"/>
              <a:t>exertional</a:t>
            </a:r>
            <a:r>
              <a:rPr lang="en-US" sz="2400" dirty="0" smtClean="0"/>
              <a:t> dyspnea, </a:t>
            </a:r>
            <a:r>
              <a:rPr lang="en-US" sz="2400" dirty="0" err="1" smtClean="0"/>
              <a:t>PND,orthopnea</a:t>
            </a:r>
            <a:r>
              <a:rPr lang="en-US" sz="2400" dirty="0" smtClean="0"/>
              <a:t>, pedal edema</a:t>
            </a:r>
          </a:p>
          <a:p>
            <a:r>
              <a:rPr lang="en-US" sz="2400" dirty="0" smtClean="0"/>
              <a:t>(-) cough, shortness of breath. chest pain</a:t>
            </a:r>
          </a:p>
          <a:p>
            <a:r>
              <a:rPr lang="en-US" sz="2400" dirty="0" smtClean="0"/>
              <a:t>(-) </a:t>
            </a:r>
            <a:r>
              <a:rPr lang="en-US" sz="2400" dirty="0" err="1" smtClean="0"/>
              <a:t>dysuria</a:t>
            </a:r>
            <a:r>
              <a:rPr lang="en-US" sz="2400" dirty="0" smtClean="0"/>
              <a:t>, urinary frequency,   </a:t>
            </a:r>
            <a:r>
              <a:rPr lang="en-US" sz="2400" dirty="0" err="1" smtClean="0"/>
              <a:t>hematuria</a:t>
            </a:r>
            <a:r>
              <a:rPr lang="en-US" sz="2400" dirty="0" smtClean="0"/>
              <a:t>, </a:t>
            </a:r>
            <a:r>
              <a:rPr lang="en-US" sz="2400" dirty="0" err="1" smtClean="0"/>
              <a:t>polyuria</a:t>
            </a:r>
            <a:endParaRPr lang="en-US" sz="2400" dirty="0" smtClean="0"/>
          </a:p>
          <a:p>
            <a:r>
              <a:rPr lang="en-US" sz="2400" dirty="0" smtClean="0"/>
              <a:t>(-) bleeding tendencies</a:t>
            </a:r>
          </a:p>
          <a:p>
            <a:r>
              <a:rPr lang="en-US" sz="2400" dirty="0" smtClean="0"/>
              <a:t>(-) joint pains</a:t>
            </a:r>
          </a:p>
          <a:p>
            <a:r>
              <a:rPr lang="en-US" sz="2400" dirty="0" smtClean="0"/>
              <a:t>(-) rashes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Medical History</a:t>
            </a:r>
            <a:endParaRPr lang="en-US" dirty="0"/>
          </a:p>
        </p:txBody>
      </p:sp>
      <p:sp>
        <p:nvSpPr>
          <p:cNvPr id="3" name="Content Placeholder 2"/>
          <p:cNvSpPr>
            <a:spLocks noGrp="1"/>
          </p:cNvSpPr>
          <p:nvPr>
            <p:ph sz="quarter" idx="1"/>
          </p:nvPr>
        </p:nvSpPr>
        <p:spPr/>
        <p:txBody>
          <a:bodyPr>
            <a:normAutofit/>
          </a:bodyPr>
          <a:lstStyle/>
          <a:p>
            <a:r>
              <a:rPr lang="en-US" sz="2400" dirty="0" smtClean="0"/>
              <a:t>(+) Childhood asthma </a:t>
            </a:r>
          </a:p>
          <a:p>
            <a:r>
              <a:rPr lang="en-US" sz="2400" dirty="0" smtClean="0"/>
              <a:t>(+) Hepatitis B – diagnosed  in 2001, no treatment</a:t>
            </a:r>
          </a:p>
          <a:p>
            <a:r>
              <a:rPr lang="en-US" sz="2400" dirty="0" smtClean="0"/>
              <a:t>No   history of blood transfusions</a:t>
            </a:r>
          </a:p>
          <a:p>
            <a:r>
              <a:rPr lang="en-US" sz="2400" dirty="0" smtClean="0"/>
              <a:t> (+) s/p right knee arthroscopy – 1989 </a:t>
            </a:r>
          </a:p>
          <a:p>
            <a:pPr>
              <a:buNone/>
            </a:pPr>
            <a:endParaRPr lang="en-US" sz="2400" dirty="0" smtClean="0"/>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Social History</a:t>
            </a:r>
            <a:endParaRPr lang="en-US" dirty="0"/>
          </a:p>
        </p:txBody>
      </p:sp>
      <p:sp>
        <p:nvSpPr>
          <p:cNvPr id="3" name="Content Placeholder 2"/>
          <p:cNvSpPr>
            <a:spLocks noGrp="1"/>
          </p:cNvSpPr>
          <p:nvPr>
            <p:ph sz="quarter" idx="1"/>
          </p:nvPr>
        </p:nvSpPr>
        <p:spPr/>
        <p:txBody>
          <a:bodyPr/>
          <a:lstStyle/>
          <a:p>
            <a:r>
              <a:rPr lang="en-US" sz="2400" dirty="0" smtClean="0"/>
              <a:t>Occasional alcohol drinker (1-3 bottles of beer 1-2 times monthly)  </a:t>
            </a:r>
          </a:p>
          <a:p>
            <a:r>
              <a:rPr lang="en-US" sz="2400" dirty="0" smtClean="0"/>
              <a:t>Works as a supervisor in a petroleum company</a:t>
            </a:r>
          </a:p>
          <a:p>
            <a:r>
              <a:rPr lang="en-US" sz="2400" dirty="0" smtClean="0"/>
              <a:t>He denies intake of any anabolic steroids/ illicit drugs</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History</a:t>
            </a:r>
            <a:endParaRPr lang="en-US" dirty="0"/>
          </a:p>
        </p:txBody>
      </p:sp>
      <p:sp>
        <p:nvSpPr>
          <p:cNvPr id="3" name="Content Placeholder 2"/>
          <p:cNvSpPr>
            <a:spLocks noGrp="1"/>
          </p:cNvSpPr>
          <p:nvPr>
            <p:ph sz="quarter" idx="1"/>
          </p:nvPr>
        </p:nvSpPr>
        <p:spPr/>
        <p:txBody>
          <a:bodyPr/>
          <a:lstStyle/>
          <a:p>
            <a:r>
              <a:rPr lang="en-US" sz="2400" dirty="0" smtClean="0"/>
              <a:t> (+) DM/ HPN:  both parents</a:t>
            </a:r>
          </a:p>
          <a:p>
            <a:r>
              <a:rPr lang="en-US" sz="2400" dirty="0" smtClean="0"/>
              <a:t>(+) Bronchial asthma :  siblings</a:t>
            </a:r>
          </a:p>
          <a:p>
            <a:r>
              <a:rPr lang="en-US" sz="2400" dirty="0" smtClean="0"/>
              <a:t>No history of hepatitis B/ malignancy</a:t>
            </a:r>
          </a:p>
          <a:p>
            <a:pPr>
              <a:buNone/>
            </a:pPr>
            <a:r>
              <a:rPr lang="en-US" sz="2400" dirty="0" smtClean="0"/>
              <a:t>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Examination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2600" dirty="0" smtClean="0"/>
              <a:t>Vital signs:  </a:t>
            </a:r>
          </a:p>
          <a:p>
            <a:pPr>
              <a:buNone/>
            </a:pPr>
            <a:r>
              <a:rPr lang="en-US" sz="2600" dirty="0" smtClean="0"/>
              <a:t>   BP: 120/70 mmHg    CR: 70 </a:t>
            </a:r>
            <a:r>
              <a:rPr lang="en-US" sz="2600" dirty="0" err="1" smtClean="0"/>
              <a:t>bpm</a:t>
            </a:r>
            <a:r>
              <a:rPr lang="en-US" sz="2600" dirty="0" smtClean="0"/>
              <a:t>   RR 18 </a:t>
            </a:r>
            <a:r>
              <a:rPr lang="en-US" sz="2600" dirty="0" err="1" smtClean="0"/>
              <a:t>cpm</a:t>
            </a:r>
            <a:r>
              <a:rPr lang="en-US" sz="2600" dirty="0" smtClean="0"/>
              <a:t>       </a:t>
            </a:r>
            <a:r>
              <a:rPr lang="en-US" sz="2400" dirty="0" smtClean="0"/>
              <a:t>T 37.2°C</a:t>
            </a:r>
            <a:endParaRPr lang="en-US" sz="2600" dirty="0" smtClean="0"/>
          </a:p>
          <a:p>
            <a:pPr>
              <a:buNone/>
            </a:pPr>
            <a:r>
              <a:rPr lang="en-US" sz="2600" dirty="0" smtClean="0"/>
              <a:t>   Height 5’6”        Weight: 157.96 lbs     BMI 25.5 kg/m2 </a:t>
            </a:r>
          </a:p>
          <a:p>
            <a:endParaRPr lang="en-US" sz="2600" dirty="0" smtClean="0"/>
          </a:p>
          <a:p>
            <a:r>
              <a:rPr lang="en-US" sz="2600" dirty="0" smtClean="0"/>
              <a:t>Conscious, coherent, not in distress</a:t>
            </a:r>
          </a:p>
          <a:p>
            <a:r>
              <a:rPr lang="en-US" sz="2600" dirty="0" err="1" smtClean="0"/>
              <a:t>Anicteric</a:t>
            </a:r>
            <a:r>
              <a:rPr lang="en-US" sz="2600" dirty="0" smtClean="0"/>
              <a:t> </a:t>
            </a:r>
            <a:r>
              <a:rPr lang="en-US" sz="2600" dirty="0" err="1" smtClean="0"/>
              <a:t>sclerae</a:t>
            </a:r>
            <a:r>
              <a:rPr lang="en-US" sz="2600" dirty="0" smtClean="0"/>
              <a:t>, pink </a:t>
            </a:r>
            <a:r>
              <a:rPr lang="en-US" sz="2600" dirty="0" err="1" smtClean="0"/>
              <a:t>palpebral</a:t>
            </a:r>
            <a:r>
              <a:rPr lang="en-US" sz="2600" dirty="0" smtClean="0"/>
              <a:t> conjunctivae</a:t>
            </a:r>
          </a:p>
          <a:p>
            <a:r>
              <a:rPr lang="en-US" sz="2600" dirty="0" smtClean="0"/>
              <a:t>Supple neck, no cervical </a:t>
            </a:r>
            <a:r>
              <a:rPr lang="en-US" sz="2600" dirty="0" err="1" smtClean="0"/>
              <a:t>lymphadenopathy</a:t>
            </a:r>
            <a:r>
              <a:rPr lang="en-US" sz="2600" dirty="0" smtClean="0"/>
              <a:t>, non distended neck veins</a:t>
            </a:r>
          </a:p>
          <a:p>
            <a:r>
              <a:rPr lang="en-US" sz="2600" dirty="0" smtClean="0"/>
              <a:t>Symmetrical chest expansion, clear breath sound</a:t>
            </a:r>
          </a:p>
          <a:p>
            <a:r>
              <a:rPr lang="en-US" sz="2600" dirty="0" smtClean="0"/>
              <a:t>Normal  cardiac  rate, regular rhythm, no murmur, no thrills/heaves</a:t>
            </a:r>
          </a:p>
          <a:p>
            <a:pPr>
              <a:buNone/>
            </a:pPr>
            <a:r>
              <a:rPr lang="en-US"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Examination</a:t>
            </a:r>
            <a:endParaRPr lang="en-US" dirty="0"/>
          </a:p>
        </p:txBody>
      </p:sp>
      <p:sp>
        <p:nvSpPr>
          <p:cNvPr id="3" name="Content Placeholder 2"/>
          <p:cNvSpPr>
            <a:spLocks noGrp="1"/>
          </p:cNvSpPr>
          <p:nvPr>
            <p:ph sz="quarter" idx="1"/>
          </p:nvPr>
        </p:nvSpPr>
        <p:spPr/>
        <p:txBody>
          <a:bodyPr>
            <a:normAutofit/>
          </a:bodyPr>
          <a:lstStyle/>
          <a:p>
            <a:r>
              <a:rPr lang="en-US" sz="2400" dirty="0" smtClean="0"/>
              <a:t>Bulging in the </a:t>
            </a:r>
            <a:r>
              <a:rPr lang="en-US" sz="2400" dirty="0" err="1" smtClean="0"/>
              <a:t>epigastric</a:t>
            </a:r>
            <a:r>
              <a:rPr lang="en-US" sz="2400" dirty="0" smtClean="0"/>
              <a:t> area, </a:t>
            </a:r>
            <a:r>
              <a:rPr lang="en-US" sz="2400" dirty="0" err="1" smtClean="0"/>
              <a:t>normoactive</a:t>
            </a:r>
            <a:r>
              <a:rPr lang="en-US" sz="2400" dirty="0" smtClean="0"/>
              <a:t>  bowel sounds, soft, (+) 17 x 20 cm mass, firm, palpable from the right upper quadrant  to the </a:t>
            </a:r>
            <a:r>
              <a:rPr lang="en-US" sz="2400" dirty="0" err="1" smtClean="0"/>
              <a:t>epigastrium</a:t>
            </a:r>
            <a:r>
              <a:rPr lang="en-US" sz="2400" dirty="0" smtClean="0"/>
              <a:t>, down to the superior part of the </a:t>
            </a:r>
            <a:r>
              <a:rPr lang="en-US" sz="2400" dirty="0" err="1" smtClean="0"/>
              <a:t>periumbilical</a:t>
            </a:r>
            <a:r>
              <a:rPr lang="en-US" sz="2400" dirty="0" smtClean="0"/>
              <a:t> area, tender on deep palpation, no fluid wave/shifting dullness, no </a:t>
            </a:r>
            <a:r>
              <a:rPr lang="en-US" sz="2400" dirty="0" err="1" smtClean="0"/>
              <a:t>splenomegaly</a:t>
            </a:r>
            <a:endParaRPr lang="en-US" sz="2400" dirty="0" smtClean="0"/>
          </a:p>
          <a:p>
            <a:pPr>
              <a:buNone/>
            </a:pPr>
            <a:endParaRPr lang="en-US" sz="2400" dirty="0" smtClean="0"/>
          </a:p>
          <a:p>
            <a:r>
              <a:rPr lang="en-US" sz="2400" dirty="0" smtClean="0"/>
              <a:t>Pulses full and equal, no rashes, no pedal edema</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Salient Features</a:t>
            </a:r>
            <a:endParaRPr lang="en-US" dirty="0"/>
          </a:p>
        </p:txBody>
      </p:sp>
      <p:sp>
        <p:nvSpPr>
          <p:cNvPr id="3" name="Content Placeholder 2"/>
          <p:cNvSpPr>
            <a:spLocks noGrp="1"/>
          </p:cNvSpPr>
          <p:nvPr>
            <p:ph sz="quarter" idx="1"/>
          </p:nvPr>
        </p:nvSpPr>
        <p:spPr>
          <a:xfrm>
            <a:off x="301752" y="1527048"/>
            <a:ext cx="4041648" cy="4572000"/>
          </a:xfrm>
        </p:spPr>
        <p:txBody>
          <a:bodyPr>
            <a:normAutofit/>
          </a:bodyPr>
          <a:lstStyle/>
          <a:p>
            <a:r>
              <a:rPr lang="en-US" sz="2400" dirty="0" smtClean="0"/>
              <a:t>47 y/o Male</a:t>
            </a:r>
          </a:p>
          <a:p>
            <a:r>
              <a:rPr lang="en-US" sz="2400" dirty="0" smtClean="0"/>
              <a:t>Abdominal mass</a:t>
            </a:r>
          </a:p>
          <a:p>
            <a:r>
              <a:rPr lang="en-US" sz="2400" dirty="0" smtClean="0"/>
              <a:t>Early satiety</a:t>
            </a:r>
          </a:p>
          <a:p>
            <a:r>
              <a:rPr lang="en-US" sz="2400" dirty="0" smtClean="0"/>
              <a:t>Mild </a:t>
            </a:r>
            <a:r>
              <a:rPr lang="en-US" sz="2400" dirty="0" err="1" smtClean="0"/>
              <a:t>periumbilical</a:t>
            </a:r>
            <a:r>
              <a:rPr lang="en-US" sz="2400" dirty="0" smtClean="0"/>
              <a:t> pain</a:t>
            </a:r>
          </a:p>
          <a:p>
            <a:r>
              <a:rPr lang="en-US" sz="2400" dirty="0" smtClean="0"/>
              <a:t>Weight loss of 4 kg in 2 months</a:t>
            </a:r>
          </a:p>
          <a:p>
            <a:r>
              <a:rPr lang="en-US" sz="2400" dirty="0" smtClean="0"/>
              <a:t>History of hepatitis B infection x 9 years</a:t>
            </a:r>
          </a:p>
          <a:p>
            <a:r>
              <a:rPr lang="en-US" sz="2400" dirty="0" smtClean="0"/>
              <a:t>No jaundice, change in the color of urine</a:t>
            </a:r>
          </a:p>
          <a:p>
            <a:endParaRPr lang="en-US" dirty="0"/>
          </a:p>
        </p:txBody>
      </p:sp>
      <p:sp>
        <p:nvSpPr>
          <p:cNvPr id="4" name="Rectangle 3"/>
          <p:cNvSpPr/>
          <p:nvPr/>
        </p:nvSpPr>
        <p:spPr>
          <a:xfrm>
            <a:off x="4800600" y="1447801"/>
            <a:ext cx="4495800" cy="2031325"/>
          </a:xfrm>
          <a:prstGeom prst="rect">
            <a:avLst/>
          </a:prstGeom>
        </p:spPr>
        <p:txBody>
          <a:bodyPr wrap="square">
            <a:spAutoFit/>
          </a:bodyPr>
          <a:lstStyle/>
          <a:p>
            <a:pPr>
              <a:buFont typeface="Arial" pitchFamily="34" charset="0"/>
              <a:buChar char="•"/>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5" name="Content Placeholder 2"/>
          <p:cNvSpPr txBox="1">
            <a:spLocks/>
          </p:cNvSpPr>
          <p:nvPr/>
        </p:nvSpPr>
        <p:spPr>
          <a:xfrm>
            <a:off x="4724400" y="1600200"/>
            <a:ext cx="4041648" cy="4572000"/>
          </a:xfrm>
          <a:prstGeom prst="rect">
            <a:avLst/>
          </a:prstGeom>
        </p:spPr>
        <p:txBody>
          <a:bodyPr vert="horz">
            <a:normAutofit/>
          </a:bodyPr>
          <a:lstStyle/>
          <a:p>
            <a:pPr marL="274320" indent="-274320">
              <a:spcBef>
                <a:spcPct val="20000"/>
              </a:spcBef>
              <a:buClr>
                <a:schemeClr val="accent1"/>
              </a:buClr>
              <a:buSzPct val="85000"/>
              <a:buFont typeface="Wingdings 2"/>
              <a:buChar char=""/>
            </a:pPr>
            <a:r>
              <a:rPr lang="en-US" sz="2400" dirty="0" smtClean="0"/>
              <a:t>(+) large firm palpable mass at the right upper quadrant  approx. 17 x 20 cm in diameter</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sz="2400" dirty="0" smtClean="0"/>
              <a:t>UTZ / CT scan abdomen: hepatic mass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a:xfrm>
            <a:off x="304800" y="1676400"/>
            <a:ext cx="8503920" cy="4572000"/>
          </a:xfrm>
        </p:spPr>
        <p:txBody>
          <a:bodyPr/>
          <a:lstStyle/>
          <a:p>
            <a:r>
              <a:rPr lang="en-US" dirty="0" smtClean="0"/>
              <a:t> </a:t>
            </a:r>
            <a:r>
              <a:rPr lang="en-US" sz="2400" dirty="0" smtClean="0"/>
              <a:t>To  present a case of a condition manifesting with an abdominal mass with deceiving features</a:t>
            </a:r>
          </a:p>
          <a:p>
            <a:pPr>
              <a:buNone/>
            </a:pPr>
            <a:endParaRPr lang="en-US" sz="2400" dirty="0" smtClean="0"/>
          </a:p>
          <a:p>
            <a:r>
              <a:rPr lang="en-US" sz="2400" dirty="0" smtClean="0"/>
              <a:t>To discuss the approach in managing the said condition</a:t>
            </a:r>
          </a:p>
          <a:p>
            <a:pPr>
              <a:buNone/>
            </a:pPr>
            <a:endParaRPr lang="en-US" sz="2400" dirty="0" smtClean="0"/>
          </a:p>
          <a:p>
            <a:pPr lvl="0"/>
            <a:r>
              <a:rPr lang="en-US" sz="2400" dirty="0" smtClean="0"/>
              <a:t>To correlate the radiologic and endoscopic features of the said case</a:t>
            </a:r>
          </a:p>
          <a:p>
            <a:endParaRPr lang="en-US" dirty="0" smtClean="0"/>
          </a:p>
          <a:p>
            <a:pPr>
              <a:buNone/>
            </a:pP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Impression</a:t>
            </a:r>
            <a:endParaRPr lang="en-US" dirty="0"/>
          </a:p>
        </p:txBody>
      </p:sp>
      <p:sp>
        <p:nvSpPr>
          <p:cNvPr id="3" name="Content Placeholder 2"/>
          <p:cNvSpPr>
            <a:spLocks noGrp="1"/>
          </p:cNvSpPr>
          <p:nvPr>
            <p:ph sz="quarter" idx="1"/>
          </p:nvPr>
        </p:nvSpPr>
        <p:spPr/>
        <p:txBody>
          <a:bodyPr>
            <a:normAutofit/>
          </a:bodyPr>
          <a:lstStyle/>
          <a:p>
            <a:pPr algn="ctr"/>
            <a:endParaRPr lang="en-US" sz="2400" b="1" dirty="0" smtClean="0"/>
          </a:p>
          <a:p>
            <a:pPr algn="ctr"/>
            <a:endParaRPr lang="en-US" sz="2400" b="1" dirty="0" smtClean="0"/>
          </a:p>
          <a:p>
            <a:pPr algn="ctr">
              <a:buNone/>
            </a:pPr>
            <a:endParaRPr lang="en-US" sz="2400" b="1" dirty="0" smtClean="0"/>
          </a:p>
          <a:p>
            <a:pPr algn="ctr"/>
            <a:r>
              <a:rPr lang="en-US" sz="2400" b="1" dirty="0" smtClean="0"/>
              <a:t>Abdominal mass, RUQ  t/c malignancy</a:t>
            </a:r>
          </a:p>
          <a:p>
            <a:pPr algn="ctr"/>
            <a:r>
              <a:rPr lang="en-US" sz="2400" b="1" dirty="0" smtClean="0"/>
              <a:t>Chronic hepatitis B  infection</a:t>
            </a:r>
            <a:endParaRPr lang="en-US"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graphicFrame>
        <p:nvGraphicFramePr>
          <p:cNvPr id="4" name="Content Placeholder 3"/>
          <p:cNvGraphicFramePr>
            <a:graphicFrameLocks noGrp="1"/>
          </p:cNvGraphicFramePr>
          <p:nvPr>
            <p:ph sz="quarter" idx="1"/>
          </p:nvPr>
        </p:nvGraphicFramePr>
        <p:xfrm>
          <a:off x="304800" y="1828800"/>
          <a:ext cx="8504238" cy="2743200"/>
        </p:xfrm>
        <a:graphic>
          <a:graphicData uri="http://schemas.openxmlformats.org/drawingml/2006/table">
            <a:tbl>
              <a:tblPr firstRow="1" bandRow="1">
                <a:tableStyleId>{5C22544A-7EE6-4342-B048-85BDC9FD1C3A}</a:tableStyleId>
              </a:tblPr>
              <a:tblGrid>
                <a:gridCol w="1981200"/>
                <a:gridCol w="3352800"/>
                <a:gridCol w="3170238"/>
              </a:tblGrid>
              <a:tr h="1426464">
                <a:tc>
                  <a:txBody>
                    <a:bodyPr/>
                    <a:lstStyle/>
                    <a:p>
                      <a:r>
                        <a:rPr lang="en-US" dirty="0" smtClean="0"/>
                        <a:t>On admission</a:t>
                      </a:r>
                    </a:p>
                    <a:p>
                      <a:r>
                        <a:rPr lang="en-US" dirty="0" smtClean="0"/>
                        <a:t>(April 16, 2010)</a:t>
                      </a:r>
                      <a:endParaRPr lang="en-US" dirty="0"/>
                    </a:p>
                  </a:txBody>
                  <a:tcPr/>
                </a:tc>
                <a:tc>
                  <a:txBody>
                    <a:bodyPr/>
                    <a:lstStyle/>
                    <a:p>
                      <a:endParaRPr lang="en-US" baseline="0" dirty="0" smtClean="0"/>
                    </a:p>
                    <a:p>
                      <a:endParaRPr lang="en-US" baseline="0" dirty="0" smtClean="0"/>
                    </a:p>
                    <a:p>
                      <a:r>
                        <a:rPr lang="en-US" baseline="0" dirty="0" smtClean="0"/>
                        <a:t>BP 120/70      RR 18 </a:t>
                      </a:r>
                    </a:p>
                    <a:p>
                      <a:r>
                        <a:rPr lang="en-US" baseline="0" dirty="0" smtClean="0"/>
                        <a:t>CR  70               T 37.2C</a:t>
                      </a:r>
                      <a:endParaRPr lang="en-US" dirty="0"/>
                    </a:p>
                  </a:txBody>
                  <a:tcPr/>
                </a:tc>
                <a:tc>
                  <a:txBody>
                    <a:bodyPr/>
                    <a:lstStyle/>
                    <a:p>
                      <a:endParaRPr lang="en-US" dirty="0"/>
                    </a:p>
                  </a:txBody>
                  <a:tcPr/>
                </a:tc>
              </a:tr>
              <a:tr h="1316736">
                <a:tc>
                  <a:txBody>
                    <a:bodyPr/>
                    <a:lstStyle/>
                    <a:p>
                      <a:endParaRPr lang="en-US"/>
                    </a:p>
                  </a:txBody>
                  <a:tcPr/>
                </a:tc>
                <a:tc>
                  <a:txBody>
                    <a:bodyPr/>
                    <a:lstStyle/>
                    <a:p>
                      <a:endParaRPr lang="en-US" dirty="0"/>
                    </a:p>
                  </a:txBody>
                  <a:tcPr/>
                </a:tc>
                <a:tc>
                  <a:txBody>
                    <a:bodyPr/>
                    <a:lstStyle/>
                    <a:p>
                      <a:endParaRPr lang="en-US" dirty="0" smtClean="0"/>
                    </a:p>
                    <a:p>
                      <a:r>
                        <a:rPr lang="en-US" dirty="0" smtClean="0"/>
                        <a:t>CBC, Spec 16, AFP,</a:t>
                      </a:r>
                      <a:r>
                        <a:rPr lang="en-US" baseline="0" dirty="0" smtClean="0"/>
                        <a:t>  CEA, CA19-9</a:t>
                      </a:r>
                      <a:endParaRPr lang="en-US"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CBC</a:t>
            </a:r>
            <a:endParaRPr lang="en-US" dirty="0"/>
          </a:p>
        </p:txBody>
      </p:sp>
      <p:graphicFrame>
        <p:nvGraphicFramePr>
          <p:cNvPr id="4" name="Content Placeholder 3"/>
          <p:cNvGraphicFramePr>
            <a:graphicFrameLocks noGrp="1"/>
          </p:cNvGraphicFramePr>
          <p:nvPr>
            <p:ph sz="quarter" idx="1"/>
          </p:nvPr>
        </p:nvGraphicFramePr>
        <p:xfrm>
          <a:off x="1676400" y="1752600"/>
          <a:ext cx="5867400" cy="4023360"/>
        </p:xfrm>
        <a:graphic>
          <a:graphicData uri="http://schemas.openxmlformats.org/drawingml/2006/table">
            <a:tbl>
              <a:tblPr firstRow="1" bandRow="1">
                <a:tableStyleId>{5C22544A-7EE6-4342-B048-85BDC9FD1C3A}</a:tableStyleId>
              </a:tblPr>
              <a:tblGrid>
                <a:gridCol w="2743200"/>
                <a:gridCol w="3124200"/>
              </a:tblGrid>
              <a:tr h="0">
                <a:tc>
                  <a:txBody>
                    <a:bodyPr/>
                    <a:lstStyle/>
                    <a:p>
                      <a:r>
                        <a:rPr lang="en-US" dirty="0" smtClean="0"/>
                        <a:t>CBC</a:t>
                      </a:r>
                      <a:endParaRPr lang="en-US" dirty="0"/>
                    </a:p>
                  </a:txBody>
                  <a:tcPr/>
                </a:tc>
                <a:tc>
                  <a:txBody>
                    <a:bodyPr/>
                    <a:lstStyle/>
                    <a:p>
                      <a:endParaRPr lang="en-US"/>
                    </a:p>
                  </a:txBody>
                  <a:tcPr/>
                </a:tc>
              </a:tr>
              <a:tr h="340328">
                <a:tc>
                  <a:txBody>
                    <a:bodyPr/>
                    <a:lstStyle/>
                    <a:p>
                      <a:r>
                        <a:rPr lang="en-US" dirty="0" err="1" smtClean="0"/>
                        <a:t>Hgb</a:t>
                      </a:r>
                      <a:endParaRPr lang="en-US" dirty="0"/>
                    </a:p>
                  </a:txBody>
                  <a:tcPr/>
                </a:tc>
                <a:tc>
                  <a:txBody>
                    <a:bodyPr/>
                    <a:lstStyle/>
                    <a:p>
                      <a:r>
                        <a:rPr lang="en-US" dirty="0" smtClean="0"/>
                        <a:t>13.70 g/dl</a:t>
                      </a:r>
                      <a:endParaRPr lang="en-US" dirty="0"/>
                    </a:p>
                  </a:txBody>
                  <a:tcPr/>
                </a:tc>
              </a:tr>
              <a:tr h="340328">
                <a:tc>
                  <a:txBody>
                    <a:bodyPr/>
                    <a:lstStyle/>
                    <a:p>
                      <a:r>
                        <a:rPr lang="en-US" dirty="0" err="1" smtClean="0"/>
                        <a:t>Hct</a:t>
                      </a:r>
                      <a:endParaRPr lang="en-US" dirty="0"/>
                    </a:p>
                  </a:txBody>
                  <a:tcPr/>
                </a:tc>
                <a:tc>
                  <a:txBody>
                    <a:bodyPr/>
                    <a:lstStyle/>
                    <a:p>
                      <a:r>
                        <a:rPr lang="en-US" dirty="0" smtClean="0"/>
                        <a:t>40.70 %</a:t>
                      </a:r>
                      <a:endParaRPr lang="en-US" dirty="0"/>
                    </a:p>
                  </a:txBody>
                  <a:tcPr/>
                </a:tc>
              </a:tr>
              <a:tr h="340328">
                <a:tc>
                  <a:txBody>
                    <a:bodyPr/>
                    <a:lstStyle/>
                    <a:p>
                      <a:r>
                        <a:rPr lang="en-US" dirty="0" smtClean="0"/>
                        <a:t>RBC</a:t>
                      </a:r>
                      <a:endParaRPr lang="en-US" dirty="0"/>
                    </a:p>
                  </a:txBody>
                  <a:tcPr/>
                </a:tc>
                <a:tc>
                  <a:txBody>
                    <a:bodyPr/>
                    <a:lstStyle/>
                    <a:p>
                      <a:r>
                        <a:rPr lang="en-US" dirty="0" smtClean="0"/>
                        <a:t>4.95</a:t>
                      </a:r>
                      <a:endParaRPr lang="en-US" dirty="0"/>
                    </a:p>
                  </a:txBody>
                  <a:tcPr/>
                </a:tc>
              </a:tr>
              <a:tr h="340328">
                <a:tc>
                  <a:txBody>
                    <a:bodyPr/>
                    <a:lstStyle/>
                    <a:p>
                      <a:r>
                        <a:rPr lang="en-US" dirty="0" smtClean="0"/>
                        <a:t>WBC</a:t>
                      </a:r>
                      <a:endParaRPr lang="en-US" dirty="0"/>
                    </a:p>
                  </a:txBody>
                  <a:tcPr/>
                </a:tc>
                <a:tc>
                  <a:txBody>
                    <a:bodyPr/>
                    <a:lstStyle/>
                    <a:p>
                      <a:r>
                        <a:rPr lang="en-US" dirty="0" smtClean="0"/>
                        <a:t>7.26</a:t>
                      </a:r>
                      <a:endParaRPr lang="en-US" dirty="0"/>
                    </a:p>
                  </a:txBody>
                  <a:tcPr/>
                </a:tc>
              </a:tr>
              <a:tr h="340328">
                <a:tc>
                  <a:txBody>
                    <a:bodyPr/>
                    <a:lstStyle/>
                    <a:p>
                      <a:r>
                        <a:rPr lang="en-US" dirty="0" smtClean="0"/>
                        <a:t>     </a:t>
                      </a:r>
                      <a:r>
                        <a:rPr lang="en-US" dirty="0" err="1" smtClean="0"/>
                        <a:t>segmenters</a:t>
                      </a:r>
                      <a:endParaRPr lang="en-US" dirty="0"/>
                    </a:p>
                  </a:txBody>
                  <a:tcPr/>
                </a:tc>
                <a:tc>
                  <a:txBody>
                    <a:bodyPr/>
                    <a:lstStyle/>
                    <a:p>
                      <a:r>
                        <a:rPr lang="en-US" dirty="0" smtClean="0"/>
                        <a:t>61</a:t>
                      </a:r>
                      <a:endParaRPr lang="en-US" dirty="0"/>
                    </a:p>
                  </a:txBody>
                  <a:tcPr/>
                </a:tc>
              </a:tr>
              <a:tr h="340328">
                <a:tc>
                  <a:txBody>
                    <a:bodyPr/>
                    <a:lstStyle/>
                    <a:p>
                      <a:r>
                        <a:rPr lang="en-US" dirty="0" smtClean="0"/>
                        <a:t>     lymphocytes</a:t>
                      </a:r>
                      <a:endParaRPr lang="en-US" dirty="0"/>
                    </a:p>
                  </a:txBody>
                  <a:tcPr/>
                </a:tc>
                <a:tc>
                  <a:txBody>
                    <a:bodyPr/>
                    <a:lstStyle/>
                    <a:p>
                      <a:r>
                        <a:rPr lang="en-US" dirty="0" smtClean="0"/>
                        <a:t>23</a:t>
                      </a:r>
                      <a:endParaRPr lang="en-US" dirty="0"/>
                    </a:p>
                  </a:txBody>
                  <a:tcPr/>
                </a:tc>
              </a:tr>
              <a:tr h="340328">
                <a:tc>
                  <a:txBody>
                    <a:bodyPr/>
                    <a:lstStyle/>
                    <a:p>
                      <a:r>
                        <a:rPr lang="en-US" dirty="0" smtClean="0"/>
                        <a:t>     </a:t>
                      </a:r>
                      <a:r>
                        <a:rPr lang="en-US" dirty="0" err="1" smtClean="0"/>
                        <a:t>eosinophil</a:t>
                      </a:r>
                      <a:endParaRPr lang="en-US" dirty="0"/>
                    </a:p>
                  </a:txBody>
                  <a:tcPr/>
                </a:tc>
                <a:tc>
                  <a:txBody>
                    <a:bodyPr/>
                    <a:lstStyle/>
                    <a:p>
                      <a:r>
                        <a:rPr lang="en-US" dirty="0" smtClean="0"/>
                        <a:t>6</a:t>
                      </a:r>
                      <a:endParaRPr lang="en-US" dirty="0"/>
                    </a:p>
                  </a:txBody>
                  <a:tcPr/>
                </a:tc>
              </a:tr>
              <a:tr h="340328">
                <a:tc>
                  <a:txBody>
                    <a:bodyPr/>
                    <a:lstStyle/>
                    <a:p>
                      <a:r>
                        <a:rPr lang="en-US" dirty="0" smtClean="0"/>
                        <a:t>     </a:t>
                      </a:r>
                      <a:r>
                        <a:rPr lang="en-US" dirty="0" err="1" smtClean="0"/>
                        <a:t>monocytes</a:t>
                      </a:r>
                      <a:endParaRPr lang="en-US" dirty="0"/>
                    </a:p>
                  </a:txBody>
                  <a:tcPr/>
                </a:tc>
                <a:tc>
                  <a:txBody>
                    <a:bodyPr/>
                    <a:lstStyle/>
                    <a:p>
                      <a:r>
                        <a:rPr lang="en-US" dirty="0" smtClean="0"/>
                        <a:t>9</a:t>
                      </a:r>
                      <a:endParaRPr lang="en-US" dirty="0"/>
                    </a:p>
                  </a:txBody>
                  <a:tcPr/>
                </a:tc>
              </a:tr>
              <a:tr h="340328">
                <a:tc>
                  <a:txBody>
                    <a:bodyPr/>
                    <a:lstStyle/>
                    <a:p>
                      <a:r>
                        <a:rPr lang="en-US" dirty="0" smtClean="0"/>
                        <a:t>     </a:t>
                      </a:r>
                      <a:r>
                        <a:rPr lang="en-US" dirty="0" err="1" smtClean="0"/>
                        <a:t>basophils</a:t>
                      </a:r>
                      <a:endParaRPr lang="en-US" dirty="0"/>
                    </a:p>
                  </a:txBody>
                  <a:tcPr/>
                </a:tc>
                <a:tc>
                  <a:txBody>
                    <a:bodyPr/>
                    <a:lstStyle/>
                    <a:p>
                      <a:r>
                        <a:rPr lang="en-US" dirty="0" smtClean="0"/>
                        <a:t>1</a:t>
                      </a:r>
                      <a:endParaRPr lang="en-US" dirty="0"/>
                    </a:p>
                  </a:txBody>
                  <a:tcPr/>
                </a:tc>
              </a:tr>
              <a:tr h="340328">
                <a:tc>
                  <a:txBody>
                    <a:bodyPr/>
                    <a:lstStyle/>
                    <a:p>
                      <a:r>
                        <a:rPr lang="en-US" dirty="0" smtClean="0"/>
                        <a:t>Platelets</a:t>
                      </a:r>
                      <a:endParaRPr lang="en-US" dirty="0"/>
                    </a:p>
                  </a:txBody>
                  <a:tcPr/>
                </a:tc>
                <a:tc>
                  <a:txBody>
                    <a:bodyPr/>
                    <a:lstStyle/>
                    <a:p>
                      <a:r>
                        <a:rPr lang="en-US" dirty="0" smtClean="0"/>
                        <a:t>348</a:t>
                      </a:r>
                      <a:endParaRPr lang="en-US"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Chemistry</a:t>
            </a:r>
            <a:endParaRPr lang="en-US" dirty="0"/>
          </a:p>
        </p:txBody>
      </p:sp>
      <p:graphicFrame>
        <p:nvGraphicFramePr>
          <p:cNvPr id="5" name="Content Placeholder 4"/>
          <p:cNvGraphicFramePr>
            <a:graphicFrameLocks noGrp="1"/>
          </p:cNvGraphicFramePr>
          <p:nvPr>
            <p:ph sz="quarter" idx="1"/>
          </p:nvPr>
        </p:nvGraphicFramePr>
        <p:xfrm>
          <a:off x="1676400" y="1752600"/>
          <a:ext cx="5867400" cy="3860800"/>
        </p:xfrm>
        <a:graphic>
          <a:graphicData uri="http://schemas.openxmlformats.org/drawingml/2006/table">
            <a:tbl>
              <a:tblPr firstRow="1" bandRow="1">
                <a:tableStyleId>{5C22544A-7EE6-4342-B048-85BDC9FD1C3A}</a:tableStyleId>
              </a:tblPr>
              <a:tblGrid>
                <a:gridCol w="2883519"/>
                <a:gridCol w="2983881"/>
              </a:tblGrid>
              <a:tr h="523240">
                <a:tc>
                  <a:txBody>
                    <a:bodyPr/>
                    <a:lstStyle/>
                    <a:p>
                      <a:endParaRPr lang="en-US" dirty="0"/>
                    </a:p>
                  </a:txBody>
                  <a:tcPr/>
                </a:tc>
                <a:tc>
                  <a:txBody>
                    <a:bodyPr/>
                    <a:lstStyle/>
                    <a:p>
                      <a:endParaRPr lang="en-US"/>
                    </a:p>
                  </a:txBody>
                  <a:tcPr/>
                </a:tc>
              </a:tr>
              <a:tr h="370840">
                <a:tc>
                  <a:txBody>
                    <a:bodyPr/>
                    <a:lstStyle/>
                    <a:p>
                      <a:r>
                        <a:rPr lang="en-US" dirty="0" smtClean="0"/>
                        <a:t>FBS</a:t>
                      </a:r>
                      <a:endParaRPr lang="en-US" dirty="0"/>
                    </a:p>
                  </a:txBody>
                  <a:tcPr/>
                </a:tc>
                <a:tc>
                  <a:txBody>
                    <a:bodyPr/>
                    <a:lstStyle/>
                    <a:p>
                      <a:r>
                        <a:rPr lang="en-US" dirty="0" smtClean="0"/>
                        <a:t>81.18 mg/dl</a:t>
                      </a:r>
                      <a:endParaRPr lang="en-US" dirty="0"/>
                    </a:p>
                  </a:txBody>
                  <a:tcPr/>
                </a:tc>
              </a:tr>
              <a:tr h="370840">
                <a:tc>
                  <a:txBody>
                    <a:bodyPr/>
                    <a:lstStyle/>
                    <a:p>
                      <a:r>
                        <a:rPr lang="en-US" dirty="0" smtClean="0"/>
                        <a:t>BUN</a:t>
                      </a:r>
                      <a:endParaRPr lang="en-US" dirty="0"/>
                    </a:p>
                  </a:txBody>
                  <a:tcPr/>
                </a:tc>
                <a:tc>
                  <a:txBody>
                    <a:bodyPr/>
                    <a:lstStyle/>
                    <a:p>
                      <a:r>
                        <a:rPr lang="en-US" dirty="0" smtClean="0"/>
                        <a:t>11.61 mg/dl</a:t>
                      </a:r>
                      <a:endParaRPr lang="en-US" dirty="0"/>
                    </a:p>
                  </a:txBody>
                  <a:tcPr/>
                </a:tc>
              </a:tr>
              <a:tr h="370840">
                <a:tc>
                  <a:txBody>
                    <a:bodyPr/>
                    <a:lstStyle/>
                    <a:p>
                      <a:r>
                        <a:rPr lang="en-US" dirty="0" err="1" smtClean="0"/>
                        <a:t>Creatinine</a:t>
                      </a:r>
                      <a:endParaRPr lang="en-US" dirty="0"/>
                    </a:p>
                  </a:txBody>
                  <a:tcPr/>
                </a:tc>
                <a:tc>
                  <a:txBody>
                    <a:bodyPr/>
                    <a:lstStyle/>
                    <a:p>
                      <a:r>
                        <a:rPr lang="en-US" dirty="0" smtClean="0"/>
                        <a:t>1.18 mg/dl</a:t>
                      </a:r>
                      <a:endParaRPr lang="en-US" dirty="0"/>
                    </a:p>
                  </a:txBody>
                  <a:tcPr/>
                </a:tc>
              </a:tr>
              <a:tr h="370840">
                <a:tc>
                  <a:txBody>
                    <a:bodyPr/>
                    <a:lstStyle/>
                    <a:p>
                      <a:r>
                        <a:rPr lang="en-US" dirty="0" smtClean="0"/>
                        <a:t>Sodium</a:t>
                      </a:r>
                      <a:endParaRPr lang="en-US" dirty="0"/>
                    </a:p>
                  </a:txBody>
                  <a:tcPr/>
                </a:tc>
                <a:tc>
                  <a:txBody>
                    <a:bodyPr/>
                    <a:lstStyle/>
                    <a:p>
                      <a:r>
                        <a:rPr lang="en-US" dirty="0" smtClean="0"/>
                        <a:t>138 </a:t>
                      </a:r>
                      <a:r>
                        <a:rPr lang="en-US" dirty="0" err="1" smtClean="0"/>
                        <a:t>meq</a:t>
                      </a:r>
                      <a:r>
                        <a:rPr lang="en-US" dirty="0" smtClean="0"/>
                        <a:t>/L</a:t>
                      </a:r>
                      <a:endParaRPr lang="en-US" dirty="0"/>
                    </a:p>
                  </a:txBody>
                  <a:tcPr/>
                </a:tc>
              </a:tr>
              <a:tr h="370840">
                <a:tc>
                  <a:txBody>
                    <a:bodyPr/>
                    <a:lstStyle/>
                    <a:p>
                      <a:r>
                        <a:rPr lang="en-US" dirty="0" smtClean="0"/>
                        <a:t>Potassium</a:t>
                      </a:r>
                      <a:endParaRPr lang="en-US" dirty="0"/>
                    </a:p>
                  </a:txBody>
                  <a:tcPr/>
                </a:tc>
                <a:tc>
                  <a:txBody>
                    <a:bodyPr/>
                    <a:lstStyle/>
                    <a:p>
                      <a:r>
                        <a:rPr lang="en-US" dirty="0" smtClean="0"/>
                        <a:t>4.50 </a:t>
                      </a:r>
                      <a:r>
                        <a:rPr lang="en-US" dirty="0" err="1" smtClean="0"/>
                        <a:t>meq</a:t>
                      </a:r>
                      <a:r>
                        <a:rPr lang="en-US" dirty="0" smtClean="0"/>
                        <a:t>/L</a:t>
                      </a:r>
                      <a:endParaRPr lang="en-US" dirty="0"/>
                    </a:p>
                  </a:txBody>
                  <a:tcPr/>
                </a:tc>
              </a:tr>
              <a:tr h="370840">
                <a:tc>
                  <a:txBody>
                    <a:bodyPr/>
                    <a:lstStyle/>
                    <a:p>
                      <a:r>
                        <a:rPr lang="en-US" dirty="0" smtClean="0"/>
                        <a:t>Chloride</a:t>
                      </a:r>
                      <a:endParaRPr lang="en-US" dirty="0"/>
                    </a:p>
                  </a:txBody>
                  <a:tcPr/>
                </a:tc>
                <a:tc>
                  <a:txBody>
                    <a:bodyPr/>
                    <a:lstStyle/>
                    <a:p>
                      <a:r>
                        <a:rPr lang="en-US" dirty="0" smtClean="0"/>
                        <a:t>103 </a:t>
                      </a:r>
                      <a:r>
                        <a:rPr lang="en-US" dirty="0" err="1" smtClean="0"/>
                        <a:t>meq</a:t>
                      </a:r>
                      <a:r>
                        <a:rPr lang="en-US" dirty="0" smtClean="0"/>
                        <a:t>/L</a:t>
                      </a:r>
                      <a:endParaRPr lang="en-US" dirty="0"/>
                    </a:p>
                  </a:txBody>
                  <a:tcPr/>
                </a:tc>
              </a:tr>
              <a:tr h="370840">
                <a:tc>
                  <a:txBody>
                    <a:bodyPr/>
                    <a:lstStyle/>
                    <a:p>
                      <a:r>
                        <a:rPr lang="en-US" dirty="0" smtClean="0"/>
                        <a:t>Calcium</a:t>
                      </a:r>
                      <a:endParaRPr lang="en-US" dirty="0"/>
                    </a:p>
                  </a:txBody>
                  <a:tcPr/>
                </a:tc>
                <a:tc>
                  <a:txBody>
                    <a:bodyPr/>
                    <a:lstStyle/>
                    <a:p>
                      <a:r>
                        <a:rPr lang="en-US" dirty="0" smtClean="0"/>
                        <a:t>9.06 </a:t>
                      </a:r>
                      <a:r>
                        <a:rPr lang="en-US" dirty="0" err="1" smtClean="0"/>
                        <a:t>meq</a:t>
                      </a:r>
                      <a:r>
                        <a:rPr lang="en-US" dirty="0" smtClean="0"/>
                        <a:t>/L</a:t>
                      </a:r>
                      <a:endParaRPr lang="en-US" dirty="0"/>
                    </a:p>
                  </a:txBody>
                  <a:tcPr/>
                </a:tc>
              </a:tr>
              <a:tr h="370840">
                <a:tc>
                  <a:txBody>
                    <a:bodyPr/>
                    <a:lstStyle/>
                    <a:p>
                      <a:r>
                        <a:rPr lang="en-US" dirty="0" smtClean="0"/>
                        <a:t>Cholesterol</a:t>
                      </a:r>
                      <a:endParaRPr lang="en-US" dirty="0"/>
                    </a:p>
                  </a:txBody>
                  <a:tcPr/>
                </a:tc>
                <a:tc>
                  <a:txBody>
                    <a:bodyPr/>
                    <a:lstStyle/>
                    <a:p>
                      <a:r>
                        <a:rPr lang="en-US" dirty="0" smtClean="0"/>
                        <a:t>146.91 mg/dl</a:t>
                      </a:r>
                      <a:endParaRPr lang="en-US" dirty="0"/>
                    </a:p>
                  </a:txBody>
                  <a:tcPr/>
                </a:tc>
              </a:tr>
              <a:tr h="370840">
                <a:tc>
                  <a:txBody>
                    <a:bodyPr/>
                    <a:lstStyle/>
                    <a:p>
                      <a:r>
                        <a:rPr lang="en-US" dirty="0" smtClean="0"/>
                        <a:t>Uric acid</a:t>
                      </a:r>
                      <a:endParaRPr lang="en-US" dirty="0"/>
                    </a:p>
                  </a:txBody>
                  <a:tcPr/>
                </a:tc>
                <a:tc>
                  <a:txBody>
                    <a:bodyPr/>
                    <a:lstStyle/>
                    <a:p>
                      <a:r>
                        <a:rPr lang="en-US" dirty="0" smtClean="0"/>
                        <a:t>5.59 mg/dl</a:t>
                      </a:r>
                      <a:endParaRPr lang="en-U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Liver Function Tests</a:t>
            </a:r>
            <a:endParaRPr lang="en-US" dirty="0"/>
          </a:p>
        </p:txBody>
      </p:sp>
      <p:graphicFrame>
        <p:nvGraphicFramePr>
          <p:cNvPr id="4" name="Content Placeholder 3"/>
          <p:cNvGraphicFramePr>
            <a:graphicFrameLocks noGrp="1"/>
          </p:cNvGraphicFramePr>
          <p:nvPr>
            <p:ph sz="quarter" idx="1"/>
          </p:nvPr>
        </p:nvGraphicFramePr>
        <p:xfrm>
          <a:off x="1905000" y="1752600"/>
          <a:ext cx="5791200" cy="4079240"/>
        </p:xfrm>
        <a:graphic>
          <a:graphicData uri="http://schemas.openxmlformats.org/drawingml/2006/table">
            <a:tbl>
              <a:tblPr firstRow="1" bandRow="1">
                <a:tableStyleId>{5C22544A-7EE6-4342-B048-85BDC9FD1C3A}</a:tableStyleId>
              </a:tblPr>
              <a:tblGrid>
                <a:gridCol w="2971801"/>
                <a:gridCol w="2819399"/>
              </a:tblGrid>
              <a:tr h="370840">
                <a:tc>
                  <a:txBody>
                    <a:bodyPr/>
                    <a:lstStyle/>
                    <a:p>
                      <a:endParaRPr lang="en-US" dirty="0"/>
                    </a:p>
                  </a:txBody>
                  <a:tcPr/>
                </a:tc>
                <a:tc>
                  <a:txBody>
                    <a:bodyPr/>
                    <a:lstStyle/>
                    <a:p>
                      <a:endParaRPr lang="en-US"/>
                    </a:p>
                  </a:txBody>
                  <a:tcPr/>
                </a:tc>
              </a:tr>
              <a:tr h="370840">
                <a:tc>
                  <a:txBody>
                    <a:bodyPr/>
                    <a:lstStyle/>
                    <a:p>
                      <a:r>
                        <a:rPr lang="en-US" dirty="0" smtClean="0"/>
                        <a:t>Total protein</a:t>
                      </a:r>
                      <a:endParaRPr lang="en-US" dirty="0"/>
                    </a:p>
                  </a:txBody>
                  <a:tcPr/>
                </a:tc>
                <a:tc>
                  <a:txBody>
                    <a:bodyPr/>
                    <a:lstStyle/>
                    <a:p>
                      <a:r>
                        <a:rPr lang="en-US" dirty="0" smtClean="0"/>
                        <a:t>6.50 g/dl</a:t>
                      </a:r>
                      <a:endParaRPr lang="en-US" dirty="0"/>
                    </a:p>
                  </a:txBody>
                  <a:tcPr/>
                </a:tc>
              </a:tr>
              <a:tr h="370840">
                <a:tc>
                  <a:txBody>
                    <a:bodyPr/>
                    <a:lstStyle/>
                    <a:p>
                      <a:r>
                        <a:rPr lang="en-US" dirty="0" smtClean="0"/>
                        <a:t>Albumin</a:t>
                      </a:r>
                      <a:endParaRPr lang="en-US" dirty="0"/>
                    </a:p>
                  </a:txBody>
                  <a:tcPr/>
                </a:tc>
                <a:tc>
                  <a:txBody>
                    <a:bodyPr/>
                    <a:lstStyle/>
                    <a:p>
                      <a:r>
                        <a:rPr lang="en-US" dirty="0" smtClean="0"/>
                        <a:t>3.80 g/dl</a:t>
                      </a:r>
                      <a:endParaRPr lang="en-US" dirty="0"/>
                    </a:p>
                  </a:txBody>
                  <a:tcPr/>
                </a:tc>
              </a:tr>
              <a:tr h="370840">
                <a:tc>
                  <a:txBody>
                    <a:bodyPr/>
                    <a:lstStyle/>
                    <a:p>
                      <a:r>
                        <a:rPr lang="en-US" dirty="0" smtClean="0"/>
                        <a:t>Globulin</a:t>
                      </a:r>
                      <a:endParaRPr lang="en-US" dirty="0"/>
                    </a:p>
                  </a:txBody>
                  <a:tcPr/>
                </a:tc>
                <a:tc>
                  <a:txBody>
                    <a:bodyPr/>
                    <a:lstStyle/>
                    <a:p>
                      <a:r>
                        <a:rPr lang="en-US" dirty="0" smtClean="0"/>
                        <a:t>2.70 g/dl</a:t>
                      </a:r>
                      <a:endParaRPr lang="en-US" dirty="0"/>
                    </a:p>
                  </a:txBody>
                  <a:tcPr/>
                </a:tc>
              </a:tr>
              <a:tr h="370840">
                <a:tc>
                  <a:txBody>
                    <a:bodyPr/>
                    <a:lstStyle/>
                    <a:p>
                      <a:r>
                        <a:rPr lang="en-US" dirty="0" smtClean="0"/>
                        <a:t>A/G ratio</a:t>
                      </a:r>
                      <a:endParaRPr lang="en-US" dirty="0"/>
                    </a:p>
                  </a:txBody>
                  <a:tcPr/>
                </a:tc>
                <a:tc>
                  <a:txBody>
                    <a:bodyPr/>
                    <a:lstStyle/>
                    <a:p>
                      <a:r>
                        <a:rPr lang="en-US" dirty="0" smtClean="0"/>
                        <a:t>1.41</a:t>
                      </a:r>
                      <a:endParaRPr lang="en-US" dirty="0"/>
                    </a:p>
                  </a:txBody>
                  <a:tcPr/>
                </a:tc>
              </a:tr>
              <a:tr h="370840">
                <a:tc>
                  <a:txBody>
                    <a:bodyPr/>
                    <a:lstStyle/>
                    <a:p>
                      <a:r>
                        <a:rPr lang="en-US" dirty="0" smtClean="0"/>
                        <a:t>AST</a:t>
                      </a:r>
                      <a:endParaRPr lang="en-US" dirty="0"/>
                    </a:p>
                  </a:txBody>
                  <a:tcPr/>
                </a:tc>
                <a:tc>
                  <a:txBody>
                    <a:bodyPr/>
                    <a:lstStyle/>
                    <a:p>
                      <a:r>
                        <a:rPr lang="en-US" dirty="0" smtClean="0"/>
                        <a:t>20 U/L</a:t>
                      </a:r>
                      <a:endParaRPr lang="en-US" dirty="0"/>
                    </a:p>
                  </a:txBody>
                  <a:tcPr/>
                </a:tc>
              </a:tr>
              <a:tr h="370840">
                <a:tc>
                  <a:txBody>
                    <a:bodyPr/>
                    <a:lstStyle/>
                    <a:p>
                      <a:r>
                        <a:rPr lang="en-US" dirty="0" smtClean="0"/>
                        <a:t>ALT</a:t>
                      </a:r>
                      <a:endParaRPr lang="en-US" dirty="0"/>
                    </a:p>
                  </a:txBody>
                  <a:tcPr/>
                </a:tc>
                <a:tc>
                  <a:txBody>
                    <a:bodyPr/>
                    <a:lstStyle/>
                    <a:p>
                      <a:r>
                        <a:rPr lang="en-US" dirty="0" smtClean="0"/>
                        <a:t>20 U/L</a:t>
                      </a:r>
                      <a:endParaRPr lang="en-US" dirty="0"/>
                    </a:p>
                  </a:txBody>
                  <a:tcPr/>
                </a:tc>
              </a:tr>
              <a:tr h="370840">
                <a:tc>
                  <a:txBody>
                    <a:bodyPr/>
                    <a:lstStyle/>
                    <a:p>
                      <a:r>
                        <a:rPr lang="en-US" dirty="0" smtClean="0"/>
                        <a:t>Alkaline</a:t>
                      </a:r>
                      <a:r>
                        <a:rPr lang="en-US" baseline="0" dirty="0" smtClean="0"/>
                        <a:t> </a:t>
                      </a:r>
                      <a:r>
                        <a:rPr lang="en-US" baseline="0" dirty="0" err="1" smtClean="0"/>
                        <a:t>phosphatase</a:t>
                      </a:r>
                      <a:endParaRPr lang="en-US" dirty="0" smtClean="0"/>
                    </a:p>
                  </a:txBody>
                  <a:tcPr/>
                </a:tc>
                <a:tc>
                  <a:txBody>
                    <a:bodyPr/>
                    <a:lstStyle/>
                    <a:p>
                      <a:r>
                        <a:rPr lang="en-US" dirty="0" smtClean="0"/>
                        <a:t>77 U/L</a:t>
                      </a:r>
                      <a:endParaRPr lang="en-US" dirty="0"/>
                    </a:p>
                  </a:txBody>
                  <a:tcPr/>
                </a:tc>
              </a:tr>
              <a:tr h="370840">
                <a:tc>
                  <a:txBody>
                    <a:bodyPr/>
                    <a:lstStyle/>
                    <a:p>
                      <a:r>
                        <a:rPr lang="en-US" dirty="0" smtClean="0"/>
                        <a:t>Total </a:t>
                      </a:r>
                      <a:r>
                        <a:rPr lang="en-US" dirty="0" err="1" smtClean="0"/>
                        <a:t>bilirubin</a:t>
                      </a:r>
                      <a:endParaRPr lang="en-US" dirty="0"/>
                    </a:p>
                  </a:txBody>
                  <a:tcPr/>
                </a:tc>
                <a:tc>
                  <a:txBody>
                    <a:bodyPr/>
                    <a:lstStyle/>
                    <a:p>
                      <a:r>
                        <a:rPr lang="en-US" dirty="0" smtClean="0"/>
                        <a:t>0.66 mg/dl</a:t>
                      </a:r>
                      <a:endParaRPr lang="en-US" dirty="0"/>
                    </a:p>
                  </a:txBody>
                  <a:tcPr/>
                </a:tc>
              </a:tr>
              <a:tr h="370840">
                <a:tc>
                  <a:txBody>
                    <a:bodyPr/>
                    <a:lstStyle/>
                    <a:p>
                      <a:r>
                        <a:rPr lang="en-US" dirty="0" smtClean="0"/>
                        <a:t>Direct </a:t>
                      </a:r>
                      <a:r>
                        <a:rPr lang="en-US" dirty="0" err="1" smtClean="0"/>
                        <a:t>bilirubin</a:t>
                      </a:r>
                      <a:endParaRPr lang="en-US" dirty="0"/>
                    </a:p>
                  </a:txBody>
                  <a:tcPr/>
                </a:tc>
                <a:tc>
                  <a:txBody>
                    <a:bodyPr/>
                    <a:lstStyle/>
                    <a:p>
                      <a:r>
                        <a:rPr lang="en-US" dirty="0" smtClean="0"/>
                        <a:t>0.23 mg/dl</a:t>
                      </a:r>
                      <a:endParaRPr lang="en-US" dirty="0"/>
                    </a:p>
                  </a:txBody>
                  <a:tcPr/>
                </a:tc>
              </a:tr>
              <a:tr h="370840">
                <a:tc>
                  <a:txBody>
                    <a:bodyPr/>
                    <a:lstStyle/>
                    <a:p>
                      <a:r>
                        <a:rPr lang="en-US" dirty="0" smtClean="0"/>
                        <a:t>Indirect </a:t>
                      </a:r>
                      <a:r>
                        <a:rPr lang="en-US" dirty="0" err="1" smtClean="0"/>
                        <a:t>bilirubin</a:t>
                      </a:r>
                      <a:endParaRPr lang="en-US" dirty="0"/>
                    </a:p>
                  </a:txBody>
                  <a:tcPr/>
                </a:tc>
                <a:tc>
                  <a:txBody>
                    <a:bodyPr/>
                    <a:lstStyle/>
                    <a:p>
                      <a:r>
                        <a:rPr lang="en-US" dirty="0" smtClean="0"/>
                        <a:t>0.43 mg/dl</a:t>
                      </a:r>
                      <a:endParaRPr lang="en-US"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Tumor Markers</a:t>
            </a:r>
            <a:endParaRPr lang="en-US" dirty="0"/>
          </a:p>
        </p:txBody>
      </p:sp>
      <p:graphicFrame>
        <p:nvGraphicFramePr>
          <p:cNvPr id="4" name="Content Placeholder 3"/>
          <p:cNvGraphicFramePr>
            <a:graphicFrameLocks noGrp="1"/>
          </p:cNvGraphicFramePr>
          <p:nvPr>
            <p:ph sz="quarter" idx="1"/>
          </p:nvPr>
        </p:nvGraphicFramePr>
        <p:xfrm>
          <a:off x="1905000" y="1828800"/>
          <a:ext cx="6019800" cy="1483360"/>
        </p:xfrm>
        <a:graphic>
          <a:graphicData uri="http://schemas.openxmlformats.org/drawingml/2006/table">
            <a:tbl>
              <a:tblPr firstRow="1" bandRow="1">
                <a:tableStyleId>{5C22544A-7EE6-4342-B048-85BDC9FD1C3A}</a:tableStyleId>
              </a:tblPr>
              <a:tblGrid>
                <a:gridCol w="2767724"/>
                <a:gridCol w="3252076"/>
              </a:tblGrid>
              <a:tr h="370840">
                <a:tc>
                  <a:txBody>
                    <a:bodyPr/>
                    <a:lstStyle/>
                    <a:p>
                      <a:endParaRPr lang="en-US" dirty="0"/>
                    </a:p>
                  </a:txBody>
                  <a:tcPr/>
                </a:tc>
                <a:tc>
                  <a:txBody>
                    <a:bodyPr/>
                    <a:lstStyle/>
                    <a:p>
                      <a:endParaRPr lang="en-US"/>
                    </a:p>
                  </a:txBody>
                  <a:tcPr/>
                </a:tc>
              </a:tr>
              <a:tr h="370840">
                <a:tc>
                  <a:txBody>
                    <a:bodyPr/>
                    <a:lstStyle/>
                    <a:p>
                      <a:r>
                        <a:rPr lang="en-US" dirty="0" smtClean="0"/>
                        <a:t>AFP</a:t>
                      </a:r>
                      <a:endParaRPr lang="en-US" dirty="0"/>
                    </a:p>
                  </a:txBody>
                  <a:tcPr/>
                </a:tc>
                <a:tc>
                  <a:txBody>
                    <a:bodyPr/>
                    <a:lstStyle/>
                    <a:p>
                      <a:r>
                        <a:rPr lang="en-US" dirty="0" smtClean="0"/>
                        <a:t>1.95       (&lt;</a:t>
                      </a:r>
                      <a:r>
                        <a:rPr lang="en-US" baseline="0" dirty="0" smtClean="0"/>
                        <a:t> 8.6)</a:t>
                      </a:r>
                      <a:endParaRPr lang="en-US" dirty="0"/>
                    </a:p>
                  </a:txBody>
                  <a:tcPr/>
                </a:tc>
              </a:tr>
              <a:tr h="370840">
                <a:tc>
                  <a:txBody>
                    <a:bodyPr/>
                    <a:lstStyle/>
                    <a:p>
                      <a:r>
                        <a:rPr lang="en-US" dirty="0" smtClean="0"/>
                        <a:t>CEA</a:t>
                      </a:r>
                      <a:endParaRPr lang="en-US" dirty="0"/>
                    </a:p>
                  </a:txBody>
                  <a:tcPr/>
                </a:tc>
                <a:tc>
                  <a:txBody>
                    <a:bodyPr/>
                    <a:lstStyle/>
                    <a:p>
                      <a:r>
                        <a:rPr lang="en-US" dirty="0" smtClean="0"/>
                        <a:t>1.06      (0</a:t>
                      </a:r>
                      <a:r>
                        <a:rPr lang="en-US" baseline="0" dirty="0" smtClean="0"/>
                        <a:t> – 3.8)</a:t>
                      </a:r>
                      <a:endParaRPr lang="en-US" dirty="0"/>
                    </a:p>
                  </a:txBody>
                  <a:tcPr/>
                </a:tc>
              </a:tr>
              <a:tr h="370840">
                <a:tc>
                  <a:txBody>
                    <a:bodyPr/>
                    <a:lstStyle/>
                    <a:p>
                      <a:r>
                        <a:rPr lang="en-US" dirty="0" smtClean="0"/>
                        <a:t>CA 19-9</a:t>
                      </a:r>
                      <a:endParaRPr lang="en-US" dirty="0"/>
                    </a:p>
                  </a:txBody>
                  <a:tcPr/>
                </a:tc>
                <a:tc>
                  <a:txBody>
                    <a:bodyPr/>
                    <a:lstStyle/>
                    <a:p>
                      <a:r>
                        <a:rPr lang="en-US" dirty="0" smtClean="0"/>
                        <a:t>1.45      (0- 39)</a:t>
                      </a:r>
                      <a:endParaRPr lang="en-U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graphicFrame>
        <p:nvGraphicFramePr>
          <p:cNvPr id="4" name="Content Placeholder 3"/>
          <p:cNvGraphicFramePr>
            <a:graphicFrameLocks noGrp="1"/>
          </p:cNvGraphicFramePr>
          <p:nvPr>
            <p:ph sz="quarter" idx="1"/>
          </p:nvPr>
        </p:nvGraphicFramePr>
        <p:xfrm>
          <a:off x="381000" y="1905000"/>
          <a:ext cx="8534401" cy="2780852"/>
        </p:xfrm>
        <a:graphic>
          <a:graphicData uri="http://schemas.openxmlformats.org/drawingml/2006/table">
            <a:tbl>
              <a:tblPr firstRow="1" bandRow="1">
                <a:tableStyleId>{5C22544A-7EE6-4342-B048-85BDC9FD1C3A}</a:tableStyleId>
              </a:tblPr>
              <a:tblGrid>
                <a:gridCol w="1828800"/>
                <a:gridCol w="3222777"/>
                <a:gridCol w="3482824"/>
              </a:tblGrid>
              <a:tr h="1371600">
                <a:tc>
                  <a:txBody>
                    <a:bodyPr/>
                    <a:lstStyle/>
                    <a:p>
                      <a:r>
                        <a:rPr lang="en-US" baseline="0" dirty="0" smtClean="0"/>
                        <a:t>2</a:t>
                      </a:r>
                      <a:r>
                        <a:rPr lang="en-US" baseline="30000" dirty="0" smtClean="0"/>
                        <a:t>nd</a:t>
                      </a:r>
                      <a:r>
                        <a:rPr lang="en-US" baseline="0" dirty="0" smtClean="0"/>
                        <a:t> HD</a:t>
                      </a:r>
                      <a:endParaRPr lang="en-US" dirty="0" smtClean="0"/>
                    </a:p>
                  </a:txBody>
                  <a:tcPr/>
                </a:tc>
                <a:tc>
                  <a:txBody>
                    <a:bodyPr/>
                    <a:lstStyle/>
                    <a:p>
                      <a:endParaRPr lang="en-US" baseline="0" dirty="0" smtClean="0"/>
                    </a:p>
                    <a:p>
                      <a:endParaRPr lang="en-US" baseline="0" dirty="0" smtClean="0"/>
                    </a:p>
                    <a:p>
                      <a:endParaRPr lang="en-US" baseline="0" dirty="0" smtClean="0"/>
                    </a:p>
                    <a:p>
                      <a:r>
                        <a:rPr lang="en-US" baseline="0" dirty="0" smtClean="0"/>
                        <a:t>BP120/80      RR 20</a:t>
                      </a:r>
                    </a:p>
                    <a:p>
                      <a:r>
                        <a:rPr lang="en-US" baseline="0" dirty="0" smtClean="0"/>
                        <a:t>CR 85               T36.2C</a:t>
                      </a:r>
                      <a:endParaRPr lang="en-US" dirty="0"/>
                    </a:p>
                  </a:txBody>
                  <a:tcPr/>
                </a:tc>
                <a:tc>
                  <a:txBody>
                    <a:bodyPr/>
                    <a:lstStyle/>
                    <a:p>
                      <a:endParaRPr lang="en-US" dirty="0"/>
                    </a:p>
                  </a:txBody>
                  <a:tcPr/>
                </a:tc>
              </a:tr>
              <a:tr h="1317812">
                <a:tc>
                  <a:txBody>
                    <a:bodyPr/>
                    <a:lstStyle/>
                    <a:p>
                      <a:endParaRPr lang="en-US"/>
                    </a:p>
                  </a:txBody>
                  <a:tcPr/>
                </a:tc>
                <a:tc>
                  <a:txBody>
                    <a:bodyPr/>
                    <a:lstStyle/>
                    <a:p>
                      <a:endParaRPr lang="en-US" dirty="0" smtClean="0"/>
                    </a:p>
                    <a:p>
                      <a:r>
                        <a:rPr lang="en-US" dirty="0" smtClean="0"/>
                        <a:t>Referred to Oncology service  </a:t>
                      </a:r>
                    </a:p>
                    <a:p>
                      <a:endParaRPr lang="en-US" dirty="0" smtClean="0"/>
                    </a:p>
                  </a:txBody>
                  <a:tcPr/>
                </a:tc>
                <a:tc>
                  <a:txBody>
                    <a:bodyPr/>
                    <a:lstStyle/>
                    <a:p>
                      <a:endParaRPr lang="en-US" dirty="0" smtClean="0"/>
                    </a:p>
                    <a:p>
                      <a:endParaRPr 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sp>
        <p:nvSpPr>
          <p:cNvPr id="3" name="Content Placeholder 2"/>
          <p:cNvSpPr>
            <a:spLocks noGrp="1"/>
          </p:cNvSpPr>
          <p:nvPr>
            <p:ph sz="quarter" idx="1"/>
          </p:nvPr>
        </p:nvSpPr>
        <p:spPr/>
        <p:txBody>
          <a:bodyPr>
            <a:normAutofit/>
          </a:bodyPr>
          <a:lstStyle/>
          <a:p>
            <a:r>
              <a:rPr lang="en-US" sz="2400" dirty="0" smtClean="0"/>
              <a:t>Oncology Service</a:t>
            </a:r>
          </a:p>
          <a:p>
            <a:pPr>
              <a:buNone/>
            </a:pPr>
            <a:r>
              <a:rPr lang="en-US" sz="2400" dirty="0" smtClean="0"/>
              <a:t>    - Impression:  </a:t>
            </a:r>
            <a:r>
              <a:rPr lang="en-US" sz="2400" dirty="0" err="1" smtClean="0"/>
              <a:t>Hepatocellular</a:t>
            </a:r>
            <a:r>
              <a:rPr lang="en-US" sz="2400" dirty="0" smtClean="0"/>
              <a:t> mass most likely malignant</a:t>
            </a:r>
          </a:p>
          <a:p>
            <a:pPr>
              <a:buNone/>
            </a:pPr>
            <a:r>
              <a:rPr lang="en-US" sz="2400" dirty="0" smtClean="0"/>
              <a:t>     - Plan:   Biopsy of the mass</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graphicFrame>
        <p:nvGraphicFramePr>
          <p:cNvPr id="4" name="Content Placeholder 3"/>
          <p:cNvGraphicFramePr>
            <a:graphicFrameLocks noGrp="1"/>
          </p:cNvGraphicFramePr>
          <p:nvPr>
            <p:ph sz="quarter" idx="1"/>
          </p:nvPr>
        </p:nvGraphicFramePr>
        <p:xfrm>
          <a:off x="301625" y="1904997"/>
          <a:ext cx="8504238" cy="3147061"/>
        </p:xfrm>
        <a:graphic>
          <a:graphicData uri="http://schemas.openxmlformats.org/drawingml/2006/table">
            <a:tbl>
              <a:tblPr firstRow="1" bandRow="1">
                <a:tableStyleId>{5C22544A-7EE6-4342-B048-85BDC9FD1C3A}</a:tableStyleId>
              </a:tblPr>
              <a:tblGrid>
                <a:gridCol w="2834746"/>
                <a:gridCol w="2834746"/>
                <a:gridCol w="2834746"/>
              </a:tblGrid>
              <a:tr h="1295403">
                <a:tc>
                  <a:txBody>
                    <a:bodyPr/>
                    <a:lstStyle/>
                    <a:p>
                      <a:r>
                        <a:rPr lang="en-US" dirty="0" smtClean="0"/>
                        <a:t>2</a:t>
                      </a:r>
                      <a:r>
                        <a:rPr lang="en-US" baseline="30000" dirty="0" smtClean="0"/>
                        <a:t>nd</a:t>
                      </a:r>
                      <a:r>
                        <a:rPr lang="en-US" dirty="0" smtClean="0"/>
                        <a:t> HD</a:t>
                      </a:r>
                      <a:endParaRPr lang="en-US" dirty="0"/>
                    </a:p>
                  </a:txBody>
                  <a:tcPr/>
                </a:tc>
                <a:tc>
                  <a:txBody>
                    <a:bodyPr/>
                    <a:lstStyle/>
                    <a:p>
                      <a:endParaRPr lang="en-US" baseline="0" dirty="0" smtClean="0"/>
                    </a:p>
                    <a:p>
                      <a:endParaRPr lang="en-US" baseline="0" dirty="0" smtClean="0"/>
                    </a:p>
                    <a:p>
                      <a:endParaRPr lang="en-US" baseline="0" dirty="0" smtClean="0"/>
                    </a:p>
                    <a:p>
                      <a:r>
                        <a:rPr lang="en-US" baseline="0" dirty="0" smtClean="0"/>
                        <a:t>BP120/80      RR 20</a:t>
                      </a:r>
                    </a:p>
                    <a:p>
                      <a:r>
                        <a:rPr lang="en-US" baseline="0" dirty="0" smtClean="0"/>
                        <a:t>CR 85               T36.2C</a:t>
                      </a:r>
                      <a:endParaRPr lang="en-US" dirty="0" smtClean="0"/>
                    </a:p>
                    <a:p>
                      <a:endParaRPr lang="en-US" dirty="0"/>
                    </a:p>
                  </a:txBody>
                  <a:tcPr/>
                </a:tc>
                <a:tc>
                  <a:txBody>
                    <a:bodyPr/>
                    <a:lstStyle/>
                    <a:p>
                      <a:endParaRPr lang="en-US"/>
                    </a:p>
                  </a:txBody>
                  <a:tcPr/>
                </a:tc>
              </a:tr>
              <a:tr h="1409701">
                <a:tc>
                  <a:txBody>
                    <a:bodyPr/>
                    <a:lstStyle/>
                    <a:p>
                      <a:endParaRPr lang="en-US"/>
                    </a:p>
                  </a:txBody>
                  <a:tcPr/>
                </a:tc>
                <a:tc>
                  <a:txBody>
                    <a:bodyPr/>
                    <a:lstStyle/>
                    <a:p>
                      <a:endParaRPr lang="en-US"/>
                    </a:p>
                  </a:txBody>
                  <a:tcPr/>
                </a:tc>
                <a:tc>
                  <a:txBody>
                    <a:bodyPr/>
                    <a:lstStyle/>
                    <a:p>
                      <a:endParaRPr lang="en-US" dirty="0" smtClean="0"/>
                    </a:p>
                    <a:p>
                      <a:r>
                        <a:rPr lang="en-US" dirty="0" smtClean="0"/>
                        <a:t>Bone scan</a:t>
                      </a:r>
                      <a:endParaRPr lang="en-U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Scan</a:t>
            </a:r>
            <a:endParaRPr lang="en-US" dirty="0"/>
          </a:p>
        </p:txBody>
      </p:sp>
      <p:pic>
        <p:nvPicPr>
          <p:cNvPr id="5" name="Content Placeholder 4" descr="bone scan edit.JPG"/>
          <p:cNvPicPr>
            <a:picLocks noGrp="1" noChangeAspect="1"/>
          </p:cNvPicPr>
          <p:nvPr>
            <p:ph sz="quarter" idx="1"/>
          </p:nvPr>
        </p:nvPicPr>
        <p:blipFill>
          <a:blip r:embed="rId3" cstate="print"/>
          <a:stretch>
            <a:fillRect/>
          </a:stretch>
        </p:blipFill>
        <p:spPr>
          <a:xfrm>
            <a:off x="914400" y="990600"/>
            <a:ext cx="7086600" cy="5638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Data</a:t>
            </a:r>
            <a:endParaRPr lang="en-US" dirty="0"/>
          </a:p>
        </p:txBody>
      </p:sp>
      <p:sp>
        <p:nvSpPr>
          <p:cNvPr id="3" name="Content Placeholder 2"/>
          <p:cNvSpPr>
            <a:spLocks noGrp="1"/>
          </p:cNvSpPr>
          <p:nvPr>
            <p:ph sz="quarter" idx="1"/>
          </p:nvPr>
        </p:nvSpPr>
        <p:spPr/>
        <p:txBody>
          <a:bodyPr>
            <a:normAutofit/>
          </a:bodyPr>
          <a:lstStyle/>
          <a:p>
            <a:r>
              <a:rPr lang="en-US" sz="2400" dirty="0" smtClean="0"/>
              <a:t>A.S.</a:t>
            </a:r>
          </a:p>
          <a:p>
            <a:r>
              <a:rPr lang="en-US" sz="2400" dirty="0" smtClean="0"/>
              <a:t>47 year old male</a:t>
            </a:r>
          </a:p>
          <a:p>
            <a:r>
              <a:rPr lang="en-US" sz="2400" dirty="0" smtClean="0"/>
              <a:t>Married </a:t>
            </a:r>
          </a:p>
          <a:p>
            <a:r>
              <a:rPr lang="en-US" sz="2400" dirty="0" smtClean="0"/>
              <a:t>Filipino </a:t>
            </a:r>
          </a:p>
          <a:p>
            <a:r>
              <a:rPr lang="en-US" sz="2400" dirty="0" smtClean="0"/>
              <a:t>Date of admission:  April 16, 2010</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Scan</a:t>
            </a:r>
            <a:endParaRPr lang="en-US" dirty="0"/>
          </a:p>
        </p:txBody>
      </p:sp>
      <p:pic>
        <p:nvPicPr>
          <p:cNvPr id="4" name="Content Placeholder 3" descr="bone scan edit2.JPG"/>
          <p:cNvPicPr>
            <a:picLocks noGrp="1" noChangeAspect="1"/>
          </p:cNvPicPr>
          <p:nvPr>
            <p:ph sz="quarter" idx="1"/>
          </p:nvPr>
        </p:nvPicPr>
        <p:blipFill>
          <a:blip r:embed="rId3" cstate="print"/>
          <a:stretch>
            <a:fillRect/>
          </a:stretch>
        </p:blipFill>
        <p:spPr>
          <a:xfrm>
            <a:off x="1143000" y="990600"/>
            <a:ext cx="6858000" cy="5486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Scan with metastases</a:t>
            </a:r>
            <a:endParaRPr lang="en-US" dirty="0"/>
          </a:p>
        </p:txBody>
      </p:sp>
      <p:pic>
        <p:nvPicPr>
          <p:cNvPr id="4" name="Content Placeholder 3" descr="view_2.jpg"/>
          <p:cNvPicPr>
            <a:picLocks noGrp="1" noChangeAspect="1"/>
          </p:cNvPicPr>
          <p:nvPr>
            <p:ph sz="quarter" idx="1"/>
          </p:nvPr>
        </p:nvPicPr>
        <p:blipFill>
          <a:blip r:embed="rId2" cstate="print"/>
          <a:stretch>
            <a:fillRect/>
          </a:stretch>
        </p:blipFill>
        <p:spPr>
          <a:xfrm>
            <a:off x="2133600" y="1219200"/>
            <a:ext cx="4495800" cy="5181600"/>
          </a:xfr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graphicFrame>
        <p:nvGraphicFramePr>
          <p:cNvPr id="4" name="Content Placeholder 3"/>
          <p:cNvGraphicFramePr>
            <a:graphicFrameLocks noGrp="1"/>
          </p:cNvGraphicFramePr>
          <p:nvPr>
            <p:ph sz="quarter" idx="1"/>
          </p:nvPr>
        </p:nvGraphicFramePr>
        <p:xfrm>
          <a:off x="381000" y="1752600"/>
          <a:ext cx="8504238" cy="3474720"/>
        </p:xfrm>
        <a:graphic>
          <a:graphicData uri="http://schemas.openxmlformats.org/drawingml/2006/table">
            <a:tbl>
              <a:tblPr firstRow="1" bandRow="1">
                <a:tableStyleId>{5C22544A-7EE6-4342-B048-85BDC9FD1C3A}</a:tableStyleId>
              </a:tblPr>
              <a:tblGrid>
                <a:gridCol w="2834746"/>
                <a:gridCol w="2834746"/>
                <a:gridCol w="2834746"/>
              </a:tblGrid>
              <a:tr h="1562100">
                <a:tc>
                  <a:txBody>
                    <a:bodyPr/>
                    <a:lstStyle/>
                    <a:p>
                      <a:r>
                        <a:rPr lang="en-US" dirty="0" smtClean="0"/>
                        <a:t>2</a:t>
                      </a:r>
                      <a:r>
                        <a:rPr lang="en-US" baseline="30000" dirty="0" smtClean="0"/>
                        <a:t>nd</a:t>
                      </a:r>
                      <a:r>
                        <a:rPr lang="en-US" baseline="0" dirty="0" smtClean="0"/>
                        <a:t> HD</a:t>
                      </a:r>
                      <a:endParaRPr lang="en-US" dirty="0"/>
                    </a:p>
                  </a:txBody>
                  <a:tcPr/>
                </a:tc>
                <a:tc>
                  <a:txBody>
                    <a:bodyPr/>
                    <a:lstStyle/>
                    <a:p>
                      <a:endParaRPr lang="en-US" baseline="0" dirty="0" smtClean="0"/>
                    </a:p>
                    <a:p>
                      <a:endParaRPr lang="en-US" baseline="0" dirty="0" smtClean="0"/>
                    </a:p>
                    <a:p>
                      <a:endParaRPr lang="en-US" baseline="0" dirty="0" smtClean="0"/>
                    </a:p>
                    <a:p>
                      <a:r>
                        <a:rPr lang="en-US" baseline="0" dirty="0" smtClean="0"/>
                        <a:t>BP120/80      RR 20</a:t>
                      </a:r>
                    </a:p>
                    <a:p>
                      <a:r>
                        <a:rPr lang="en-US" baseline="0" dirty="0" smtClean="0"/>
                        <a:t>CR 85               T36.2C</a:t>
                      </a:r>
                      <a:endParaRPr lang="en-US" dirty="0" smtClean="0"/>
                    </a:p>
                    <a:p>
                      <a:endParaRPr lang="en-US" dirty="0"/>
                    </a:p>
                  </a:txBody>
                  <a:tcPr/>
                </a:tc>
                <a:tc>
                  <a:txBody>
                    <a:bodyPr/>
                    <a:lstStyle/>
                    <a:p>
                      <a:endParaRPr lang="en-US"/>
                    </a:p>
                  </a:txBody>
                  <a:tcPr/>
                </a:tc>
              </a:tr>
              <a:tr h="156210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Referred to  Interventional radiologist for possible CT guided liver biopsy</a:t>
                      </a:r>
                    </a:p>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sp>
        <p:nvSpPr>
          <p:cNvPr id="3" name="Content Placeholder 2"/>
          <p:cNvSpPr>
            <a:spLocks noGrp="1"/>
          </p:cNvSpPr>
          <p:nvPr>
            <p:ph sz="quarter" idx="1"/>
          </p:nvPr>
        </p:nvSpPr>
        <p:spPr/>
        <p:txBody>
          <a:bodyPr/>
          <a:lstStyle/>
          <a:p>
            <a:pPr fontAlgn="t"/>
            <a:endParaRPr lang="en-US" b="1" dirty="0" smtClean="0"/>
          </a:p>
          <a:p>
            <a:pPr fontAlgn="t"/>
            <a:endParaRPr lang="en-US" dirty="0" smtClean="0"/>
          </a:p>
          <a:p>
            <a:pPr fontAlgn="t"/>
            <a:endParaRPr lang="en-US" dirty="0" smtClean="0"/>
          </a:p>
          <a:p>
            <a:pPr fontAlgn="t"/>
            <a:endParaRPr lang="en-US" dirty="0" smtClean="0"/>
          </a:p>
          <a:p>
            <a:endParaRPr lang="en-US" dirty="0"/>
          </a:p>
        </p:txBody>
      </p:sp>
      <p:graphicFrame>
        <p:nvGraphicFramePr>
          <p:cNvPr id="6" name="Table 5"/>
          <p:cNvGraphicFramePr>
            <a:graphicFrameLocks noGrp="1"/>
          </p:cNvGraphicFramePr>
          <p:nvPr/>
        </p:nvGraphicFramePr>
        <p:xfrm>
          <a:off x="304800" y="1905000"/>
          <a:ext cx="8534401" cy="2743200"/>
        </p:xfrm>
        <a:graphic>
          <a:graphicData uri="http://schemas.openxmlformats.org/drawingml/2006/table">
            <a:tbl>
              <a:tblPr firstRow="1" bandRow="1">
                <a:tableStyleId>{5C22544A-7EE6-4342-B048-85BDC9FD1C3A}</a:tableStyleId>
              </a:tblPr>
              <a:tblGrid>
                <a:gridCol w="1876300"/>
                <a:gridCol w="3175277"/>
                <a:gridCol w="3482824"/>
              </a:tblGrid>
              <a:tr h="1483464">
                <a:tc>
                  <a:txBody>
                    <a:bodyPr/>
                    <a:lstStyle/>
                    <a:p>
                      <a:r>
                        <a:rPr lang="en-US" baseline="0" dirty="0" smtClean="0"/>
                        <a:t>4th HD</a:t>
                      </a:r>
                      <a:endParaRPr lang="en-US" dirty="0" smtClean="0"/>
                    </a:p>
                  </a:txBody>
                  <a:tcPr/>
                </a:tc>
                <a:tc>
                  <a:txBody>
                    <a:bodyPr/>
                    <a:lstStyle/>
                    <a:p>
                      <a:endParaRPr lang="en-US" baseline="0" dirty="0" smtClean="0"/>
                    </a:p>
                    <a:p>
                      <a:endParaRPr lang="en-US" baseline="0" dirty="0" smtClean="0"/>
                    </a:p>
                    <a:p>
                      <a:r>
                        <a:rPr lang="en-US" baseline="0" dirty="0" smtClean="0"/>
                        <a:t>BP120/90          RR20</a:t>
                      </a:r>
                    </a:p>
                    <a:p>
                      <a:r>
                        <a:rPr lang="en-US" baseline="0" dirty="0" smtClean="0"/>
                        <a:t>CR98                   T 36.5C</a:t>
                      </a:r>
                      <a:endParaRPr lang="en-US" dirty="0"/>
                    </a:p>
                  </a:txBody>
                  <a:tcPr/>
                </a:tc>
                <a:tc>
                  <a:txBody>
                    <a:bodyPr/>
                    <a:lstStyle/>
                    <a:p>
                      <a:endParaRPr lang="en-US" dirty="0"/>
                    </a:p>
                  </a:txBody>
                  <a:tcPr/>
                </a:tc>
              </a:tr>
              <a:tr h="1259736">
                <a:tc>
                  <a:txBody>
                    <a:bodyPr/>
                    <a:lstStyle/>
                    <a:p>
                      <a:endParaRPr lang="en-US"/>
                    </a:p>
                  </a:txBody>
                  <a:tcPr/>
                </a:tc>
                <a:tc>
                  <a:txBody>
                    <a:bodyPr/>
                    <a:lstStyle/>
                    <a:p>
                      <a:endParaRPr lang="en-US" dirty="0"/>
                    </a:p>
                  </a:txBody>
                  <a:tcPr/>
                </a:tc>
                <a:tc>
                  <a:txBody>
                    <a:bodyPr/>
                    <a:lstStyle/>
                    <a:p>
                      <a:endParaRPr lang="en-US" dirty="0" smtClean="0"/>
                    </a:p>
                    <a:p>
                      <a:r>
                        <a:rPr lang="en-US" dirty="0" smtClean="0"/>
                        <a:t>MRI of the abdomen</a:t>
                      </a:r>
                      <a:endParaRPr lang="en-US"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of the abdomen</a:t>
            </a:r>
            <a:endParaRPr lang="en-US" dirty="0"/>
          </a:p>
        </p:txBody>
      </p:sp>
      <p:sp>
        <p:nvSpPr>
          <p:cNvPr id="3" name="Content Placeholder 2"/>
          <p:cNvSpPr>
            <a:spLocks noGrp="1"/>
          </p:cNvSpPr>
          <p:nvPr>
            <p:ph sz="quarter" idx="1"/>
          </p:nvPr>
        </p:nvSpPr>
        <p:spPr/>
        <p:txBody>
          <a:bodyPr>
            <a:normAutofit/>
          </a:bodyPr>
          <a:lstStyle/>
          <a:p>
            <a:r>
              <a:rPr lang="en-US" sz="2400" dirty="0" err="1" smtClean="0"/>
              <a:t>Heterogenous</a:t>
            </a:r>
            <a:r>
              <a:rPr lang="en-US" sz="2400" dirty="0" smtClean="0"/>
              <a:t>, predominantly  T2W  </a:t>
            </a:r>
            <a:r>
              <a:rPr lang="en-US" sz="2400" dirty="0" err="1" smtClean="0"/>
              <a:t>hyperintense</a:t>
            </a:r>
            <a:r>
              <a:rPr lang="en-US" sz="2400" dirty="0" smtClean="0"/>
              <a:t> hepatic mass, with imaging features compatible with a giant cavernous </a:t>
            </a:r>
            <a:r>
              <a:rPr lang="en-US" sz="2400" dirty="0" err="1" smtClean="0"/>
              <a:t>hemangioma</a:t>
            </a:r>
            <a:r>
              <a:rPr lang="en-US" sz="2400" dirty="0" smtClean="0"/>
              <a:t>.</a:t>
            </a:r>
            <a:endParaRPr lang="en-US" sz="24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Cavernous </a:t>
            </a:r>
            <a:r>
              <a:rPr lang="en-US" dirty="0" err="1" smtClean="0"/>
              <a:t>Hemangioma</a:t>
            </a:r>
            <a:endParaRPr lang="en-US" dirty="0"/>
          </a:p>
        </p:txBody>
      </p:sp>
      <p:sp>
        <p:nvSpPr>
          <p:cNvPr id="3" name="Content Placeholder 2"/>
          <p:cNvSpPr>
            <a:spLocks noGrp="1"/>
          </p:cNvSpPr>
          <p:nvPr>
            <p:ph sz="quarter" idx="1"/>
          </p:nvPr>
        </p:nvSpPr>
        <p:spPr>
          <a:xfrm>
            <a:off x="301752" y="1527048"/>
            <a:ext cx="8503920" cy="4035552"/>
          </a:xfrm>
        </p:spPr>
        <p:txBody>
          <a:bodyPr>
            <a:noAutofit/>
          </a:bodyPr>
          <a:lstStyle/>
          <a:p>
            <a:r>
              <a:rPr lang="en-US" sz="2400" dirty="0" smtClean="0"/>
              <a:t>Most common benign tumor of the liver </a:t>
            </a:r>
          </a:p>
          <a:p>
            <a:pPr>
              <a:buNone/>
            </a:pPr>
            <a:endParaRPr lang="en-US" sz="2400" dirty="0" smtClean="0"/>
          </a:p>
          <a:p>
            <a:r>
              <a:rPr lang="en-US" sz="2400" dirty="0" smtClean="0"/>
              <a:t>The pathologic and clinical significance  is very  slight.</a:t>
            </a:r>
          </a:p>
          <a:p>
            <a:pPr>
              <a:buNone/>
            </a:pPr>
            <a:endParaRPr lang="en-US" sz="2400" dirty="0" smtClean="0"/>
          </a:p>
          <a:p>
            <a:r>
              <a:rPr lang="en-US" sz="2400" dirty="0" smtClean="0"/>
              <a:t>Selective hepatic angiography </a:t>
            </a:r>
          </a:p>
          <a:p>
            <a:pPr>
              <a:buNone/>
            </a:pPr>
            <a:r>
              <a:rPr lang="en-US" sz="2400" dirty="0" smtClean="0"/>
              <a:t>  -  most informative diagnostic technique</a:t>
            </a:r>
          </a:p>
          <a:p>
            <a:pPr>
              <a:buNone/>
            </a:pPr>
            <a:r>
              <a:rPr lang="en-US" sz="2400" dirty="0" smtClean="0"/>
              <a:t>  -  has the highest yield.</a:t>
            </a:r>
          </a:p>
          <a:p>
            <a:pPr>
              <a:buNone/>
            </a:pPr>
            <a:endParaRPr lang="en-US" sz="2400" dirty="0" smtClean="0"/>
          </a:p>
          <a:p>
            <a:r>
              <a:rPr lang="en-US" sz="2400" dirty="0" smtClean="0"/>
              <a:t>MRI -  provides tissue specific characterization </a:t>
            </a:r>
            <a:endParaRPr lang="en-US" sz="2400" dirty="0"/>
          </a:p>
        </p:txBody>
      </p:sp>
      <p:sp>
        <p:nvSpPr>
          <p:cNvPr id="4" name="TextBox 3"/>
          <p:cNvSpPr txBox="1"/>
          <p:nvPr/>
        </p:nvSpPr>
        <p:spPr>
          <a:xfrm>
            <a:off x="228600" y="6019800"/>
            <a:ext cx="8915400" cy="923330"/>
          </a:xfrm>
          <a:prstGeom prst="rect">
            <a:avLst/>
          </a:prstGeom>
          <a:noFill/>
        </p:spPr>
        <p:txBody>
          <a:bodyPr wrap="square" rtlCol="0">
            <a:spAutoFit/>
          </a:bodyPr>
          <a:lstStyle/>
          <a:p>
            <a:r>
              <a:rPr lang="en-US" dirty="0" smtClean="0"/>
              <a:t>*Annals of Surgery  “Cavernous </a:t>
            </a:r>
            <a:r>
              <a:rPr lang="en-US" dirty="0" err="1" smtClean="0"/>
              <a:t>hemangioma</a:t>
            </a:r>
            <a:r>
              <a:rPr lang="en-US" dirty="0" smtClean="0"/>
              <a:t>, a single institution report of 16 resections.”  Seymour </a:t>
            </a:r>
            <a:r>
              <a:rPr lang="en-US" dirty="0" err="1" smtClean="0"/>
              <a:t>Schwatrz</a:t>
            </a:r>
            <a:r>
              <a:rPr lang="en-US" dirty="0" smtClean="0"/>
              <a:t> MD</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Cavernous </a:t>
            </a:r>
            <a:r>
              <a:rPr lang="en-US" dirty="0" err="1" smtClean="0"/>
              <a:t>Hemangioma</a:t>
            </a:r>
            <a:endParaRPr lang="en-US" dirty="0"/>
          </a:p>
        </p:txBody>
      </p:sp>
      <p:sp>
        <p:nvSpPr>
          <p:cNvPr id="3" name="Content Placeholder 2"/>
          <p:cNvSpPr>
            <a:spLocks noGrp="1"/>
          </p:cNvSpPr>
          <p:nvPr>
            <p:ph sz="quarter" idx="1"/>
          </p:nvPr>
        </p:nvSpPr>
        <p:spPr/>
        <p:txBody>
          <a:bodyPr>
            <a:normAutofit/>
          </a:bodyPr>
          <a:lstStyle/>
          <a:p>
            <a:r>
              <a:rPr lang="en-US" sz="2400" dirty="0" err="1" smtClean="0"/>
              <a:t>Percutaneous</a:t>
            </a:r>
            <a:r>
              <a:rPr lang="en-US" sz="2400" dirty="0" smtClean="0"/>
              <a:t> needle biopsy</a:t>
            </a:r>
          </a:p>
          <a:p>
            <a:pPr>
              <a:buNone/>
            </a:pPr>
            <a:r>
              <a:rPr lang="en-US" sz="2400" dirty="0" smtClean="0"/>
              <a:t>  -   has been diagnostic, but it is associated with the complication of hemorrhage.</a:t>
            </a:r>
          </a:p>
          <a:p>
            <a:pPr>
              <a:buNone/>
            </a:pPr>
            <a:endParaRPr lang="en-US" sz="2400" dirty="0" smtClean="0"/>
          </a:p>
          <a:p>
            <a:r>
              <a:rPr lang="en-US" sz="2400" dirty="0" smtClean="0"/>
              <a:t>Most cavernous </a:t>
            </a:r>
            <a:r>
              <a:rPr lang="en-US" sz="2400" dirty="0" err="1" smtClean="0"/>
              <a:t>hemangioma</a:t>
            </a:r>
            <a:r>
              <a:rPr lang="en-US" sz="2400" dirty="0" smtClean="0"/>
              <a:t> of the liver should not be excised.</a:t>
            </a:r>
          </a:p>
          <a:p>
            <a:endParaRPr lang="en-US" sz="2400" dirty="0" smtClean="0"/>
          </a:p>
          <a:p>
            <a:r>
              <a:rPr lang="en-US" sz="2400" dirty="0" smtClean="0"/>
              <a:t>No suggestion that a lesion &lt;  4 cm should be excised</a:t>
            </a:r>
          </a:p>
          <a:p>
            <a:pPr>
              <a:buNone/>
            </a:pPr>
            <a:r>
              <a:rPr lang="en-US" sz="2400" dirty="0" smtClean="0"/>
              <a:t>    -  rarely increase in size or rupture.</a:t>
            </a:r>
          </a:p>
          <a:p>
            <a:endParaRPr lang="en-US" sz="2400" dirty="0" smtClean="0"/>
          </a:p>
          <a:p>
            <a:pPr>
              <a:buNone/>
            </a:pPr>
            <a:endParaRPr lang="en-US" sz="2400" dirty="0"/>
          </a:p>
        </p:txBody>
      </p:sp>
      <p:sp>
        <p:nvSpPr>
          <p:cNvPr id="4" name="TextBox 3"/>
          <p:cNvSpPr txBox="1"/>
          <p:nvPr/>
        </p:nvSpPr>
        <p:spPr>
          <a:xfrm>
            <a:off x="152401" y="6019800"/>
            <a:ext cx="8991600" cy="646331"/>
          </a:xfrm>
          <a:prstGeom prst="rect">
            <a:avLst/>
          </a:prstGeom>
          <a:noFill/>
        </p:spPr>
        <p:txBody>
          <a:bodyPr wrap="square" rtlCol="0">
            <a:spAutoFit/>
          </a:bodyPr>
          <a:lstStyle/>
          <a:p>
            <a:r>
              <a:rPr lang="en-US" dirty="0" smtClean="0"/>
              <a:t>*Annals of Surgery  “Cavernous </a:t>
            </a:r>
            <a:r>
              <a:rPr lang="en-US" dirty="0" err="1" smtClean="0"/>
              <a:t>hemangioma</a:t>
            </a:r>
            <a:r>
              <a:rPr lang="en-US" dirty="0" smtClean="0"/>
              <a:t>, a single institution report of 16 resections.”  Seymour </a:t>
            </a:r>
            <a:r>
              <a:rPr lang="en-US" dirty="0" err="1" smtClean="0"/>
              <a:t>Schwatrz</a:t>
            </a:r>
            <a:r>
              <a:rPr lang="en-US" dirty="0" smtClean="0"/>
              <a:t> MD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Cavernous </a:t>
            </a:r>
            <a:r>
              <a:rPr lang="en-US" dirty="0" err="1" smtClean="0"/>
              <a:t>Hemangioma</a:t>
            </a:r>
            <a:endParaRPr lang="en-US" dirty="0"/>
          </a:p>
        </p:txBody>
      </p:sp>
      <p:sp>
        <p:nvSpPr>
          <p:cNvPr id="3" name="Content Placeholder 2"/>
          <p:cNvSpPr>
            <a:spLocks noGrp="1"/>
          </p:cNvSpPr>
          <p:nvPr>
            <p:ph sz="quarter" idx="1"/>
          </p:nvPr>
        </p:nvSpPr>
        <p:spPr/>
        <p:txBody>
          <a:bodyPr>
            <a:normAutofit/>
          </a:bodyPr>
          <a:lstStyle/>
          <a:p>
            <a:r>
              <a:rPr lang="en-US" sz="2400" dirty="0" smtClean="0"/>
              <a:t>Indications for surgical intervention:</a:t>
            </a:r>
          </a:p>
          <a:p>
            <a:pPr marL="457200" indent="-457200">
              <a:buFont typeface="+mj-lt"/>
              <a:buAutoNum type="alphaLcPeriod"/>
            </a:pPr>
            <a:r>
              <a:rPr lang="en-US" sz="2400" dirty="0" smtClean="0"/>
              <a:t>palpable mass that has potential for exposure to trauma</a:t>
            </a:r>
          </a:p>
          <a:p>
            <a:pPr marL="457200" indent="-457200">
              <a:buFont typeface="+mj-lt"/>
              <a:buAutoNum type="alphaLcPeriod"/>
            </a:pPr>
            <a:r>
              <a:rPr lang="en-US" sz="2400" dirty="0" smtClean="0"/>
              <a:t> rapid growth</a:t>
            </a:r>
          </a:p>
          <a:p>
            <a:pPr marL="457200" indent="-457200">
              <a:buFont typeface="+mj-lt"/>
              <a:buAutoNum type="alphaLcPeriod"/>
            </a:pPr>
            <a:r>
              <a:rPr lang="en-US" sz="2400" dirty="0" smtClean="0"/>
              <a:t>pain </a:t>
            </a:r>
          </a:p>
          <a:p>
            <a:pPr marL="457200" indent="-457200">
              <a:buFont typeface="+mj-lt"/>
              <a:buAutoNum type="alphaLcPeriod"/>
            </a:pPr>
            <a:r>
              <a:rPr lang="en-US" sz="2400" dirty="0" err="1" smtClean="0"/>
              <a:t>epigastric</a:t>
            </a:r>
            <a:r>
              <a:rPr lang="en-US" sz="2400" dirty="0" smtClean="0"/>
              <a:t> discomfort</a:t>
            </a:r>
          </a:p>
          <a:p>
            <a:pPr marL="457200" indent="-457200">
              <a:buFont typeface="+mj-lt"/>
              <a:buAutoNum type="alphaLcPeriod"/>
            </a:pPr>
            <a:r>
              <a:rPr lang="en-US" sz="2400" dirty="0" smtClean="0"/>
              <a:t>marked thrombocytopenia</a:t>
            </a:r>
          </a:p>
          <a:p>
            <a:pPr marL="457200" indent="-457200">
              <a:buFont typeface="+mj-lt"/>
              <a:buAutoNum type="alphaLcPeriod"/>
            </a:pPr>
            <a:r>
              <a:rPr lang="en-US" sz="2400" dirty="0" smtClean="0"/>
              <a:t>rupture with </a:t>
            </a:r>
            <a:r>
              <a:rPr lang="en-US" sz="2400" dirty="0" err="1" smtClean="0"/>
              <a:t>intraperitoneal</a:t>
            </a:r>
            <a:r>
              <a:rPr lang="en-US" sz="2400" dirty="0" smtClean="0"/>
              <a:t> bleeding</a:t>
            </a:r>
          </a:p>
        </p:txBody>
      </p:sp>
      <p:sp>
        <p:nvSpPr>
          <p:cNvPr id="4" name="TextBox 3"/>
          <p:cNvSpPr txBox="1"/>
          <p:nvPr/>
        </p:nvSpPr>
        <p:spPr>
          <a:xfrm>
            <a:off x="0" y="5943600"/>
            <a:ext cx="9342622" cy="646331"/>
          </a:xfrm>
          <a:prstGeom prst="rect">
            <a:avLst/>
          </a:prstGeom>
          <a:noFill/>
        </p:spPr>
        <p:txBody>
          <a:bodyPr wrap="none" rtlCol="0">
            <a:spAutoFit/>
          </a:bodyPr>
          <a:lstStyle/>
          <a:p>
            <a:r>
              <a:rPr lang="en-US" dirty="0" smtClean="0"/>
              <a:t>*Annals of Surgery  “Cavernous </a:t>
            </a:r>
            <a:r>
              <a:rPr lang="en-US" dirty="0" err="1" smtClean="0"/>
              <a:t>hemangioma</a:t>
            </a:r>
            <a:r>
              <a:rPr lang="en-US" dirty="0" smtClean="0"/>
              <a:t>, a single institution report of 16 resections.” </a:t>
            </a:r>
          </a:p>
          <a:p>
            <a:r>
              <a:rPr lang="en-US" dirty="0" smtClean="0"/>
              <a:t> Seymour </a:t>
            </a:r>
            <a:r>
              <a:rPr lang="en-US" dirty="0" err="1" smtClean="0"/>
              <a:t>Schwatrz</a:t>
            </a:r>
            <a:r>
              <a:rPr lang="en-US" dirty="0" smtClean="0"/>
              <a:t> MD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sp>
        <p:nvSpPr>
          <p:cNvPr id="3" name="Content Placeholder 2"/>
          <p:cNvSpPr>
            <a:spLocks noGrp="1"/>
          </p:cNvSpPr>
          <p:nvPr>
            <p:ph sz="quarter" idx="1"/>
          </p:nvPr>
        </p:nvSpPr>
        <p:spPr/>
        <p:txBody>
          <a:bodyPr/>
          <a:lstStyle/>
          <a:p>
            <a:pPr fontAlgn="t"/>
            <a:endParaRPr lang="en-US" b="1" dirty="0" smtClean="0"/>
          </a:p>
          <a:p>
            <a:pPr fontAlgn="t"/>
            <a:endParaRPr lang="en-US" dirty="0" smtClean="0"/>
          </a:p>
          <a:p>
            <a:pPr fontAlgn="t"/>
            <a:endParaRPr lang="en-US" dirty="0" smtClean="0"/>
          </a:p>
          <a:p>
            <a:pPr fontAlgn="t"/>
            <a:endParaRPr lang="en-US" dirty="0" smtClean="0"/>
          </a:p>
          <a:p>
            <a:endParaRPr lang="en-US" dirty="0"/>
          </a:p>
        </p:txBody>
      </p:sp>
      <p:graphicFrame>
        <p:nvGraphicFramePr>
          <p:cNvPr id="6" name="Table 5"/>
          <p:cNvGraphicFramePr>
            <a:graphicFrameLocks noGrp="1"/>
          </p:cNvGraphicFramePr>
          <p:nvPr/>
        </p:nvGraphicFramePr>
        <p:xfrm>
          <a:off x="304800" y="1752601"/>
          <a:ext cx="8534401" cy="3372115"/>
        </p:xfrm>
        <a:graphic>
          <a:graphicData uri="http://schemas.openxmlformats.org/drawingml/2006/table">
            <a:tbl>
              <a:tblPr firstRow="1" bandRow="1">
                <a:tableStyleId>{5C22544A-7EE6-4342-B048-85BDC9FD1C3A}</a:tableStyleId>
              </a:tblPr>
              <a:tblGrid>
                <a:gridCol w="1876300"/>
                <a:gridCol w="3175277"/>
                <a:gridCol w="3482824"/>
              </a:tblGrid>
              <a:tr h="1634755">
                <a:tc>
                  <a:txBody>
                    <a:bodyPr/>
                    <a:lstStyle/>
                    <a:p>
                      <a:r>
                        <a:rPr lang="en-US" baseline="0" dirty="0" smtClean="0"/>
                        <a:t>4th HD</a:t>
                      </a:r>
                      <a:endParaRPr lang="en-US" dirty="0" smtClean="0"/>
                    </a:p>
                  </a:txBody>
                  <a:tcPr/>
                </a:tc>
                <a:tc>
                  <a:txBody>
                    <a:bodyPr/>
                    <a:lstStyle/>
                    <a:p>
                      <a:endParaRPr lang="en-US" baseline="0" dirty="0" smtClean="0"/>
                    </a:p>
                    <a:p>
                      <a:endParaRPr lang="en-US" baseline="0" dirty="0" smtClean="0"/>
                    </a:p>
                    <a:p>
                      <a:r>
                        <a:rPr lang="en-US" baseline="0" dirty="0" smtClean="0"/>
                        <a:t>BP120/90          RR20</a:t>
                      </a:r>
                    </a:p>
                    <a:p>
                      <a:r>
                        <a:rPr lang="en-US" baseline="0" dirty="0" smtClean="0"/>
                        <a:t>CR98                   T 36.5C</a:t>
                      </a:r>
                      <a:endParaRPr lang="en-US" dirty="0"/>
                    </a:p>
                  </a:txBody>
                  <a:tcPr/>
                </a:tc>
                <a:tc>
                  <a:txBody>
                    <a:bodyPr/>
                    <a:lstStyle/>
                    <a:p>
                      <a:endParaRPr lang="en-US" dirty="0"/>
                    </a:p>
                  </a:txBody>
                  <a:tcPr/>
                </a:tc>
              </a:tr>
              <a:tr h="1489444">
                <a:tc>
                  <a:txBody>
                    <a:bodyPr/>
                    <a:lstStyle/>
                    <a:p>
                      <a:endParaRPr lang="en-US"/>
                    </a:p>
                  </a:txBody>
                  <a:tcPr/>
                </a:tc>
                <a:tc>
                  <a:txBody>
                    <a:bodyPr/>
                    <a:lstStyle/>
                    <a:p>
                      <a:r>
                        <a:rPr lang="en-US" dirty="0" smtClean="0"/>
                        <a:t>CT</a:t>
                      </a:r>
                      <a:r>
                        <a:rPr lang="en-US" baseline="0" dirty="0" smtClean="0"/>
                        <a:t> guided liver biopsy deferred</a:t>
                      </a:r>
                    </a:p>
                    <a:p>
                      <a:endParaRPr lang="en-US" dirty="0" smtClean="0"/>
                    </a:p>
                    <a:p>
                      <a:r>
                        <a:rPr lang="en-US" dirty="0" smtClean="0"/>
                        <a:t>Referred to Surgery  for</a:t>
                      </a:r>
                      <a:r>
                        <a:rPr lang="en-US" baseline="0" dirty="0" smtClean="0"/>
                        <a:t> resection of the mass </a:t>
                      </a:r>
                    </a:p>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sp>
        <p:nvSpPr>
          <p:cNvPr id="3" name="Content Placeholder 2"/>
          <p:cNvSpPr>
            <a:spLocks noGrp="1"/>
          </p:cNvSpPr>
          <p:nvPr>
            <p:ph sz="quarter" idx="1"/>
          </p:nvPr>
        </p:nvSpPr>
        <p:spPr/>
        <p:txBody>
          <a:bodyPr>
            <a:normAutofit/>
          </a:bodyPr>
          <a:lstStyle/>
          <a:p>
            <a:r>
              <a:rPr lang="en-US" sz="2400" dirty="0" smtClean="0"/>
              <a:t>Surgery  Service</a:t>
            </a:r>
          </a:p>
          <a:p>
            <a:pPr>
              <a:buFontTx/>
              <a:buChar char="-"/>
            </a:pPr>
            <a:r>
              <a:rPr lang="en-US" sz="2400" dirty="0" smtClean="0"/>
              <a:t>Impression:  Large hepatic </a:t>
            </a:r>
            <a:r>
              <a:rPr lang="en-US" sz="2400" dirty="0" err="1" smtClean="0"/>
              <a:t>hemangioma</a:t>
            </a:r>
            <a:endParaRPr lang="en-US" sz="2400" dirty="0" smtClean="0"/>
          </a:p>
          <a:p>
            <a:pPr>
              <a:buFontTx/>
              <a:buChar char="-"/>
            </a:pPr>
            <a:r>
              <a:rPr lang="en-US" sz="2400" dirty="0" smtClean="0"/>
              <a:t>Plan:  Left </a:t>
            </a:r>
            <a:r>
              <a:rPr lang="en-US" sz="2400" dirty="0" err="1" smtClean="0"/>
              <a:t>hepatectomy</a:t>
            </a:r>
            <a:r>
              <a:rPr lang="en-US" sz="2400" dirty="0" smtClean="0"/>
              <a:t>  </a:t>
            </a:r>
            <a:r>
              <a:rPr lang="en-US" sz="2400" dirty="0" err="1" smtClean="0"/>
              <a:t>vs</a:t>
            </a:r>
            <a:r>
              <a:rPr lang="en-US" sz="2400" dirty="0" smtClean="0"/>
              <a:t>  </a:t>
            </a:r>
            <a:r>
              <a:rPr lang="en-US" sz="2400" dirty="0" err="1" smtClean="0"/>
              <a:t>Angio-embolization</a:t>
            </a:r>
            <a:r>
              <a:rPr lang="en-US" sz="2400" dirty="0" smtClean="0"/>
              <a:t> </a:t>
            </a:r>
          </a:p>
          <a:p>
            <a:pPr>
              <a:buNone/>
            </a:pPr>
            <a:r>
              <a:rPr lang="en-US" sz="2400" dirty="0" smtClean="0"/>
              <a:t>    ( prior to liver resection)</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Complaint</a:t>
            </a:r>
            <a:endParaRPr lang="en-US" dirty="0"/>
          </a:p>
        </p:txBody>
      </p:sp>
      <p:sp>
        <p:nvSpPr>
          <p:cNvPr id="3" name="Content Placeholder 2"/>
          <p:cNvSpPr>
            <a:spLocks noGrp="1"/>
          </p:cNvSpPr>
          <p:nvPr>
            <p:ph sz="quarter" idx="1"/>
          </p:nvPr>
        </p:nvSpPr>
        <p:spPr/>
        <p:txBody>
          <a:bodyPr>
            <a:normAutofit/>
          </a:bodyPr>
          <a:lstStyle/>
          <a:p>
            <a:pPr algn="ctr"/>
            <a:endParaRPr lang="en-US" sz="2400" b="1" dirty="0" smtClean="0"/>
          </a:p>
          <a:p>
            <a:pPr algn="ctr"/>
            <a:endParaRPr lang="en-US" sz="2400" b="1" dirty="0" smtClean="0"/>
          </a:p>
          <a:p>
            <a:pPr algn="ctr">
              <a:buNone/>
            </a:pPr>
            <a:endParaRPr lang="en-US" sz="2400" b="1" dirty="0" smtClean="0"/>
          </a:p>
          <a:p>
            <a:pPr algn="ctr">
              <a:buNone/>
            </a:pPr>
            <a:r>
              <a:rPr lang="en-US" sz="2400" b="1" dirty="0" smtClean="0"/>
              <a:t>Abdominal mass</a:t>
            </a:r>
          </a:p>
          <a:p>
            <a:pPr algn="ctr">
              <a:buNone/>
            </a:pPr>
            <a:endParaRPr lang="en-US" sz="2400"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graphicFrame>
        <p:nvGraphicFramePr>
          <p:cNvPr id="4" name="Content Placeholder 3"/>
          <p:cNvGraphicFramePr>
            <a:graphicFrameLocks noGrp="1"/>
          </p:cNvGraphicFramePr>
          <p:nvPr>
            <p:ph sz="quarter" idx="1"/>
          </p:nvPr>
        </p:nvGraphicFramePr>
        <p:xfrm>
          <a:off x="381000" y="1828800"/>
          <a:ext cx="8504238" cy="3048000"/>
        </p:xfrm>
        <a:graphic>
          <a:graphicData uri="http://schemas.openxmlformats.org/drawingml/2006/table">
            <a:tbl>
              <a:tblPr firstRow="1" bandRow="1">
                <a:tableStyleId>{5C22544A-7EE6-4342-B048-85BDC9FD1C3A}</a:tableStyleId>
              </a:tblPr>
              <a:tblGrid>
                <a:gridCol w="1447800"/>
                <a:gridCol w="4221692"/>
                <a:gridCol w="2834746"/>
              </a:tblGrid>
              <a:tr h="1558653">
                <a:tc>
                  <a:txBody>
                    <a:bodyPr/>
                    <a:lstStyle/>
                    <a:p>
                      <a:r>
                        <a:rPr lang="en-US" baseline="0" dirty="0" smtClean="0"/>
                        <a:t>6</a:t>
                      </a:r>
                      <a:r>
                        <a:rPr lang="en-US" baseline="30000" dirty="0" smtClean="0"/>
                        <a:t>th</a:t>
                      </a:r>
                      <a:r>
                        <a:rPr lang="en-US" dirty="0" smtClean="0"/>
                        <a:t> HD</a:t>
                      </a:r>
                      <a:endParaRPr lang="en-US" dirty="0"/>
                    </a:p>
                  </a:txBody>
                  <a:tcPr/>
                </a:tc>
                <a:tc>
                  <a:txBody>
                    <a:bodyPr/>
                    <a:lstStyle/>
                    <a:p>
                      <a:endParaRPr lang="en-US" dirty="0" smtClean="0"/>
                    </a:p>
                    <a:p>
                      <a:r>
                        <a:rPr lang="en-US" dirty="0" smtClean="0"/>
                        <a:t>BP 100/60     RR 20</a:t>
                      </a:r>
                    </a:p>
                    <a:p>
                      <a:r>
                        <a:rPr lang="en-US" dirty="0" smtClean="0"/>
                        <a:t>CR 83               T 37C</a:t>
                      </a:r>
                      <a:endParaRPr lang="en-US" dirty="0"/>
                    </a:p>
                  </a:txBody>
                  <a:tcPr/>
                </a:tc>
                <a:tc>
                  <a:txBody>
                    <a:bodyPr/>
                    <a:lstStyle/>
                    <a:p>
                      <a:endParaRPr lang="en-US"/>
                    </a:p>
                  </a:txBody>
                  <a:tcPr/>
                </a:tc>
              </a:tr>
              <a:tr h="1489347">
                <a:tc>
                  <a:txBody>
                    <a:bodyPr/>
                    <a:lstStyle/>
                    <a:p>
                      <a:endParaRPr lang="en-US" dirty="0"/>
                    </a:p>
                  </a:txBody>
                  <a:tcPr/>
                </a:tc>
                <a:tc>
                  <a:txBody>
                    <a:bodyPr/>
                    <a:lstStyle/>
                    <a:p>
                      <a:endParaRPr lang="en-US" dirty="0" smtClean="0"/>
                    </a:p>
                    <a:p>
                      <a:r>
                        <a:rPr lang="en-US" dirty="0" smtClean="0"/>
                        <a:t>Referred</a:t>
                      </a:r>
                      <a:r>
                        <a:rPr lang="en-US" baseline="0" dirty="0" smtClean="0"/>
                        <a:t> to Interventional radiologist for </a:t>
                      </a:r>
                      <a:r>
                        <a:rPr lang="en-US" baseline="0" dirty="0" err="1" smtClean="0"/>
                        <a:t>embolization</a:t>
                      </a:r>
                      <a:r>
                        <a:rPr lang="en-US" baseline="0" dirty="0" smtClean="0"/>
                        <a:t> of the  giant  cavernous  </a:t>
                      </a:r>
                      <a:r>
                        <a:rPr lang="en-US" baseline="0" dirty="0" err="1" smtClean="0"/>
                        <a:t>hemangioma</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sp>
        <p:nvSpPr>
          <p:cNvPr id="3" name="Content Placeholder 2"/>
          <p:cNvSpPr>
            <a:spLocks noGrp="1"/>
          </p:cNvSpPr>
          <p:nvPr>
            <p:ph sz="quarter" idx="1"/>
          </p:nvPr>
        </p:nvSpPr>
        <p:spPr/>
        <p:txBody>
          <a:bodyPr/>
          <a:lstStyle/>
          <a:p>
            <a:pPr fontAlgn="t">
              <a:buNone/>
            </a:pPr>
            <a:endParaRPr lang="en-US" b="1" dirty="0" smtClean="0"/>
          </a:p>
          <a:p>
            <a:pPr fontAlgn="t"/>
            <a:endParaRPr lang="en-US" dirty="0" smtClean="0"/>
          </a:p>
          <a:p>
            <a:pPr fontAlgn="t"/>
            <a:endParaRPr lang="en-US" dirty="0" smtClean="0"/>
          </a:p>
          <a:p>
            <a:pPr fontAlgn="t"/>
            <a:endParaRPr lang="en-US" dirty="0" smtClean="0"/>
          </a:p>
          <a:p>
            <a:pPr>
              <a:buNone/>
            </a:pPr>
            <a:endParaRPr lang="en-US" dirty="0"/>
          </a:p>
        </p:txBody>
      </p:sp>
      <p:graphicFrame>
        <p:nvGraphicFramePr>
          <p:cNvPr id="4" name="Table 3"/>
          <p:cNvGraphicFramePr>
            <a:graphicFrameLocks noGrp="1"/>
          </p:cNvGraphicFramePr>
          <p:nvPr/>
        </p:nvGraphicFramePr>
        <p:xfrm>
          <a:off x="304800" y="2057400"/>
          <a:ext cx="8534401" cy="2802394"/>
        </p:xfrm>
        <a:graphic>
          <a:graphicData uri="http://schemas.openxmlformats.org/drawingml/2006/table">
            <a:tbl>
              <a:tblPr firstRow="1" bandRow="1">
                <a:tableStyleId>{5C22544A-7EE6-4342-B048-85BDC9FD1C3A}</a:tableStyleId>
              </a:tblPr>
              <a:tblGrid>
                <a:gridCol w="1876300"/>
                <a:gridCol w="3175277"/>
                <a:gridCol w="3482824"/>
              </a:tblGrid>
              <a:tr h="1524000">
                <a:tc>
                  <a:txBody>
                    <a:bodyPr/>
                    <a:lstStyle/>
                    <a:p>
                      <a:r>
                        <a:rPr lang="en-US" baseline="0" dirty="0" smtClean="0"/>
                        <a:t>7</a:t>
                      </a:r>
                      <a:r>
                        <a:rPr lang="en-US" baseline="30000" dirty="0" smtClean="0"/>
                        <a:t>th</a:t>
                      </a:r>
                      <a:r>
                        <a:rPr lang="en-US" baseline="0" dirty="0" smtClean="0"/>
                        <a:t> HD</a:t>
                      </a:r>
                      <a:endParaRPr lang="en-US" dirty="0" smtClean="0"/>
                    </a:p>
                  </a:txBody>
                  <a:tcPr/>
                </a:tc>
                <a:tc>
                  <a:txBody>
                    <a:bodyPr/>
                    <a:lstStyle/>
                    <a:p>
                      <a:endParaRPr lang="en-US" baseline="0" dirty="0" smtClean="0"/>
                    </a:p>
                    <a:p>
                      <a:endParaRPr lang="en-US" baseline="0" dirty="0" smtClean="0"/>
                    </a:p>
                    <a:p>
                      <a:r>
                        <a:rPr lang="en-US" baseline="0" dirty="0" smtClean="0"/>
                        <a:t>BP110/70       RR19</a:t>
                      </a:r>
                    </a:p>
                    <a:p>
                      <a:r>
                        <a:rPr lang="en-US" baseline="0" dirty="0" smtClean="0"/>
                        <a:t>CR72                T36.3C</a:t>
                      </a:r>
                      <a:endParaRPr lang="en-US" dirty="0"/>
                    </a:p>
                  </a:txBody>
                  <a:tcPr/>
                </a:tc>
                <a:tc>
                  <a:txBody>
                    <a:bodyPr/>
                    <a:lstStyle/>
                    <a:p>
                      <a:endParaRPr lang="en-US" dirty="0"/>
                    </a:p>
                  </a:txBody>
                  <a:tcPr/>
                </a:tc>
              </a:tr>
              <a:tr h="1278394">
                <a:tc>
                  <a:txBody>
                    <a:bodyPr/>
                    <a:lstStyle/>
                    <a:p>
                      <a:endParaRPr lang="en-US"/>
                    </a:p>
                  </a:txBody>
                  <a:tcPr/>
                </a:tc>
                <a:tc>
                  <a:txBody>
                    <a:bodyPr/>
                    <a:lstStyle/>
                    <a:p>
                      <a:endParaRPr lang="en-US" dirty="0"/>
                    </a:p>
                  </a:txBody>
                  <a:tcPr/>
                </a:tc>
                <a:tc>
                  <a:txBody>
                    <a:bodyPr/>
                    <a:lstStyle/>
                    <a:p>
                      <a:endParaRPr lang="en-US" dirty="0" smtClean="0"/>
                    </a:p>
                    <a:p>
                      <a:r>
                        <a:rPr lang="en-US" dirty="0" smtClean="0"/>
                        <a:t>Mesenteric</a:t>
                      </a:r>
                      <a:r>
                        <a:rPr lang="en-US" baseline="0" dirty="0" smtClean="0"/>
                        <a:t> </a:t>
                      </a:r>
                      <a:r>
                        <a:rPr lang="en-US" dirty="0" smtClean="0"/>
                        <a:t> angiogram</a:t>
                      </a:r>
                      <a:endParaRPr lang="en-US"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304800"/>
          </a:xfrm>
        </p:spPr>
        <p:txBody>
          <a:bodyPr>
            <a:normAutofit fontScale="90000"/>
          </a:bodyPr>
          <a:lstStyle/>
          <a:p>
            <a:endParaRPr lang="en-US" dirty="0"/>
          </a:p>
        </p:txBody>
      </p:sp>
      <p:pic>
        <p:nvPicPr>
          <p:cNvPr id="4" name="Content Placeholder 3" descr="800px-Blood_supply_stomach_schematic.png"/>
          <p:cNvPicPr>
            <a:picLocks noGrp="1" noChangeAspect="1"/>
          </p:cNvPicPr>
          <p:nvPr>
            <p:ph sz="quarter" idx="1"/>
          </p:nvPr>
        </p:nvPicPr>
        <p:blipFill>
          <a:blip r:embed="rId2" cstate="print"/>
          <a:stretch>
            <a:fillRect/>
          </a:stretch>
        </p:blipFill>
        <p:spPr>
          <a:xfrm>
            <a:off x="304800" y="685800"/>
            <a:ext cx="8610600" cy="5714999"/>
          </a:xfr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sp>
        <p:nvSpPr>
          <p:cNvPr id="3" name="Content Placeholder 2"/>
          <p:cNvSpPr>
            <a:spLocks noGrp="1"/>
          </p:cNvSpPr>
          <p:nvPr>
            <p:ph sz="quarter" idx="1"/>
          </p:nvPr>
        </p:nvSpPr>
        <p:spPr/>
        <p:txBody>
          <a:bodyPr/>
          <a:lstStyle/>
          <a:p>
            <a:pPr fontAlgn="t">
              <a:buNone/>
            </a:pPr>
            <a:endParaRPr lang="en-US" b="1" dirty="0" smtClean="0"/>
          </a:p>
          <a:p>
            <a:pPr fontAlgn="t"/>
            <a:endParaRPr lang="en-US" dirty="0" smtClean="0"/>
          </a:p>
          <a:p>
            <a:pPr fontAlgn="t"/>
            <a:endParaRPr lang="en-US" dirty="0" smtClean="0"/>
          </a:p>
          <a:p>
            <a:pPr fontAlgn="t"/>
            <a:endParaRPr lang="en-US" dirty="0" smtClean="0"/>
          </a:p>
          <a:p>
            <a:pPr>
              <a:buNone/>
            </a:pPr>
            <a:endParaRPr lang="en-US" dirty="0"/>
          </a:p>
        </p:txBody>
      </p:sp>
      <p:graphicFrame>
        <p:nvGraphicFramePr>
          <p:cNvPr id="4" name="Table 3"/>
          <p:cNvGraphicFramePr>
            <a:graphicFrameLocks noGrp="1"/>
          </p:cNvGraphicFramePr>
          <p:nvPr/>
        </p:nvGraphicFramePr>
        <p:xfrm>
          <a:off x="304800" y="1828800"/>
          <a:ext cx="8534401" cy="3276601"/>
        </p:xfrm>
        <a:graphic>
          <a:graphicData uri="http://schemas.openxmlformats.org/drawingml/2006/table">
            <a:tbl>
              <a:tblPr firstRow="1" bandRow="1">
                <a:tableStyleId>{5C22544A-7EE6-4342-B048-85BDC9FD1C3A}</a:tableStyleId>
              </a:tblPr>
              <a:tblGrid>
                <a:gridCol w="1876300"/>
                <a:gridCol w="3175277"/>
                <a:gridCol w="3482824"/>
              </a:tblGrid>
              <a:tr h="1597343">
                <a:tc>
                  <a:txBody>
                    <a:bodyPr/>
                    <a:lstStyle/>
                    <a:p>
                      <a:r>
                        <a:rPr lang="en-US" baseline="0" dirty="0" smtClean="0"/>
                        <a:t>8</a:t>
                      </a:r>
                      <a:r>
                        <a:rPr lang="en-US" baseline="30000" dirty="0" smtClean="0"/>
                        <a:t>th</a:t>
                      </a:r>
                      <a:r>
                        <a:rPr lang="en-US" baseline="0" dirty="0" smtClean="0"/>
                        <a:t> HD</a:t>
                      </a:r>
                      <a:endParaRPr lang="en-US" dirty="0" smtClean="0"/>
                    </a:p>
                  </a:txBody>
                  <a:tcPr/>
                </a:tc>
                <a:tc>
                  <a:txBody>
                    <a:bodyPr/>
                    <a:lstStyle/>
                    <a:p>
                      <a:endParaRPr lang="en-US" baseline="0" dirty="0" smtClean="0"/>
                    </a:p>
                    <a:p>
                      <a:endParaRPr lang="en-US" baseline="0" dirty="0" smtClean="0"/>
                    </a:p>
                    <a:p>
                      <a:r>
                        <a:rPr lang="en-US" baseline="0" dirty="0" smtClean="0"/>
                        <a:t>BP130/70       RR18</a:t>
                      </a:r>
                    </a:p>
                    <a:p>
                      <a:r>
                        <a:rPr lang="en-US" baseline="0" dirty="0" smtClean="0"/>
                        <a:t>CR82                T37.2C</a:t>
                      </a:r>
                      <a:endParaRPr lang="en-US" dirty="0"/>
                    </a:p>
                  </a:txBody>
                  <a:tcPr/>
                </a:tc>
                <a:tc>
                  <a:txBody>
                    <a:bodyPr/>
                    <a:lstStyle/>
                    <a:p>
                      <a:endParaRPr lang="en-US" dirty="0"/>
                    </a:p>
                  </a:txBody>
                  <a:tcPr/>
                </a:tc>
              </a:tr>
              <a:tr h="1679258">
                <a:tc>
                  <a:txBody>
                    <a:bodyPr/>
                    <a:lstStyle/>
                    <a:p>
                      <a:endParaRPr lang="en-US"/>
                    </a:p>
                  </a:txBody>
                  <a:tcPr/>
                </a:tc>
                <a:tc>
                  <a:txBody>
                    <a:bodyPr/>
                    <a:lstStyle/>
                    <a:p>
                      <a:endParaRPr lang="en-US" dirty="0"/>
                    </a:p>
                  </a:txBody>
                  <a:tcPr/>
                </a:tc>
                <a:tc>
                  <a:txBody>
                    <a:bodyPr/>
                    <a:lstStyle/>
                    <a:p>
                      <a:endParaRPr lang="en-US" dirty="0" smtClean="0"/>
                    </a:p>
                    <a:p>
                      <a:r>
                        <a:rPr lang="en-US" dirty="0" err="1" smtClean="0"/>
                        <a:t>Angio-embolization</a:t>
                      </a:r>
                      <a:r>
                        <a:rPr lang="en-US" baseline="0" dirty="0" smtClean="0"/>
                        <a:t> was deferred</a:t>
                      </a:r>
                    </a:p>
                    <a:p>
                      <a:endParaRPr lang="en-US" dirty="0" smtClean="0"/>
                    </a:p>
                    <a:p>
                      <a:r>
                        <a:rPr lang="en-US" dirty="0" err="1" smtClean="0"/>
                        <a:t>Esophagogastroduodenoscopy</a:t>
                      </a:r>
                      <a:endParaRPr lang="en-US" dirty="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EGD</a:t>
            </a:r>
            <a:endParaRPr lang="en-US" dirty="0"/>
          </a:p>
        </p:txBody>
      </p:sp>
      <p:sp>
        <p:nvSpPr>
          <p:cNvPr id="3" name="Content Placeholder 2"/>
          <p:cNvSpPr>
            <a:spLocks noGrp="1"/>
          </p:cNvSpPr>
          <p:nvPr>
            <p:ph sz="quarter" idx="1"/>
          </p:nvPr>
        </p:nvSpPr>
        <p:spPr/>
        <p:txBody>
          <a:bodyPr>
            <a:normAutofit/>
          </a:bodyPr>
          <a:lstStyle/>
          <a:p>
            <a:r>
              <a:rPr lang="en-US" sz="2400" dirty="0" smtClean="0"/>
              <a:t>A nodular mass at the lesser curvature of the stomach. It showed a  “ strawberry like” </a:t>
            </a:r>
            <a:r>
              <a:rPr lang="en-US" sz="2400" dirty="0" err="1" smtClean="0"/>
              <a:t>polypoid</a:t>
            </a:r>
            <a:r>
              <a:rPr lang="en-US" sz="2400" dirty="0" smtClean="0"/>
              <a:t> lesion with central ulceration on top of the mass.  Multiple biopsies of gastric mass were taken. </a:t>
            </a:r>
            <a:endParaRPr lang="en-US" sz="24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sp>
        <p:nvSpPr>
          <p:cNvPr id="3" name="Content Placeholder 2"/>
          <p:cNvSpPr>
            <a:spLocks noGrp="1"/>
          </p:cNvSpPr>
          <p:nvPr>
            <p:ph sz="quarter" idx="1"/>
          </p:nvPr>
        </p:nvSpPr>
        <p:spPr/>
        <p:txBody>
          <a:bodyPr/>
          <a:lstStyle/>
          <a:p>
            <a:pPr fontAlgn="t">
              <a:buNone/>
            </a:pPr>
            <a:endParaRPr lang="en-US" b="1" dirty="0" smtClean="0"/>
          </a:p>
          <a:p>
            <a:pPr fontAlgn="t"/>
            <a:endParaRPr lang="en-US" dirty="0" smtClean="0"/>
          </a:p>
          <a:p>
            <a:pPr fontAlgn="t"/>
            <a:endParaRPr lang="en-US" dirty="0" smtClean="0"/>
          </a:p>
          <a:p>
            <a:pPr fontAlgn="t"/>
            <a:endParaRPr lang="en-US" dirty="0" smtClean="0"/>
          </a:p>
          <a:p>
            <a:pPr>
              <a:buNone/>
            </a:pPr>
            <a:endParaRPr lang="en-US" dirty="0"/>
          </a:p>
        </p:txBody>
      </p:sp>
      <p:graphicFrame>
        <p:nvGraphicFramePr>
          <p:cNvPr id="4" name="Table 3"/>
          <p:cNvGraphicFramePr>
            <a:graphicFrameLocks noGrp="1"/>
          </p:cNvGraphicFramePr>
          <p:nvPr/>
        </p:nvGraphicFramePr>
        <p:xfrm>
          <a:off x="609600" y="1828800"/>
          <a:ext cx="7924799" cy="2895600"/>
        </p:xfrm>
        <a:graphic>
          <a:graphicData uri="http://schemas.openxmlformats.org/drawingml/2006/table">
            <a:tbl>
              <a:tblPr firstRow="1" bandRow="1">
                <a:tableStyleId>{5C22544A-7EE6-4342-B048-85BDC9FD1C3A}</a:tableStyleId>
              </a:tblPr>
              <a:tblGrid>
                <a:gridCol w="1742278"/>
                <a:gridCol w="2948471"/>
                <a:gridCol w="3234050"/>
              </a:tblGrid>
              <a:tr h="1483564">
                <a:tc>
                  <a:txBody>
                    <a:bodyPr/>
                    <a:lstStyle/>
                    <a:p>
                      <a:r>
                        <a:rPr lang="en-US" baseline="0" dirty="0" smtClean="0"/>
                        <a:t>8</a:t>
                      </a:r>
                      <a:r>
                        <a:rPr lang="en-US" baseline="30000" dirty="0" smtClean="0"/>
                        <a:t>th</a:t>
                      </a:r>
                      <a:r>
                        <a:rPr lang="en-US" baseline="0" dirty="0" smtClean="0"/>
                        <a:t> HD</a:t>
                      </a:r>
                      <a:endParaRPr lang="en-US" dirty="0" smtClean="0"/>
                    </a:p>
                  </a:txBody>
                  <a:tcPr/>
                </a:tc>
                <a:tc>
                  <a:txBody>
                    <a:bodyPr/>
                    <a:lstStyle/>
                    <a:p>
                      <a:endParaRPr lang="en-US" baseline="0" dirty="0" smtClean="0"/>
                    </a:p>
                    <a:p>
                      <a:endParaRPr lang="en-US" baseline="0" dirty="0" smtClean="0"/>
                    </a:p>
                    <a:p>
                      <a:r>
                        <a:rPr lang="en-US" baseline="0" dirty="0" smtClean="0"/>
                        <a:t>BP130/70       RR18</a:t>
                      </a:r>
                    </a:p>
                    <a:p>
                      <a:r>
                        <a:rPr lang="en-US" baseline="0" dirty="0" smtClean="0"/>
                        <a:t>CR82                T37.2C</a:t>
                      </a:r>
                      <a:endParaRPr lang="en-US" dirty="0"/>
                    </a:p>
                  </a:txBody>
                  <a:tcPr/>
                </a:tc>
                <a:tc>
                  <a:txBody>
                    <a:bodyPr/>
                    <a:lstStyle/>
                    <a:p>
                      <a:endParaRPr lang="en-US" dirty="0"/>
                    </a:p>
                  </a:txBody>
                  <a:tcPr/>
                </a:tc>
              </a:tr>
              <a:tr h="1412036">
                <a:tc>
                  <a:txBody>
                    <a:bodyPr/>
                    <a:lstStyle/>
                    <a:p>
                      <a:endParaRPr lang="en-US"/>
                    </a:p>
                  </a:txBody>
                  <a:tcPr/>
                </a:tc>
                <a:tc>
                  <a:txBody>
                    <a:bodyPr/>
                    <a:lstStyle/>
                    <a:p>
                      <a:endParaRPr lang="en-US" dirty="0"/>
                    </a:p>
                  </a:txBody>
                  <a:tcPr/>
                </a:tc>
                <a:tc>
                  <a:txBody>
                    <a:bodyPr/>
                    <a:lstStyle/>
                    <a:p>
                      <a:endParaRPr lang="en-US" dirty="0" smtClean="0"/>
                    </a:p>
                    <a:p>
                      <a:r>
                        <a:rPr lang="en-US" dirty="0" smtClean="0"/>
                        <a:t>CA</a:t>
                      </a:r>
                      <a:r>
                        <a:rPr lang="en-US" baseline="0" dirty="0" smtClean="0"/>
                        <a:t> 72-4  </a:t>
                      </a:r>
                    </a:p>
                    <a:p>
                      <a:endParaRPr lang="en-US" baseline="0" dirty="0" smtClean="0"/>
                    </a:p>
                    <a:p>
                      <a:r>
                        <a:rPr lang="en-US" dirty="0" smtClean="0"/>
                        <a:t>1.10 U/ml   N.V.</a:t>
                      </a:r>
                      <a:r>
                        <a:rPr lang="en-US" baseline="0" dirty="0" smtClean="0"/>
                        <a:t>  (0  -   6.9 )</a:t>
                      </a:r>
                      <a:endParaRPr lang="en-US"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graphicFrame>
        <p:nvGraphicFramePr>
          <p:cNvPr id="4" name="Content Placeholder 3"/>
          <p:cNvGraphicFramePr>
            <a:graphicFrameLocks noGrp="1"/>
          </p:cNvGraphicFramePr>
          <p:nvPr>
            <p:ph sz="quarter" idx="1"/>
          </p:nvPr>
        </p:nvGraphicFramePr>
        <p:xfrm>
          <a:off x="304800" y="1828800"/>
          <a:ext cx="8534401" cy="2743200"/>
        </p:xfrm>
        <a:graphic>
          <a:graphicData uri="http://schemas.openxmlformats.org/drawingml/2006/table">
            <a:tbl>
              <a:tblPr firstRow="1" bandRow="1">
                <a:tableStyleId>{5C22544A-7EE6-4342-B048-85BDC9FD1C3A}</a:tableStyleId>
              </a:tblPr>
              <a:tblGrid>
                <a:gridCol w="1876300"/>
                <a:gridCol w="3175277"/>
                <a:gridCol w="3482824"/>
              </a:tblGrid>
              <a:tr h="1502735">
                <a:tc>
                  <a:txBody>
                    <a:bodyPr/>
                    <a:lstStyle/>
                    <a:p>
                      <a:r>
                        <a:rPr lang="en-US" baseline="0" dirty="0" smtClean="0"/>
                        <a:t>9</a:t>
                      </a:r>
                      <a:r>
                        <a:rPr lang="en-US" baseline="30000" dirty="0" smtClean="0"/>
                        <a:t>th</a:t>
                      </a:r>
                      <a:r>
                        <a:rPr lang="en-US" baseline="0" dirty="0" smtClean="0"/>
                        <a:t> HD</a:t>
                      </a:r>
                      <a:endParaRPr lang="en-US" dirty="0" smtClean="0"/>
                    </a:p>
                  </a:txBody>
                  <a:tcPr/>
                </a:tc>
                <a:tc>
                  <a:txBody>
                    <a:bodyPr/>
                    <a:lstStyle/>
                    <a:p>
                      <a:endParaRPr lang="en-US" baseline="0" dirty="0" smtClean="0"/>
                    </a:p>
                    <a:p>
                      <a:endParaRPr lang="en-US" baseline="0" dirty="0" smtClean="0"/>
                    </a:p>
                    <a:p>
                      <a:r>
                        <a:rPr lang="en-US" baseline="0" dirty="0" smtClean="0"/>
                        <a:t>BP110/70          RR17</a:t>
                      </a:r>
                    </a:p>
                    <a:p>
                      <a:r>
                        <a:rPr lang="en-US" baseline="0" dirty="0" smtClean="0"/>
                        <a:t>CR90                  T 36.7C</a:t>
                      </a:r>
                      <a:endParaRPr lang="en-US" dirty="0"/>
                    </a:p>
                  </a:txBody>
                  <a:tcPr/>
                </a:tc>
                <a:tc>
                  <a:txBody>
                    <a:bodyPr/>
                    <a:lstStyle/>
                    <a:p>
                      <a:endParaRPr lang="en-US" dirty="0"/>
                    </a:p>
                  </a:txBody>
                  <a:tcPr/>
                </a:tc>
              </a:tr>
              <a:tr h="1240465">
                <a:tc>
                  <a:txBody>
                    <a:bodyPr/>
                    <a:lstStyle/>
                    <a:p>
                      <a:endParaRPr lang="en-US"/>
                    </a:p>
                  </a:txBody>
                  <a:tcPr/>
                </a:tc>
                <a:tc>
                  <a:txBody>
                    <a:bodyPr/>
                    <a:lstStyle/>
                    <a:p>
                      <a:endParaRPr lang="en-US" dirty="0"/>
                    </a:p>
                  </a:txBody>
                  <a:tcPr/>
                </a:tc>
                <a:tc>
                  <a:txBody>
                    <a:bodyPr/>
                    <a:lstStyle/>
                    <a:p>
                      <a:endParaRPr lang="en-US" dirty="0" smtClean="0"/>
                    </a:p>
                    <a:p>
                      <a:r>
                        <a:rPr lang="en-US" dirty="0" smtClean="0"/>
                        <a:t>CT whole abdomen</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CT Scan Abdomen</a:t>
            </a:r>
            <a:endParaRPr lang="en-PH" dirty="0"/>
          </a:p>
        </p:txBody>
      </p:sp>
      <p:pic>
        <p:nvPicPr>
          <p:cNvPr id="4" name="Content Placeholder 3" descr="ln010.png"/>
          <p:cNvPicPr>
            <a:picLocks noGrp="1" noChangeAspect="1"/>
          </p:cNvPicPr>
          <p:nvPr>
            <p:ph sz="quarter" idx="1"/>
          </p:nvPr>
        </p:nvPicPr>
        <p:blipFill>
          <a:blip r:embed="rId3" cstate="print"/>
          <a:stretch>
            <a:fillRect/>
          </a:stretch>
        </p:blipFill>
        <p:spPr>
          <a:xfrm>
            <a:off x="2267744" y="1527175"/>
            <a:ext cx="4572000" cy="45720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CT Scan Abdomen</a:t>
            </a:r>
            <a:endParaRPr lang="en-PH" dirty="0"/>
          </a:p>
        </p:txBody>
      </p:sp>
      <p:pic>
        <p:nvPicPr>
          <p:cNvPr id="4" name="Content Placeholder 3" descr="ln022.png"/>
          <p:cNvPicPr>
            <a:picLocks noGrp="1" noChangeAspect="1"/>
          </p:cNvPicPr>
          <p:nvPr>
            <p:ph sz="quarter" idx="1"/>
          </p:nvPr>
        </p:nvPicPr>
        <p:blipFill>
          <a:blip r:embed="rId2" cstate="print"/>
          <a:stretch>
            <a:fillRect/>
          </a:stretch>
        </p:blipFill>
        <p:spPr>
          <a:xfrm>
            <a:off x="2267744" y="1527175"/>
            <a:ext cx="4572000" cy="45720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CT Scan Abdomen</a:t>
            </a:r>
            <a:endParaRPr lang="en-PH" dirty="0"/>
          </a:p>
        </p:txBody>
      </p:sp>
      <p:pic>
        <p:nvPicPr>
          <p:cNvPr id="4" name="Content Placeholder 3" descr="ln050.png"/>
          <p:cNvPicPr>
            <a:picLocks noGrp="1" noChangeAspect="1"/>
          </p:cNvPicPr>
          <p:nvPr>
            <p:ph sz="quarter" idx="1"/>
          </p:nvPr>
        </p:nvPicPr>
        <p:blipFill>
          <a:blip r:embed="rId3" cstate="print"/>
          <a:stretch>
            <a:fillRect/>
          </a:stretch>
        </p:blipFill>
        <p:spPr>
          <a:xfrm>
            <a:off x="2267744" y="1527175"/>
            <a:ext cx="4572000" cy="4572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Present Illness</a:t>
            </a:r>
            <a:endParaRPr lang="en-US" dirty="0"/>
          </a:p>
        </p:txBody>
      </p:sp>
      <p:sp>
        <p:nvSpPr>
          <p:cNvPr id="3" name="Content Placeholder 2"/>
          <p:cNvSpPr>
            <a:spLocks noGrp="1"/>
          </p:cNvSpPr>
          <p:nvPr>
            <p:ph sz="quarter" idx="1"/>
          </p:nvPr>
        </p:nvSpPr>
        <p:spPr/>
        <p:txBody>
          <a:bodyPr>
            <a:normAutofit/>
          </a:bodyPr>
          <a:lstStyle/>
          <a:p>
            <a:r>
              <a:rPr lang="en-US" sz="2400" dirty="0" smtClean="0"/>
              <a:t>4 months PTA                 (+) feeling of early satiety </a:t>
            </a:r>
          </a:p>
          <a:p>
            <a:pPr>
              <a:buNone/>
            </a:pPr>
            <a:r>
              <a:rPr lang="en-US" sz="2400" dirty="0" smtClean="0"/>
              <a:t>                                                (+) occasional post-</a:t>
            </a:r>
            <a:r>
              <a:rPr lang="en-US" sz="2400" dirty="0" err="1" smtClean="0"/>
              <a:t>prandial</a:t>
            </a:r>
            <a:endParaRPr lang="en-US" sz="2400" dirty="0" smtClean="0"/>
          </a:p>
          <a:p>
            <a:pPr>
              <a:buNone/>
            </a:pPr>
            <a:r>
              <a:rPr lang="en-US" sz="2400" dirty="0" smtClean="0"/>
              <a:t>                                                        </a:t>
            </a:r>
            <a:r>
              <a:rPr lang="en-US" sz="2400" dirty="0" err="1" smtClean="0"/>
              <a:t>periumbilical</a:t>
            </a:r>
            <a:r>
              <a:rPr lang="en-US" sz="2400" dirty="0" smtClean="0"/>
              <a:t>  non-radiating</a:t>
            </a:r>
          </a:p>
          <a:p>
            <a:pPr>
              <a:buNone/>
            </a:pPr>
            <a:r>
              <a:rPr lang="en-US" sz="2400" dirty="0" smtClean="0"/>
              <a:t>                                                        pain</a:t>
            </a:r>
          </a:p>
          <a:p>
            <a:pPr>
              <a:buNone/>
            </a:pPr>
            <a:r>
              <a:rPr lang="en-US" sz="2400" dirty="0" smtClean="0"/>
              <a:t>      			           (-) nausea/ vomiting/ changes in</a:t>
            </a:r>
          </a:p>
          <a:p>
            <a:pPr>
              <a:buNone/>
            </a:pPr>
            <a:r>
              <a:rPr lang="en-US" sz="2400" dirty="0" smtClean="0"/>
              <a:t>            				    bowel habits/</a:t>
            </a:r>
            <a:r>
              <a:rPr lang="en-US" sz="2400" dirty="0" err="1" smtClean="0"/>
              <a:t>dysphagia</a:t>
            </a:r>
            <a:endParaRPr lang="en-US" sz="2400" dirty="0" smtClean="0"/>
          </a:p>
          <a:p>
            <a:pPr>
              <a:buNone/>
            </a:pPr>
            <a:r>
              <a:rPr lang="en-US" sz="2400" dirty="0" smtClean="0"/>
              <a:t>                                          </a:t>
            </a:r>
            <a:endParaRPr lang="en-US" sz="2400" dirty="0"/>
          </a:p>
        </p:txBody>
      </p:sp>
      <p:sp>
        <p:nvSpPr>
          <p:cNvPr id="5" name="Right Arrow 4"/>
          <p:cNvSpPr/>
          <p:nvPr/>
        </p:nvSpPr>
        <p:spPr>
          <a:xfrm>
            <a:off x="2743200" y="16764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971800" y="2133600"/>
            <a:ext cx="484632" cy="335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CT Scan Abdomen</a:t>
            </a:r>
            <a:endParaRPr lang="en-PH" dirty="0"/>
          </a:p>
        </p:txBody>
      </p:sp>
      <p:pic>
        <p:nvPicPr>
          <p:cNvPr id="4" name="Content Placeholder 3" descr="ln054.png"/>
          <p:cNvPicPr>
            <a:picLocks noGrp="1" noChangeAspect="1"/>
          </p:cNvPicPr>
          <p:nvPr>
            <p:ph sz="quarter" idx="1"/>
          </p:nvPr>
        </p:nvPicPr>
        <p:blipFill>
          <a:blip r:embed="rId3" cstate="print"/>
          <a:stretch>
            <a:fillRect/>
          </a:stretch>
        </p:blipFill>
        <p:spPr>
          <a:xfrm>
            <a:off x="2267744" y="1527175"/>
            <a:ext cx="4572000" cy="45720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Whole Abdomen</a:t>
            </a:r>
            <a:endParaRPr lang="en-US" dirty="0"/>
          </a:p>
        </p:txBody>
      </p:sp>
      <p:sp>
        <p:nvSpPr>
          <p:cNvPr id="3" name="Content Placeholder 2"/>
          <p:cNvSpPr>
            <a:spLocks noGrp="1"/>
          </p:cNvSpPr>
          <p:nvPr>
            <p:ph sz="quarter" idx="1"/>
          </p:nvPr>
        </p:nvSpPr>
        <p:spPr/>
        <p:txBody>
          <a:bodyPr>
            <a:normAutofit/>
          </a:bodyPr>
          <a:lstStyle/>
          <a:p>
            <a:r>
              <a:rPr lang="en-US" sz="2400" dirty="0" smtClean="0"/>
              <a:t>Large hepatic tumor mass lesion; consider </a:t>
            </a:r>
            <a:r>
              <a:rPr lang="en-US" sz="2400" dirty="0" err="1" smtClean="0"/>
              <a:t>hepatocellular</a:t>
            </a:r>
            <a:r>
              <a:rPr lang="en-US" sz="2400" dirty="0" smtClean="0"/>
              <a:t> carcinoma; giant cavernous </a:t>
            </a:r>
            <a:r>
              <a:rPr lang="en-US" sz="2400" dirty="0" err="1" smtClean="0"/>
              <a:t>hemangioma</a:t>
            </a:r>
            <a:r>
              <a:rPr lang="en-US" sz="2400" dirty="0" smtClean="0"/>
              <a:t>. FNAB strongly recommended. Unremarkable CT study of the spleen, pancreas and adrenal glands. Benign prostatic concretions.</a:t>
            </a:r>
            <a:endParaRPr lang="en-US" sz="2400"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graphicFrame>
        <p:nvGraphicFramePr>
          <p:cNvPr id="4" name="Content Placeholder 3"/>
          <p:cNvGraphicFramePr>
            <a:graphicFrameLocks noGrp="1"/>
          </p:cNvGraphicFramePr>
          <p:nvPr>
            <p:ph sz="quarter" idx="1"/>
          </p:nvPr>
        </p:nvGraphicFramePr>
        <p:xfrm>
          <a:off x="304800" y="1828800"/>
          <a:ext cx="8534401" cy="2667000"/>
        </p:xfrm>
        <a:graphic>
          <a:graphicData uri="http://schemas.openxmlformats.org/drawingml/2006/table">
            <a:tbl>
              <a:tblPr firstRow="1" bandRow="1">
                <a:tableStyleId>{5C22544A-7EE6-4342-B048-85BDC9FD1C3A}</a:tableStyleId>
              </a:tblPr>
              <a:tblGrid>
                <a:gridCol w="1876300"/>
                <a:gridCol w="3175277"/>
                <a:gridCol w="3482824"/>
              </a:tblGrid>
              <a:tr h="1434662">
                <a:tc>
                  <a:txBody>
                    <a:bodyPr/>
                    <a:lstStyle/>
                    <a:p>
                      <a:r>
                        <a:rPr lang="en-US" dirty="0" smtClean="0"/>
                        <a:t>11</a:t>
                      </a:r>
                      <a:r>
                        <a:rPr lang="en-US" baseline="30000" dirty="0" smtClean="0"/>
                        <a:t>th</a:t>
                      </a:r>
                      <a:r>
                        <a:rPr lang="en-US" baseline="0" dirty="0" smtClean="0"/>
                        <a:t> HD</a:t>
                      </a:r>
                      <a:endParaRPr lang="en-US" dirty="0" smtClean="0"/>
                    </a:p>
                  </a:txBody>
                  <a:tcPr/>
                </a:tc>
                <a:tc>
                  <a:txBody>
                    <a:bodyPr/>
                    <a:lstStyle/>
                    <a:p>
                      <a:endParaRPr lang="en-US" baseline="0" dirty="0" smtClean="0"/>
                    </a:p>
                    <a:p>
                      <a:endParaRPr lang="en-US" baseline="0" dirty="0" smtClean="0"/>
                    </a:p>
                    <a:p>
                      <a:r>
                        <a:rPr lang="en-US" baseline="0" dirty="0" smtClean="0"/>
                        <a:t>BP110/60        RR20</a:t>
                      </a:r>
                    </a:p>
                    <a:p>
                      <a:r>
                        <a:rPr lang="en-US" baseline="0" dirty="0" smtClean="0"/>
                        <a:t>CR88                 T36.6C</a:t>
                      </a:r>
                      <a:endParaRPr lang="en-US" dirty="0"/>
                    </a:p>
                  </a:txBody>
                  <a:tcPr/>
                </a:tc>
                <a:tc>
                  <a:txBody>
                    <a:bodyPr/>
                    <a:lstStyle/>
                    <a:p>
                      <a:endParaRPr lang="en-US" dirty="0"/>
                    </a:p>
                  </a:txBody>
                  <a:tcPr/>
                </a:tc>
              </a:tr>
              <a:tr h="1232338">
                <a:tc>
                  <a:txBody>
                    <a:bodyPr/>
                    <a:lstStyle/>
                    <a:p>
                      <a:endParaRPr lang="en-US" dirty="0"/>
                    </a:p>
                  </a:txBody>
                  <a:tcPr/>
                </a:tc>
                <a:tc>
                  <a:txBody>
                    <a:bodyPr/>
                    <a:lstStyle/>
                    <a:p>
                      <a:endParaRPr lang="en-US" dirty="0"/>
                    </a:p>
                  </a:txBody>
                  <a:tcPr/>
                </a:tc>
                <a:tc>
                  <a:txBody>
                    <a:bodyPr/>
                    <a:lstStyle/>
                    <a:p>
                      <a:endParaRPr lang="en-US" dirty="0" smtClean="0"/>
                    </a:p>
                    <a:p>
                      <a:r>
                        <a:rPr lang="en-US" dirty="0" smtClean="0"/>
                        <a:t>Biopsy result (taken</a:t>
                      </a:r>
                      <a:r>
                        <a:rPr lang="en-US" baseline="0" dirty="0" smtClean="0"/>
                        <a:t> from EGD)</a:t>
                      </a:r>
                      <a:endParaRPr lang="en-US" dirty="0" smtClean="0"/>
                    </a:p>
                    <a:p>
                      <a:endParaRPr lang="en-US"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Biopsy Result</a:t>
            </a:r>
            <a:endParaRPr lang="en-US" dirty="0"/>
          </a:p>
        </p:txBody>
      </p:sp>
      <p:sp>
        <p:nvSpPr>
          <p:cNvPr id="3" name="Content Placeholder 2"/>
          <p:cNvSpPr>
            <a:spLocks noGrp="1"/>
          </p:cNvSpPr>
          <p:nvPr>
            <p:ph sz="quarter" idx="1"/>
          </p:nvPr>
        </p:nvSpPr>
        <p:spPr/>
        <p:txBody>
          <a:bodyPr>
            <a:normAutofit/>
          </a:bodyPr>
          <a:lstStyle/>
          <a:p>
            <a:r>
              <a:rPr lang="en-US" sz="2400" dirty="0" smtClean="0"/>
              <a:t>Spindle cell tumor consistent with gastrointestinal </a:t>
            </a:r>
            <a:r>
              <a:rPr lang="en-US" sz="2400" dirty="0" err="1" smtClean="0"/>
              <a:t>stromal</a:t>
            </a:r>
            <a:r>
              <a:rPr lang="en-US" sz="2400" dirty="0" smtClean="0"/>
              <a:t> tumor</a:t>
            </a: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graphicFrame>
        <p:nvGraphicFramePr>
          <p:cNvPr id="4" name="Content Placeholder 3"/>
          <p:cNvGraphicFramePr>
            <a:graphicFrameLocks noGrp="1"/>
          </p:cNvGraphicFramePr>
          <p:nvPr>
            <p:ph sz="quarter" idx="1"/>
          </p:nvPr>
        </p:nvGraphicFramePr>
        <p:xfrm>
          <a:off x="304800" y="1905000"/>
          <a:ext cx="8534401" cy="3124200"/>
        </p:xfrm>
        <a:graphic>
          <a:graphicData uri="http://schemas.openxmlformats.org/drawingml/2006/table">
            <a:tbl>
              <a:tblPr firstRow="1" bandRow="1">
                <a:tableStyleId>{5C22544A-7EE6-4342-B048-85BDC9FD1C3A}</a:tableStyleId>
              </a:tblPr>
              <a:tblGrid>
                <a:gridCol w="1876300"/>
                <a:gridCol w="3175277"/>
                <a:gridCol w="3482824"/>
              </a:tblGrid>
              <a:tr h="1690616">
                <a:tc>
                  <a:txBody>
                    <a:bodyPr/>
                    <a:lstStyle/>
                    <a:p>
                      <a:r>
                        <a:rPr lang="en-US" dirty="0" smtClean="0"/>
                        <a:t>13</a:t>
                      </a:r>
                      <a:r>
                        <a:rPr lang="en-US" baseline="30000" dirty="0" smtClean="0"/>
                        <a:t>th</a:t>
                      </a:r>
                      <a:r>
                        <a:rPr lang="en-US" baseline="0" dirty="0" smtClean="0"/>
                        <a:t> HD</a:t>
                      </a:r>
                      <a:endParaRPr lang="en-US" dirty="0" smtClean="0"/>
                    </a:p>
                  </a:txBody>
                  <a:tcPr/>
                </a:tc>
                <a:tc>
                  <a:txBody>
                    <a:bodyPr/>
                    <a:lstStyle/>
                    <a:p>
                      <a:endParaRPr lang="en-US" baseline="0" dirty="0" smtClean="0"/>
                    </a:p>
                    <a:p>
                      <a:endParaRPr lang="en-US" baseline="0" dirty="0" smtClean="0"/>
                    </a:p>
                    <a:p>
                      <a:r>
                        <a:rPr lang="en-US" baseline="0" dirty="0" smtClean="0"/>
                        <a:t>BP110/80       RR19</a:t>
                      </a:r>
                    </a:p>
                    <a:p>
                      <a:r>
                        <a:rPr lang="en-US" baseline="0" dirty="0" smtClean="0"/>
                        <a:t>CR79                T 37.2C</a:t>
                      </a:r>
                      <a:endParaRPr lang="en-US" dirty="0"/>
                    </a:p>
                  </a:txBody>
                  <a:tcPr/>
                </a:tc>
                <a:tc>
                  <a:txBody>
                    <a:bodyPr/>
                    <a:lstStyle/>
                    <a:p>
                      <a:endParaRPr lang="en-US" dirty="0"/>
                    </a:p>
                  </a:txBody>
                  <a:tcPr/>
                </a:tc>
              </a:tr>
              <a:tr h="1433584">
                <a:tc>
                  <a:txBody>
                    <a:bodyPr/>
                    <a:lstStyle/>
                    <a:p>
                      <a:endParaRPr lang="en-US"/>
                    </a:p>
                  </a:txBody>
                  <a:tcPr/>
                </a:tc>
                <a:tc>
                  <a:txBody>
                    <a:bodyPr/>
                    <a:lstStyle/>
                    <a:p>
                      <a:endParaRPr lang="en-US" dirty="0" smtClean="0"/>
                    </a:p>
                    <a:p>
                      <a:r>
                        <a:rPr lang="en-US" dirty="0" smtClean="0"/>
                        <a:t>Exploratory-</a:t>
                      </a:r>
                      <a:r>
                        <a:rPr lang="en-US" dirty="0" err="1" smtClean="0"/>
                        <a:t>laparotomy</a:t>
                      </a:r>
                      <a:r>
                        <a:rPr lang="en-US" dirty="0" smtClean="0"/>
                        <a:t>, </a:t>
                      </a:r>
                      <a:r>
                        <a:rPr lang="en-US" baseline="0" dirty="0" smtClean="0"/>
                        <a:t> subtotal </a:t>
                      </a:r>
                      <a:r>
                        <a:rPr lang="en-US" baseline="0" dirty="0" err="1" smtClean="0"/>
                        <a:t>gastrectomy</a:t>
                      </a:r>
                      <a:endParaRPr lang="en-US" dirty="0" smtClean="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Intra-Op Findings</a:t>
            </a:r>
            <a:endParaRPr lang="en-US" dirty="0"/>
          </a:p>
        </p:txBody>
      </p:sp>
      <p:pic>
        <p:nvPicPr>
          <p:cNvPr id="4" name="Content Placeholder 3" descr="intra-op1.jpg"/>
          <p:cNvPicPr>
            <a:picLocks noGrp="1" noChangeAspect="1"/>
          </p:cNvPicPr>
          <p:nvPr>
            <p:ph sz="quarter" idx="1"/>
          </p:nvPr>
        </p:nvPicPr>
        <p:blipFill>
          <a:blip r:embed="rId3" cstate="print"/>
          <a:stretch>
            <a:fillRect/>
          </a:stretch>
        </p:blipFill>
        <p:spPr>
          <a:xfrm>
            <a:off x="1505744" y="1527175"/>
            <a:ext cx="6096000" cy="45720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Intra-Op Findings</a:t>
            </a:r>
            <a:endParaRPr lang="en-US" dirty="0"/>
          </a:p>
        </p:txBody>
      </p:sp>
      <p:pic>
        <p:nvPicPr>
          <p:cNvPr id="4" name="Content Placeholder 3" descr="intra-op2.jpg"/>
          <p:cNvPicPr>
            <a:picLocks noGrp="1" noChangeAspect="1"/>
          </p:cNvPicPr>
          <p:nvPr>
            <p:ph sz="quarter" idx="1"/>
          </p:nvPr>
        </p:nvPicPr>
        <p:blipFill>
          <a:blip r:embed="rId2" cstate="print"/>
          <a:stretch>
            <a:fillRect/>
          </a:stretch>
        </p:blipFill>
        <p:spPr>
          <a:xfrm>
            <a:off x="1524000" y="1447800"/>
            <a:ext cx="6096000" cy="45720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Intra-Op Findings</a:t>
            </a:r>
            <a:endParaRPr lang="en-US" dirty="0"/>
          </a:p>
        </p:txBody>
      </p:sp>
      <p:pic>
        <p:nvPicPr>
          <p:cNvPr id="4" name="Content Placeholder 3" descr="intra-op3.jpg"/>
          <p:cNvPicPr>
            <a:picLocks noGrp="1" noChangeAspect="1"/>
          </p:cNvPicPr>
          <p:nvPr>
            <p:ph sz="quarter" idx="1"/>
          </p:nvPr>
        </p:nvPicPr>
        <p:blipFill>
          <a:blip r:embed="rId2" cstate="print"/>
          <a:stretch>
            <a:fillRect/>
          </a:stretch>
        </p:blipFill>
        <p:spPr>
          <a:xfrm>
            <a:off x="1505744" y="1527175"/>
            <a:ext cx="6096000" cy="45720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 the Wards</a:t>
            </a:r>
            <a:endParaRPr lang="en-US" dirty="0"/>
          </a:p>
        </p:txBody>
      </p:sp>
      <p:graphicFrame>
        <p:nvGraphicFramePr>
          <p:cNvPr id="5" name="Table 4"/>
          <p:cNvGraphicFramePr>
            <a:graphicFrameLocks noGrp="1"/>
          </p:cNvGraphicFramePr>
          <p:nvPr/>
        </p:nvGraphicFramePr>
        <p:xfrm>
          <a:off x="304800" y="1981200"/>
          <a:ext cx="8534401" cy="2819400"/>
        </p:xfrm>
        <a:graphic>
          <a:graphicData uri="http://schemas.openxmlformats.org/drawingml/2006/table">
            <a:tbl>
              <a:tblPr firstRow="1" bandRow="1">
                <a:tableStyleId>{5C22544A-7EE6-4342-B048-85BDC9FD1C3A}</a:tableStyleId>
              </a:tblPr>
              <a:tblGrid>
                <a:gridCol w="1876300"/>
                <a:gridCol w="3175277"/>
                <a:gridCol w="3482824"/>
              </a:tblGrid>
              <a:tr h="1332807">
                <a:tc>
                  <a:txBody>
                    <a:bodyPr/>
                    <a:lstStyle/>
                    <a:p>
                      <a:r>
                        <a:rPr lang="en-US" dirty="0" smtClean="0"/>
                        <a:t>17</a:t>
                      </a:r>
                      <a:r>
                        <a:rPr lang="en-US" baseline="30000" dirty="0" smtClean="0"/>
                        <a:t>th</a:t>
                      </a:r>
                      <a:r>
                        <a:rPr lang="en-US" baseline="0" dirty="0" smtClean="0"/>
                        <a:t> HD</a:t>
                      </a:r>
                      <a:endParaRPr lang="en-US" dirty="0" smtClean="0"/>
                    </a:p>
                  </a:txBody>
                  <a:tcPr/>
                </a:tc>
                <a:tc>
                  <a:txBody>
                    <a:bodyPr/>
                    <a:lstStyle/>
                    <a:p>
                      <a:r>
                        <a:rPr lang="en-US" dirty="0" smtClean="0"/>
                        <a:t>Abdominal</a:t>
                      </a:r>
                      <a:r>
                        <a:rPr lang="en-US" baseline="0" dirty="0" smtClean="0"/>
                        <a:t> pain</a:t>
                      </a:r>
                    </a:p>
                    <a:p>
                      <a:endParaRPr lang="en-US" baseline="0" dirty="0" smtClean="0"/>
                    </a:p>
                    <a:p>
                      <a:r>
                        <a:rPr lang="en-US" baseline="0" dirty="0" smtClean="0"/>
                        <a:t>BP120/70       RR20</a:t>
                      </a:r>
                    </a:p>
                    <a:p>
                      <a:r>
                        <a:rPr lang="en-US" baseline="0" smtClean="0"/>
                        <a:t>CR80                T36.9C</a:t>
                      </a:r>
                      <a:endParaRPr lang="en-US" dirty="0"/>
                    </a:p>
                  </a:txBody>
                  <a:tcPr/>
                </a:tc>
                <a:tc>
                  <a:txBody>
                    <a:bodyPr/>
                    <a:lstStyle/>
                    <a:p>
                      <a:endParaRPr lang="en-US" dirty="0"/>
                    </a:p>
                  </a:txBody>
                  <a:tcPr/>
                </a:tc>
              </a:tr>
              <a:tr h="1486593">
                <a:tc>
                  <a:txBody>
                    <a:bodyPr/>
                    <a:lstStyle/>
                    <a:p>
                      <a:endParaRPr lang="en-US"/>
                    </a:p>
                  </a:txBody>
                  <a:tcPr/>
                </a:tc>
                <a:tc>
                  <a:txBody>
                    <a:bodyPr/>
                    <a:lstStyle/>
                    <a:p>
                      <a:r>
                        <a:rPr lang="en-US" dirty="0" smtClean="0"/>
                        <a:t>Discharged improved</a:t>
                      </a:r>
                      <a:endParaRPr lang="en-US" dirty="0"/>
                    </a:p>
                  </a:txBody>
                  <a:tcPr/>
                </a:tc>
                <a:tc>
                  <a:txBody>
                    <a:bodyPr/>
                    <a:lstStyle/>
                    <a:p>
                      <a:endParaRPr lang="en-US" dirty="0" smtClean="0"/>
                    </a:p>
                    <a:p>
                      <a:endParaRPr lang="en-US" dirty="0"/>
                    </a:p>
                  </a:txBody>
                  <a:tcPr/>
                </a:tc>
              </a:tr>
            </a:tbl>
          </a:graphicData>
        </a:graphic>
      </p:graphicFrame>
      <p:sp>
        <p:nvSpPr>
          <p:cNvPr id="6" name="Content Placeholder 5"/>
          <p:cNvSpPr>
            <a:spLocks noGrp="1"/>
          </p:cNvSpPr>
          <p:nvPr>
            <p:ph sz="quarter" idx="1"/>
          </p:nvPr>
        </p:nvSpPr>
        <p:spPr>
          <a:xfrm flipV="1">
            <a:off x="0" y="1905000"/>
            <a:ext cx="8503920" cy="76200"/>
          </a:xfrm>
        </p:spPr>
        <p:txBody>
          <a:bodyPr>
            <a:normAutofit fontScale="25000" lnSpcReduction="20000"/>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Diagnosis</a:t>
            </a:r>
            <a:endParaRPr lang="en-US" dirty="0"/>
          </a:p>
        </p:txBody>
      </p:sp>
      <p:sp>
        <p:nvSpPr>
          <p:cNvPr id="3" name="Content Placeholder 2"/>
          <p:cNvSpPr>
            <a:spLocks noGrp="1"/>
          </p:cNvSpPr>
          <p:nvPr>
            <p:ph sz="quarter" idx="1"/>
          </p:nvPr>
        </p:nvSpPr>
        <p:spPr/>
        <p:txBody>
          <a:bodyPr>
            <a:normAutofit/>
          </a:bodyPr>
          <a:lstStyle/>
          <a:p>
            <a:r>
              <a:rPr lang="en-US" sz="2400" dirty="0" smtClean="0"/>
              <a:t>Gastrointestinal  </a:t>
            </a:r>
            <a:r>
              <a:rPr lang="en-US" sz="2400" dirty="0" err="1" smtClean="0"/>
              <a:t>Stromal</a:t>
            </a:r>
            <a:r>
              <a:rPr lang="en-US" sz="2400" dirty="0" smtClean="0"/>
              <a:t>  Tumor stage T4 N0 M0, high mitotic rate</a:t>
            </a:r>
          </a:p>
          <a:p>
            <a:r>
              <a:rPr lang="en-US" sz="2400" dirty="0" smtClean="0"/>
              <a:t>Chronic Hepatitis B  infection</a:t>
            </a:r>
          </a:p>
          <a:p>
            <a:r>
              <a:rPr lang="en-US" sz="2400" dirty="0" smtClean="0"/>
              <a:t>s/p Exploratory </a:t>
            </a:r>
            <a:r>
              <a:rPr lang="en-US" sz="2400" dirty="0" err="1" smtClean="0"/>
              <a:t>laparotomy</a:t>
            </a:r>
            <a:r>
              <a:rPr lang="en-US" sz="2400" dirty="0" smtClean="0"/>
              <a:t> &amp; subtotal </a:t>
            </a:r>
            <a:r>
              <a:rPr lang="en-US" sz="2400" dirty="0" err="1" smtClean="0"/>
              <a:t>gastrectomy</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Present Illness</a:t>
            </a:r>
            <a:endParaRPr lang="en-US" dirty="0"/>
          </a:p>
        </p:txBody>
      </p:sp>
      <p:sp>
        <p:nvSpPr>
          <p:cNvPr id="3" name="Content Placeholder 2"/>
          <p:cNvSpPr>
            <a:spLocks noGrp="1"/>
          </p:cNvSpPr>
          <p:nvPr>
            <p:ph sz="quarter" idx="1"/>
          </p:nvPr>
        </p:nvSpPr>
        <p:spPr/>
        <p:txBody>
          <a:bodyPr>
            <a:normAutofit/>
          </a:bodyPr>
          <a:lstStyle/>
          <a:p>
            <a:r>
              <a:rPr lang="en-US" sz="2400" dirty="0" smtClean="0"/>
              <a:t>2 months PTA                (+) felt a non-tender</a:t>
            </a:r>
          </a:p>
          <a:p>
            <a:pPr>
              <a:buNone/>
            </a:pPr>
            <a:r>
              <a:rPr lang="en-US" sz="2400" dirty="0" smtClean="0"/>
              <a:t>                                                   abdominal mass in the right</a:t>
            </a:r>
          </a:p>
          <a:p>
            <a:pPr>
              <a:buNone/>
            </a:pPr>
            <a:r>
              <a:rPr lang="en-US" sz="2400" dirty="0" smtClean="0"/>
              <a:t>                                                   upper  quadrant </a:t>
            </a:r>
          </a:p>
          <a:p>
            <a:pPr>
              <a:buNone/>
            </a:pPr>
            <a:r>
              <a:rPr lang="en-US" sz="2400" dirty="0" smtClean="0"/>
              <a:t>                                              (-) jaundice, change in the</a:t>
            </a:r>
          </a:p>
          <a:p>
            <a:pPr>
              <a:buNone/>
            </a:pPr>
            <a:r>
              <a:rPr lang="en-US" sz="2400" dirty="0" smtClean="0"/>
              <a:t>                                                   color of stool/ urine</a:t>
            </a:r>
          </a:p>
          <a:p>
            <a:pPr>
              <a:buNone/>
            </a:pPr>
            <a:r>
              <a:rPr lang="en-US" sz="2400" dirty="0" smtClean="0"/>
              <a:t>                                           </a:t>
            </a:r>
            <a:endParaRPr lang="en-US" sz="2400" dirty="0"/>
          </a:p>
        </p:txBody>
      </p:sp>
      <p:sp>
        <p:nvSpPr>
          <p:cNvPr id="4" name="Right Arrow 3"/>
          <p:cNvSpPr/>
          <p:nvPr/>
        </p:nvSpPr>
        <p:spPr>
          <a:xfrm>
            <a:off x="2667000" y="16764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971800" y="2133600"/>
            <a:ext cx="484632" cy="335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US" dirty="0" smtClean="0"/>
              <a:t>Diagnostic significance of </a:t>
            </a:r>
            <a:r>
              <a:rPr lang="en-US" dirty="0" err="1" smtClean="0"/>
              <a:t>ultrasonography</a:t>
            </a:r>
            <a:r>
              <a:rPr lang="en-US" dirty="0" smtClean="0"/>
              <a:t> and CT for large upper abdominal mass</a:t>
            </a:r>
            <a:endParaRPr lang="en-US" dirty="0"/>
          </a:p>
        </p:txBody>
      </p:sp>
      <p:sp>
        <p:nvSpPr>
          <p:cNvPr id="3" name="Content Placeholder 2"/>
          <p:cNvSpPr>
            <a:spLocks noGrp="1"/>
          </p:cNvSpPr>
          <p:nvPr>
            <p:ph sz="quarter" idx="1"/>
          </p:nvPr>
        </p:nvSpPr>
        <p:spPr>
          <a:xfrm>
            <a:off x="301752" y="1527048"/>
            <a:ext cx="8503920" cy="835152"/>
          </a:xfrm>
        </p:spPr>
        <p:txBody>
          <a:bodyPr>
            <a:normAutofit/>
          </a:bodyPr>
          <a:lstStyle/>
          <a:p>
            <a:pPr>
              <a:buNone/>
            </a:pPr>
            <a:r>
              <a:rPr lang="en-US" sz="1800" dirty="0" smtClean="0"/>
              <a:t>NIU </a:t>
            </a:r>
            <a:r>
              <a:rPr lang="en-US" sz="1800" dirty="0" err="1" smtClean="0"/>
              <a:t>Lijuan</a:t>
            </a:r>
            <a:r>
              <a:rPr lang="en-US" sz="1800" dirty="0" smtClean="0"/>
              <a:t> </a:t>
            </a:r>
            <a:r>
              <a:rPr lang="en-US" altLang="ja-JP" sz="1800" dirty="0" smtClean="0"/>
              <a:t>, </a:t>
            </a:r>
            <a:r>
              <a:rPr lang="en-US" sz="1800" dirty="0" smtClean="0"/>
              <a:t>HAO </a:t>
            </a:r>
            <a:r>
              <a:rPr lang="en-US" sz="1800" dirty="0" err="1" smtClean="0"/>
              <a:t>Yuzhi</a:t>
            </a:r>
            <a:r>
              <a:rPr lang="en-US" sz="1800" dirty="0" smtClean="0"/>
              <a:t> </a:t>
            </a:r>
            <a:r>
              <a:rPr lang="en-US" altLang="ja-JP" sz="1800" dirty="0" smtClean="0"/>
              <a:t>, </a:t>
            </a:r>
            <a:r>
              <a:rPr lang="en-US" sz="1800" dirty="0" smtClean="0"/>
              <a:t>ZHOU </a:t>
            </a:r>
            <a:r>
              <a:rPr lang="en-US" sz="1800" dirty="0" err="1" smtClean="0"/>
              <a:t>Chunwu</a:t>
            </a:r>
            <a:r>
              <a:rPr lang="en-US" sz="1800" dirty="0" smtClean="0"/>
              <a:t> </a:t>
            </a:r>
            <a:r>
              <a:rPr lang="en-US" altLang="ja-JP" sz="1800" dirty="0" smtClean="0"/>
              <a:t>, </a:t>
            </a:r>
            <a:r>
              <a:rPr lang="en-US" sz="1800" dirty="0" smtClean="0"/>
              <a:t>DAI </a:t>
            </a:r>
            <a:r>
              <a:rPr lang="en-US" sz="1800" dirty="0" err="1" smtClean="0"/>
              <a:t>Jingrui</a:t>
            </a:r>
            <a:r>
              <a:rPr lang="en-US" sz="1800" dirty="0" smtClean="0"/>
              <a:t> .</a:t>
            </a:r>
            <a:r>
              <a:rPr lang="ja-JP" altLang="en-US" sz="1800" smtClean="0"/>
              <a:t> </a:t>
            </a:r>
            <a:r>
              <a:rPr lang="en-US" sz="1800" dirty="0" smtClean="0"/>
              <a:t>Chinese Medical Journal  2002;115(9):1358-1362</a:t>
            </a:r>
          </a:p>
          <a:p>
            <a:pPr>
              <a:buNone/>
            </a:pPr>
            <a:endParaRPr lang="en-US" sz="1800" dirty="0"/>
          </a:p>
        </p:txBody>
      </p:sp>
      <p:sp>
        <p:nvSpPr>
          <p:cNvPr id="4" name="TextBox 3"/>
          <p:cNvSpPr txBox="1"/>
          <p:nvPr/>
        </p:nvSpPr>
        <p:spPr>
          <a:xfrm>
            <a:off x="304800" y="2286000"/>
            <a:ext cx="8458200" cy="3693319"/>
          </a:xfrm>
          <a:prstGeom prst="rect">
            <a:avLst/>
          </a:prstGeom>
          <a:noFill/>
        </p:spPr>
        <p:txBody>
          <a:bodyPr wrap="square" rtlCol="0">
            <a:spAutoFit/>
          </a:bodyPr>
          <a:lstStyle/>
          <a:p>
            <a:r>
              <a:rPr lang="en-US" b="1" dirty="0" smtClean="0"/>
              <a:t>Objective</a:t>
            </a:r>
            <a:r>
              <a:rPr lang="en-US" dirty="0" smtClean="0"/>
              <a:t> To assess the effect of </a:t>
            </a:r>
            <a:r>
              <a:rPr lang="en-US" dirty="0" err="1" smtClean="0"/>
              <a:t>ultrasonography</a:t>
            </a:r>
            <a:r>
              <a:rPr lang="en-US" dirty="0" smtClean="0"/>
              <a:t> and computerized tomography (CT) in the diagnosis of large upper abdominal mass. </a:t>
            </a:r>
          </a:p>
          <a:p>
            <a:r>
              <a:rPr lang="en-US" b="1" dirty="0" smtClean="0"/>
              <a:t/>
            </a:r>
            <a:br>
              <a:rPr lang="en-US" b="1" dirty="0" smtClean="0"/>
            </a:br>
            <a:r>
              <a:rPr lang="en-US" b="1" dirty="0" smtClean="0"/>
              <a:t>Methods</a:t>
            </a:r>
            <a:r>
              <a:rPr lang="en-US" dirty="0" smtClean="0"/>
              <a:t> Data from 43 cases that were clinically and pathologically confirmed were retrospectively analyzed and the effect of their preoperative </a:t>
            </a:r>
            <a:r>
              <a:rPr lang="en-US" dirty="0" err="1" smtClean="0"/>
              <a:t>ultrasonography</a:t>
            </a:r>
            <a:r>
              <a:rPr lang="en-US" dirty="0" smtClean="0"/>
              <a:t> and CT was compared. </a:t>
            </a:r>
          </a:p>
          <a:p>
            <a:endParaRPr lang="en-US" b="1" dirty="0" smtClean="0"/>
          </a:p>
          <a:p>
            <a:r>
              <a:rPr lang="en-US" b="1" dirty="0" smtClean="0"/>
              <a:t/>
            </a:r>
            <a:br>
              <a:rPr lang="en-US" b="1" dirty="0" smtClean="0"/>
            </a:br>
            <a:r>
              <a:rPr lang="en-US" b="1" dirty="0" smtClean="0"/>
              <a:t>Results </a:t>
            </a:r>
            <a:r>
              <a:rPr lang="en-US" dirty="0" smtClean="0"/>
              <a:t>Four of 10 (40%) cases of liver mass were diagnosed correctly using ultrasonic device, nineteen of 25 (76%) cases of adrenal gland mass and 2 of 4 cases of kidney mass. Two of 10 (20%) cases of liver mass were correctly diagnosed by CT, and so were 6 of 22 (27.2%) cases of adrenal gland mass. In 4 patients with spleen mass, neither </a:t>
            </a:r>
            <a:r>
              <a:rPr lang="en-US" dirty="0" err="1" smtClean="0"/>
              <a:t>ultrasonography</a:t>
            </a:r>
            <a:r>
              <a:rPr lang="en-US" dirty="0" smtClean="0"/>
              <a:t> nor CT diagnosis was correct</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Diagnostic significance of </a:t>
            </a:r>
            <a:r>
              <a:rPr lang="en-US" dirty="0" err="1" smtClean="0"/>
              <a:t>ultrasonography</a:t>
            </a:r>
            <a:r>
              <a:rPr lang="en-US" dirty="0" smtClean="0"/>
              <a:t> and CT for large upper abdominal mass</a:t>
            </a:r>
            <a:endParaRPr lang="en-US" dirty="0"/>
          </a:p>
        </p:txBody>
      </p:sp>
      <p:sp>
        <p:nvSpPr>
          <p:cNvPr id="3" name="Content Placeholder 2"/>
          <p:cNvSpPr>
            <a:spLocks noGrp="1"/>
          </p:cNvSpPr>
          <p:nvPr>
            <p:ph sz="quarter" idx="1"/>
          </p:nvPr>
        </p:nvSpPr>
        <p:spPr/>
        <p:txBody>
          <a:bodyPr>
            <a:normAutofit/>
          </a:bodyPr>
          <a:lstStyle/>
          <a:p>
            <a:pPr>
              <a:buNone/>
            </a:pPr>
            <a:r>
              <a:rPr lang="en-US" sz="2000" b="1" dirty="0" smtClean="0"/>
              <a:t>Conclusion</a:t>
            </a:r>
            <a:r>
              <a:rPr lang="en-US" sz="2000" dirty="0" smtClean="0"/>
              <a:t> Because upper abdomen organs are closely connected with each other, correct imaging localization of a large mass in this region is not easy</a:t>
            </a:r>
          </a:p>
          <a:p>
            <a:pPr>
              <a:buNone/>
            </a:pPr>
            <a:endParaRPr lang="en-US" sz="2000" dirty="0" smtClean="0"/>
          </a:p>
          <a:p>
            <a:pPr>
              <a:buFontTx/>
              <a:buChar char="-"/>
            </a:pPr>
            <a:r>
              <a:rPr lang="en-US" sz="2000" dirty="0" smtClean="0"/>
              <a:t>Correct imaging localization of a large upper abdominal mass is difficult, because organs in this region are close to each other, especially when the organs are compressed or tumor is contiguous to the organs.</a:t>
            </a:r>
          </a:p>
          <a:p>
            <a:pPr>
              <a:buFontTx/>
              <a:buChar char="-"/>
            </a:pPr>
            <a:endParaRPr lang="en-US" sz="2000" b="1" dirty="0" smtClean="0"/>
          </a:p>
          <a:p>
            <a:pPr>
              <a:buFontTx/>
              <a:buChar char="-"/>
            </a:pPr>
            <a:r>
              <a:rPr lang="en-US" sz="2000" dirty="0" smtClean="0"/>
              <a:t>Considering the characteristics of US and CT, we conclude that the rate of accurate diagnosis of a large upper abdominal mass can be increased by close integration of US and CT and full examination.</a:t>
            </a:r>
            <a:endParaRPr lang="en-US" sz="2000" b="1"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American College of Radiology</a:t>
            </a:r>
            <a:br>
              <a:rPr lang="en-US" dirty="0" smtClean="0"/>
            </a:br>
            <a:r>
              <a:rPr lang="en-US" dirty="0" smtClean="0"/>
              <a:t>Guidelines on palpable abdominal mass, 2008</a:t>
            </a:r>
            <a:endParaRPr lang="en-US" dirty="0"/>
          </a:p>
        </p:txBody>
      </p:sp>
      <p:pic>
        <p:nvPicPr>
          <p:cNvPr id="124930" name="Picture 2"/>
          <p:cNvPicPr>
            <a:picLocks noGrp="1" noChangeAspect="1" noChangeArrowheads="1"/>
          </p:cNvPicPr>
          <p:nvPr>
            <p:ph sz="quarter" idx="1"/>
          </p:nvPr>
        </p:nvPicPr>
        <p:blipFill>
          <a:blip r:embed="rId3" cstate="print"/>
          <a:srcRect/>
          <a:stretch>
            <a:fillRect/>
          </a:stretch>
        </p:blipFill>
        <p:spPr bwMode="auto">
          <a:xfrm>
            <a:off x="228600" y="1066800"/>
            <a:ext cx="8763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304800" y="1828800"/>
          <a:ext cx="8504238" cy="2816227"/>
        </p:xfrm>
        <a:graphic>
          <a:graphicData uri="http://schemas.openxmlformats.org/drawingml/2006/table">
            <a:tbl>
              <a:tblPr firstRow="1" bandRow="1">
                <a:tableStyleId>{5C22544A-7EE6-4342-B048-85BDC9FD1C3A}</a:tableStyleId>
              </a:tblPr>
              <a:tblGrid>
                <a:gridCol w="2834746"/>
                <a:gridCol w="2834746"/>
                <a:gridCol w="2834746"/>
              </a:tblGrid>
              <a:tr h="994775">
                <a:tc>
                  <a:txBody>
                    <a:bodyPr/>
                    <a:lstStyle/>
                    <a:p>
                      <a:endParaRPr lang="en-US" dirty="0"/>
                    </a:p>
                  </a:txBody>
                  <a:tcPr/>
                </a:tc>
                <a:tc>
                  <a:txBody>
                    <a:bodyPr/>
                    <a:lstStyle/>
                    <a:p>
                      <a:r>
                        <a:rPr lang="en-US" dirty="0" smtClean="0"/>
                        <a:t>Success rate in determining organ of origin</a:t>
                      </a:r>
                      <a:endParaRPr lang="en-US" dirty="0"/>
                    </a:p>
                  </a:txBody>
                  <a:tcPr/>
                </a:tc>
                <a:tc>
                  <a:txBody>
                    <a:bodyPr/>
                    <a:lstStyle/>
                    <a:p>
                      <a:r>
                        <a:rPr lang="en-US" dirty="0" smtClean="0"/>
                        <a:t>Correctly predicted</a:t>
                      </a:r>
                      <a:r>
                        <a:rPr lang="en-US" baseline="0" dirty="0" smtClean="0"/>
                        <a:t> the pathologic diagnosis</a:t>
                      </a:r>
                      <a:endParaRPr lang="en-US" dirty="0"/>
                    </a:p>
                  </a:txBody>
                  <a:tcPr/>
                </a:tc>
              </a:tr>
              <a:tr h="910726">
                <a:tc>
                  <a:txBody>
                    <a:bodyPr/>
                    <a:lstStyle/>
                    <a:p>
                      <a:r>
                        <a:rPr lang="en-US" dirty="0" smtClean="0"/>
                        <a:t>Ultrasound</a:t>
                      </a:r>
                      <a:endParaRPr lang="en-US" dirty="0"/>
                    </a:p>
                  </a:txBody>
                  <a:tcPr/>
                </a:tc>
                <a:tc>
                  <a:txBody>
                    <a:bodyPr/>
                    <a:lstStyle/>
                    <a:p>
                      <a:r>
                        <a:rPr lang="en-US" dirty="0" smtClean="0"/>
                        <a:t>  88%- 91%</a:t>
                      </a:r>
                      <a:endParaRPr lang="en-US" dirty="0"/>
                    </a:p>
                  </a:txBody>
                  <a:tcPr/>
                </a:tc>
                <a:tc>
                  <a:txBody>
                    <a:bodyPr/>
                    <a:lstStyle/>
                    <a:p>
                      <a:r>
                        <a:rPr lang="en-US" dirty="0" smtClean="0"/>
                        <a:t>77 % - 81%</a:t>
                      </a:r>
                      <a:endParaRPr lang="en-US" dirty="0"/>
                    </a:p>
                  </a:txBody>
                  <a:tcPr/>
                </a:tc>
              </a:tr>
              <a:tr h="910726">
                <a:tc>
                  <a:txBody>
                    <a:bodyPr/>
                    <a:lstStyle/>
                    <a:p>
                      <a:r>
                        <a:rPr lang="en-US" dirty="0" smtClean="0"/>
                        <a:t>CT scan</a:t>
                      </a:r>
                      <a:endParaRPr lang="en-US" dirty="0"/>
                    </a:p>
                  </a:txBody>
                  <a:tcPr/>
                </a:tc>
                <a:tc>
                  <a:txBody>
                    <a:bodyPr/>
                    <a:lstStyle/>
                    <a:p>
                      <a:r>
                        <a:rPr lang="en-US" dirty="0" smtClean="0"/>
                        <a:t>93%</a:t>
                      </a:r>
                      <a:endParaRPr lang="en-US" dirty="0"/>
                    </a:p>
                  </a:txBody>
                  <a:tcPr/>
                </a:tc>
                <a:tc>
                  <a:txBody>
                    <a:bodyPr/>
                    <a:lstStyle/>
                    <a:p>
                      <a:r>
                        <a:rPr lang="en-US" dirty="0" smtClean="0"/>
                        <a:t> 88%</a:t>
                      </a:r>
                      <a:endParaRPr lang="en-US" dirty="0"/>
                    </a:p>
                  </a:txBody>
                  <a:tcPr/>
                </a:tc>
              </a:tr>
            </a:tbl>
          </a:graphicData>
        </a:graphic>
      </p:graphicFrame>
      <p:sp>
        <p:nvSpPr>
          <p:cNvPr id="6" name="Title 1"/>
          <p:cNvSpPr>
            <a:spLocks noGrp="1"/>
          </p:cNvSpPr>
          <p:nvPr>
            <p:ph type="title"/>
          </p:nvPr>
        </p:nvSpPr>
        <p:spPr>
          <a:xfrm>
            <a:off x="228600" y="304800"/>
            <a:ext cx="8534400" cy="758952"/>
          </a:xfrm>
        </p:spPr>
        <p:txBody>
          <a:bodyPr>
            <a:normAutofit fontScale="90000"/>
          </a:bodyPr>
          <a:lstStyle/>
          <a:p>
            <a:r>
              <a:rPr lang="en-US" dirty="0" smtClean="0"/>
              <a:t>American College of Radiology</a:t>
            </a:r>
            <a:br>
              <a:rPr lang="en-US" dirty="0" smtClean="0"/>
            </a:br>
            <a:r>
              <a:rPr lang="en-US" dirty="0" smtClean="0"/>
              <a:t>Guidelines on palpable abdominal mass, 2008</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GIST Overview</a:t>
            </a:r>
            <a:endParaRPr lang="en-US" dirty="0"/>
          </a:p>
        </p:txBody>
      </p:sp>
      <p:sp>
        <p:nvSpPr>
          <p:cNvPr id="3" name="Content Placeholder 2"/>
          <p:cNvSpPr>
            <a:spLocks noGrp="1"/>
          </p:cNvSpPr>
          <p:nvPr>
            <p:ph sz="quarter" idx="1"/>
          </p:nvPr>
        </p:nvSpPr>
        <p:spPr/>
        <p:txBody>
          <a:bodyPr>
            <a:normAutofit/>
          </a:bodyPr>
          <a:lstStyle/>
          <a:p>
            <a:r>
              <a:rPr lang="en-US" sz="2400" dirty="0" smtClean="0"/>
              <a:t>GIST ( Gastrointestinal </a:t>
            </a:r>
            <a:r>
              <a:rPr lang="en-US" sz="2400" dirty="0" err="1" smtClean="0"/>
              <a:t>stromal</a:t>
            </a:r>
            <a:r>
              <a:rPr lang="en-US" sz="2400" dirty="0" smtClean="0"/>
              <a:t> tumor)  </a:t>
            </a:r>
          </a:p>
          <a:p>
            <a:pPr>
              <a:buFontTx/>
              <a:buChar char="-"/>
            </a:pPr>
            <a:r>
              <a:rPr lang="en-US" sz="2400" dirty="0" smtClean="0"/>
              <a:t>rare neoplasm of the GI tract</a:t>
            </a:r>
          </a:p>
          <a:p>
            <a:pPr>
              <a:buFontTx/>
              <a:buChar char="-"/>
            </a:pPr>
            <a:r>
              <a:rPr lang="en-US" sz="2400" dirty="0" smtClean="0"/>
              <a:t>Introduced the term by Mazur and Clark in 1983</a:t>
            </a:r>
          </a:p>
          <a:p>
            <a:pPr>
              <a:buFontTx/>
              <a:buChar char="-"/>
            </a:pPr>
            <a:r>
              <a:rPr lang="en-US" sz="2400" dirty="0" smtClean="0"/>
              <a:t>Belong to a group of gastrointestinal </a:t>
            </a:r>
            <a:r>
              <a:rPr lang="en-US" sz="2400" dirty="0" err="1" smtClean="0"/>
              <a:t>mesenchymal</a:t>
            </a:r>
            <a:r>
              <a:rPr lang="en-US" sz="2400" dirty="0" smtClean="0"/>
              <a:t> tumors (GIMTs) which includes</a:t>
            </a:r>
          </a:p>
          <a:p>
            <a:pPr>
              <a:buNone/>
            </a:pPr>
            <a:r>
              <a:rPr lang="en-US" sz="2400" dirty="0" smtClean="0"/>
              <a:t>      a. </a:t>
            </a:r>
            <a:r>
              <a:rPr lang="en-US" sz="2400" dirty="0" err="1" smtClean="0"/>
              <a:t>leiomyomas</a:t>
            </a:r>
            <a:r>
              <a:rPr lang="en-US" sz="2400" dirty="0" smtClean="0"/>
              <a:t> , </a:t>
            </a:r>
            <a:r>
              <a:rPr lang="en-US" sz="2400" dirty="0" err="1" smtClean="0"/>
              <a:t>leiomyosarcoma</a:t>
            </a:r>
            <a:r>
              <a:rPr lang="en-US" sz="2400" dirty="0" smtClean="0"/>
              <a:t>, </a:t>
            </a:r>
            <a:r>
              <a:rPr lang="en-US" sz="2400" dirty="0" err="1" smtClean="0"/>
              <a:t>leiomyoblastoma</a:t>
            </a:r>
            <a:endParaRPr lang="en-US" sz="2400" dirty="0" smtClean="0"/>
          </a:p>
          <a:p>
            <a:pPr>
              <a:buNone/>
            </a:pPr>
            <a:r>
              <a:rPr lang="en-US" sz="2400" dirty="0" smtClean="0"/>
              <a:t>      b. </a:t>
            </a:r>
            <a:r>
              <a:rPr lang="en-US" sz="2400" dirty="0" err="1" smtClean="0"/>
              <a:t>schwannoma</a:t>
            </a:r>
            <a:endParaRPr lang="en-US" sz="2400" dirty="0" smtClean="0"/>
          </a:p>
          <a:p>
            <a:pPr>
              <a:buNone/>
            </a:pPr>
            <a:r>
              <a:rPr lang="en-US" sz="2400" dirty="0" smtClean="0"/>
              <a:t>      c. GIST</a:t>
            </a:r>
          </a:p>
        </p:txBody>
      </p:sp>
      <p:sp>
        <p:nvSpPr>
          <p:cNvPr id="4" name="TextBox 3"/>
          <p:cNvSpPr txBox="1"/>
          <p:nvPr/>
        </p:nvSpPr>
        <p:spPr>
          <a:xfrm>
            <a:off x="381000" y="6172200"/>
            <a:ext cx="5609228" cy="338554"/>
          </a:xfrm>
          <a:prstGeom prst="rect">
            <a:avLst/>
          </a:prstGeom>
          <a:noFill/>
        </p:spPr>
        <p:txBody>
          <a:bodyPr wrap="none" rtlCol="0">
            <a:spAutoFit/>
          </a:bodyPr>
          <a:lstStyle/>
          <a:p>
            <a:r>
              <a:rPr lang="en-US" sz="1600" dirty="0" smtClean="0"/>
              <a:t>* </a:t>
            </a:r>
            <a:r>
              <a:rPr lang="en-US" sz="1600" dirty="0" err="1" smtClean="0"/>
              <a:t>Sleisenger</a:t>
            </a:r>
            <a:r>
              <a:rPr lang="en-US" sz="1600" dirty="0" smtClean="0"/>
              <a:t> and </a:t>
            </a:r>
            <a:r>
              <a:rPr lang="en-US" sz="1600" dirty="0" err="1" smtClean="0"/>
              <a:t>Fordtram’s</a:t>
            </a:r>
            <a:r>
              <a:rPr lang="en-US" sz="1600" dirty="0" smtClean="0"/>
              <a:t>  GI and liver disease Chapter 29</a:t>
            </a:r>
            <a:endParaRPr lang="en-US" sz="1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GIST: Historical Classification as </a:t>
            </a:r>
            <a:br>
              <a:rPr lang="en-US" dirty="0" smtClean="0"/>
            </a:br>
            <a:r>
              <a:rPr lang="en-US" dirty="0" smtClean="0"/>
              <a:t>Other Soft Tissue Sarcomas</a:t>
            </a:r>
            <a:endParaRPr lang="en-US" dirty="0"/>
          </a:p>
        </p:txBody>
      </p:sp>
      <p:grpSp>
        <p:nvGrpSpPr>
          <p:cNvPr id="4" name="Group 15"/>
          <p:cNvGrpSpPr>
            <a:grpSpLocks noGrp="1"/>
          </p:cNvGrpSpPr>
          <p:nvPr>
            <p:ph sz="quarter" idx="1"/>
          </p:nvPr>
        </p:nvGrpSpPr>
        <p:grpSpPr bwMode="auto">
          <a:xfrm>
            <a:off x="2362200" y="1752600"/>
            <a:ext cx="3429000" cy="3889374"/>
            <a:chOff x="1698" y="1070"/>
            <a:chExt cx="2070" cy="2364"/>
          </a:xfrm>
        </p:grpSpPr>
        <p:sp>
          <p:nvSpPr>
            <p:cNvPr id="5" name="Arc 16"/>
            <p:cNvSpPr>
              <a:spLocks/>
            </p:cNvSpPr>
            <p:nvPr/>
          </p:nvSpPr>
          <p:spPr bwMode="auto">
            <a:xfrm>
              <a:off x="1783" y="1070"/>
              <a:ext cx="1572" cy="1035"/>
            </a:xfrm>
            <a:custGeom>
              <a:avLst/>
              <a:gdLst>
                <a:gd name="T0" fmla="*/ 0 w 32799"/>
                <a:gd name="T1" fmla="*/ 517 h 21600"/>
                <a:gd name="T2" fmla="*/ 1572 w 32799"/>
                <a:gd name="T3" fmla="*/ 251 h 21600"/>
                <a:gd name="T4" fmla="*/ 896 w 32799"/>
                <a:gd name="T5" fmla="*/ 1035 h 21600"/>
                <a:gd name="T6" fmla="*/ 0 60000 65536"/>
                <a:gd name="T7" fmla="*/ 0 60000 65536"/>
                <a:gd name="T8" fmla="*/ 0 60000 65536"/>
                <a:gd name="T9" fmla="*/ 0 w 32799"/>
                <a:gd name="T10" fmla="*/ 0 h 21600"/>
                <a:gd name="T11" fmla="*/ 32799 w 32799"/>
                <a:gd name="T12" fmla="*/ 21600 h 21600"/>
              </a:gdLst>
              <a:ahLst/>
              <a:cxnLst>
                <a:cxn ang="T6">
                  <a:pos x="T0" y="T1"/>
                </a:cxn>
                <a:cxn ang="T7">
                  <a:pos x="T2" y="T3"/>
                </a:cxn>
                <a:cxn ang="T8">
                  <a:pos x="T4" y="T5"/>
                </a:cxn>
              </a:cxnLst>
              <a:rect l="T9" t="T10" r="T11" b="T12"/>
              <a:pathLst>
                <a:path w="32799" h="21600" fill="none" extrusionOk="0">
                  <a:moveTo>
                    <a:pt x="-1" y="10782"/>
                  </a:moveTo>
                  <a:cubicBezTo>
                    <a:pt x="3860" y="4109"/>
                    <a:pt x="10986" y="-1"/>
                    <a:pt x="18696" y="0"/>
                  </a:cubicBezTo>
                  <a:cubicBezTo>
                    <a:pt x="23873" y="0"/>
                    <a:pt x="28877" y="1859"/>
                    <a:pt x="32799" y="5239"/>
                  </a:cubicBezTo>
                </a:path>
                <a:path w="32799" h="21600" stroke="0" extrusionOk="0">
                  <a:moveTo>
                    <a:pt x="-1" y="10782"/>
                  </a:moveTo>
                  <a:cubicBezTo>
                    <a:pt x="3860" y="4109"/>
                    <a:pt x="10986" y="-1"/>
                    <a:pt x="18696" y="0"/>
                  </a:cubicBezTo>
                  <a:cubicBezTo>
                    <a:pt x="23873" y="0"/>
                    <a:pt x="28877" y="1859"/>
                    <a:pt x="32799" y="5239"/>
                  </a:cubicBezTo>
                  <a:lnTo>
                    <a:pt x="18696" y="21600"/>
                  </a:lnTo>
                  <a:close/>
                </a:path>
              </a:pathLst>
            </a:custGeom>
            <a:solidFill>
              <a:srgbClr val="FF9900"/>
            </a:solidFill>
            <a:ln w="9525">
              <a:solidFill>
                <a:schemeClr val="tx1"/>
              </a:solidFill>
              <a:round/>
              <a:headEnd/>
              <a:tailEnd/>
            </a:ln>
          </p:spPr>
          <p:txBody>
            <a:bodyPr/>
            <a:lstStyle/>
            <a:p>
              <a:endParaRPr lang="en-US"/>
            </a:p>
          </p:txBody>
        </p:sp>
        <p:sp>
          <p:nvSpPr>
            <p:cNvPr id="6" name="Arc 17"/>
            <p:cNvSpPr>
              <a:spLocks/>
            </p:cNvSpPr>
            <p:nvPr/>
          </p:nvSpPr>
          <p:spPr bwMode="auto">
            <a:xfrm>
              <a:off x="2733" y="1615"/>
              <a:ext cx="1035" cy="1774"/>
            </a:xfrm>
            <a:custGeom>
              <a:avLst/>
              <a:gdLst>
                <a:gd name="T0" fmla="*/ 676 w 21600"/>
                <a:gd name="T1" fmla="*/ 0 h 37033"/>
                <a:gd name="T2" fmla="*/ 300 w 21600"/>
                <a:gd name="T3" fmla="*/ 1774 h 37033"/>
                <a:gd name="T4" fmla="*/ 0 w 21600"/>
                <a:gd name="T5" fmla="*/ 784 h 37033"/>
                <a:gd name="T6" fmla="*/ 0 60000 65536"/>
                <a:gd name="T7" fmla="*/ 0 60000 65536"/>
                <a:gd name="T8" fmla="*/ 0 60000 65536"/>
                <a:gd name="T9" fmla="*/ 0 w 21600"/>
                <a:gd name="T10" fmla="*/ 0 h 37033"/>
                <a:gd name="T11" fmla="*/ 21600 w 21600"/>
                <a:gd name="T12" fmla="*/ 37033 h 37033"/>
              </a:gdLst>
              <a:ahLst/>
              <a:cxnLst>
                <a:cxn ang="T6">
                  <a:pos x="T0" y="T1"/>
                </a:cxn>
                <a:cxn ang="T7">
                  <a:pos x="T2" y="T3"/>
                </a:cxn>
                <a:cxn ang="T8">
                  <a:pos x="T4" y="T5"/>
                </a:cxn>
              </a:cxnLst>
              <a:rect l="T9" t="T10" r="T11" b="T12"/>
              <a:pathLst>
                <a:path w="21600" h="37033" fill="none" extrusionOk="0">
                  <a:moveTo>
                    <a:pt x="14103" y="-1"/>
                  </a:moveTo>
                  <a:cubicBezTo>
                    <a:pt x="18863" y="4102"/>
                    <a:pt x="21600" y="10075"/>
                    <a:pt x="21600" y="16360"/>
                  </a:cubicBezTo>
                  <a:cubicBezTo>
                    <a:pt x="21600" y="25878"/>
                    <a:pt x="15369" y="34275"/>
                    <a:pt x="6259" y="37033"/>
                  </a:cubicBezTo>
                </a:path>
                <a:path w="21600" h="37033" stroke="0" extrusionOk="0">
                  <a:moveTo>
                    <a:pt x="14103" y="-1"/>
                  </a:moveTo>
                  <a:cubicBezTo>
                    <a:pt x="18863" y="4102"/>
                    <a:pt x="21600" y="10075"/>
                    <a:pt x="21600" y="16360"/>
                  </a:cubicBezTo>
                  <a:cubicBezTo>
                    <a:pt x="21600" y="25878"/>
                    <a:pt x="15369" y="34275"/>
                    <a:pt x="6259" y="37033"/>
                  </a:cubicBezTo>
                  <a:lnTo>
                    <a:pt x="0" y="16360"/>
                  </a:lnTo>
                  <a:close/>
                </a:path>
              </a:pathLst>
            </a:custGeom>
            <a:solidFill>
              <a:srgbClr val="00FFFF"/>
            </a:solidFill>
            <a:ln w="9525">
              <a:solidFill>
                <a:schemeClr val="tx1"/>
              </a:solidFill>
              <a:round/>
              <a:headEnd/>
              <a:tailEnd/>
            </a:ln>
          </p:spPr>
          <p:txBody>
            <a:bodyPr/>
            <a:lstStyle/>
            <a:p>
              <a:endParaRPr lang="en-US"/>
            </a:p>
          </p:txBody>
        </p:sp>
        <p:sp>
          <p:nvSpPr>
            <p:cNvPr id="7" name="Arc 18"/>
            <p:cNvSpPr>
              <a:spLocks/>
            </p:cNvSpPr>
            <p:nvPr/>
          </p:nvSpPr>
          <p:spPr bwMode="auto">
            <a:xfrm>
              <a:off x="1960" y="2399"/>
              <a:ext cx="1073" cy="1035"/>
            </a:xfrm>
            <a:custGeom>
              <a:avLst/>
              <a:gdLst>
                <a:gd name="T0" fmla="*/ 1073 w 22386"/>
                <a:gd name="T1" fmla="*/ 991 h 21600"/>
                <a:gd name="T2" fmla="*/ 0 w 22386"/>
                <a:gd name="T3" fmla="*/ 689 h 21600"/>
                <a:gd name="T4" fmla="*/ 773 w 22386"/>
                <a:gd name="T5" fmla="*/ 0 h 21600"/>
                <a:gd name="T6" fmla="*/ 0 60000 65536"/>
                <a:gd name="T7" fmla="*/ 0 60000 65536"/>
                <a:gd name="T8" fmla="*/ 0 60000 65536"/>
                <a:gd name="T9" fmla="*/ 0 w 22386"/>
                <a:gd name="T10" fmla="*/ 0 h 21600"/>
                <a:gd name="T11" fmla="*/ 22386 w 22386"/>
                <a:gd name="T12" fmla="*/ 21600 h 21600"/>
              </a:gdLst>
              <a:ahLst/>
              <a:cxnLst>
                <a:cxn ang="T6">
                  <a:pos x="T0" y="T1"/>
                </a:cxn>
                <a:cxn ang="T7">
                  <a:pos x="T2" y="T3"/>
                </a:cxn>
                <a:cxn ang="T8">
                  <a:pos x="T4" y="T5"/>
                </a:cxn>
              </a:cxnLst>
              <a:rect l="T9" t="T10" r="T11" b="T12"/>
              <a:pathLst>
                <a:path w="22386" h="21600" fill="none" extrusionOk="0">
                  <a:moveTo>
                    <a:pt x="22386" y="20673"/>
                  </a:moveTo>
                  <a:cubicBezTo>
                    <a:pt x="20356" y="21287"/>
                    <a:pt x="18247" y="21599"/>
                    <a:pt x="16127" y="21600"/>
                  </a:cubicBezTo>
                  <a:cubicBezTo>
                    <a:pt x="9966" y="21600"/>
                    <a:pt x="4098" y="18969"/>
                    <a:pt x="0" y="14369"/>
                  </a:cubicBezTo>
                </a:path>
                <a:path w="22386" h="21600" stroke="0" extrusionOk="0">
                  <a:moveTo>
                    <a:pt x="22386" y="20673"/>
                  </a:moveTo>
                  <a:cubicBezTo>
                    <a:pt x="20356" y="21287"/>
                    <a:pt x="18247" y="21599"/>
                    <a:pt x="16127" y="21600"/>
                  </a:cubicBezTo>
                  <a:cubicBezTo>
                    <a:pt x="9966" y="21600"/>
                    <a:pt x="4098" y="18969"/>
                    <a:pt x="0" y="14369"/>
                  </a:cubicBezTo>
                  <a:lnTo>
                    <a:pt x="16127" y="0"/>
                  </a:lnTo>
                  <a:close/>
                </a:path>
              </a:pathLst>
            </a:custGeom>
            <a:solidFill>
              <a:srgbClr val="3366CC"/>
            </a:solidFill>
            <a:ln w="9525">
              <a:solidFill>
                <a:schemeClr val="tx1"/>
              </a:solidFill>
              <a:round/>
              <a:headEnd/>
              <a:tailEnd/>
            </a:ln>
          </p:spPr>
          <p:txBody>
            <a:bodyPr/>
            <a:lstStyle/>
            <a:p>
              <a:endParaRPr lang="en-US"/>
            </a:p>
          </p:txBody>
        </p:sp>
        <p:sp>
          <p:nvSpPr>
            <p:cNvPr id="8" name="Arc 19"/>
            <p:cNvSpPr>
              <a:spLocks/>
            </p:cNvSpPr>
            <p:nvPr/>
          </p:nvSpPr>
          <p:spPr bwMode="auto">
            <a:xfrm>
              <a:off x="1698" y="2306"/>
              <a:ext cx="1035" cy="782"/>
            </a:xfrm>
            <a:custGeom>
              <a:avLst/>
              <a:gdLst>
                <a:gd name="T0" fmla="*/ 262 w 21600"/>
                <a:gd name="T1" fmla="*/ 782 h 16314"/>
                <a:gd name="T2" fmla="*/ 4 w 21600"/>
                <a:gd name="T3" fmla="*/ 0 h 16314"/>
                <a:gd name="T4" fmla="*/ 1035 w 21600"/>
                <a:gd name="T5" fmla="*/ 93 h 16314"/>
                <a:gd name="T6" fmla="*/ 0 60000 65536"/>
                <a:gd name="T7" fmla="*/ 0 60000 65536"/>
                <a:gd name="T8" fmla="*/ 0 60000 65536"/>
                <a:gd name="T9" fmla="*/ 0 w 21600"/>
                <a:gd name="T10" fmla="*/ 0 h 16314"/>
                <a:gd name="T11" fmla="*/ 21600 w 21600"/>
                <a:gd name="T12" fmla="*/ 16314 h 16314"/>
              </a:gdLst>
              <a:ahLst/>
              <a:cxnLst>
                <a:cxn ang="T6">
                  <a:pos x="T0" y="T1"/>
                </a:cxn>
                <a:cxn ang="T7">
                  <a:pos x="T2" y="T3"/>
                </a:cxn>
                <a:cxn ang="T8">
                  <a:pos x="T4" y="T5"/>
                </a:cxn>
              </a:cxnLst>
              <a:rect l="T9" t="T10" r="T11" b="T12"/>
              <a:pathLst>
                <a:path w="21600" h="16314" fill="none" extrusionOk="0">
                  <a:moveTo>
                    <a:pt x="5473" y="16313"/>
                  </a:moveTo>
                  <a:cubicBezTo>
                    <a:pt x="1947" y="12357"/>
                    <a:pt x="0" y="7243"/>
                    <a:pt x="0" y="1944"/>
                  </a:cubicBezTo>
                  <a:cubicBezTo>
                    <a:pt x="-1" y="1295"/>
                    <a:pt x="29" y="646"/>
                    <a:pt x="87" y="-1"/>
                  </a:cubicBezTo>
                </a:path>
                <a:path w="21600" h="16314" stroke="0" extrusionOk="0">
                  <a:moveTo>
                    <a:pt x="5473" y="16313"/>
                  </a:moveTo>
                  <a:cubicBezTo>
                    <a:pt x="1947" y="12357"/>
                    <a:pt x="0" y="7243"/>
                    <a:pt x="0" y="1944"/>
                  </a:cubicBezTo>
                  <a:cubicBezTo>
                    <a:pt x="-1" y="1295"/>
                    <a:pt x="29" y="646"/>
                    <a:pt x="87" y="-1"/>
                  </a:cubicBezTo>
                  <a:lnTo>
                    <a:pt x="21600" y="1944"/>
                  </a:lnTo>
                  <a:close/>
                </a:path>
              </a:pathLst>
            </a:custGeom>
            <a:solidFill>
              <a:schemeClr val="folHlink"/>
            </a:solidFill>
            <a:ln w="9525">
              <a:solidFill>
                <a:schemeClr val="tx1"/>
              </a:solidFill>
              <a:round/>
              <a:headEnd/>
              <a:tailEnd/>
            </a:ln>
          </p:spPr>
          <p:txBody>
            <a:bodyPr/>
            <a:lstStyle/>
            <a:p>
              <a:endParaRPr lang="en-US"/>
            </a:p>
          </p:txBody>
        </p:sp>
        <p:sp>
          <p:nvSpPr>
            <p:cNvPr id="9" name="Arc 20"/>
            <p:cNvSpPr>
              <a:spLocks/>
            </p:cNvSpPr>
            <p:nvPr/>
          </p:nvSpPr>
          <p:spPr bwMode="auto">
            <a:xfrm>
              <a:off x="1702" y="1881"/>
              <a:ext cx="1031" cy="518"/>
            </a:xfrm>
            <a:custGeom>
              <a:avLst/>
              <a:gdLst>
                <a:gd name="T0" fmla="*/ 0 w 21512"/>
                <a:gd name="T1" fmla="*/ 425 h 10817"/>
                <a:gd name="T2" fmla="*/ 135 w 21512"/>
                <a:gd name="T3" fmla="*/ 0 h 10817"/>
                <a:gd name="T4" fmla="*/ 1031 w 21512"/>
                <a:gd name="T5" fmla="*/ 518 h 10817"/>
                <a:gd name="T6" fmla="*/ 0 60000 65536"/>
                <a:gd name="T7" fmla="*/ 0 60000 65536"/>
                <a:gd name="T8" fmla="*/ 0 60000 65536"/>
                <a:gd name="T9" fmla="*/ 0 w 21512"/>
                <a:gd name="T10" fmla="*/ 0 h 10817"/>
                <a:gd name="T11" fmla="*/ 21512 w 21512"/>
                <a:gd name="T12" fmla="*/ 10817 h 10817"/>
              </a:gdLst>
              <a:ahLst/>
              <a:cxnLst>
                <a:cxn ang="T6">
                  <a:pos x="T0" y="T1"/>
                </a:cxn>
                <a:cxn ang="T7">
                  <a:pos x="T2" y="T3"/>
                </a:cxn>
                <a:cxn ang="T8">
                  <a:pos x="T4" y="T5"/>
                </a:cxn>
              </a:cxnLst>
              <a:rect l="T9" t="T10" r="T11" b="T12"/>
              <a:pathLst>
                <a:path w="21512" h="10817" fill="none" extrusionOk="0">
                  <a:moveTo>
                    <a:pt x="-1" y="8872"/>
                  </a:moveTo>
                  <a:cubicBezTo>
                    <a:pt x="282" y="5745"/>
                    <a:pt x="1243" y="2717"/>
                    <a:pt x="2815" y="-1"/>
                  </a:cubicBezTo>
                </a:path>
                <a:path w="21512" h="10817" stroke="0" extrusionOk="0">
                  <a:moveTo>
                    <a:pt x="-1" y="8872"/>
                  </a:moveTo>
                  <a:cubicBezTo>
                    <a:pt x="282" y="5745"/>
                    <a:pt x="1243" y="2717"/>
                    <a:pt x="2815" y="-1"/>
                  </a:cubicBezTo>
                  <a:lnTo>
                    <a:pt x="21512" y="10817"/>
                  </a:lnTo>
                  <a:close/>
                </a:path>
              </a:pathLst>
            </a:custGeom>
            <a:solidFill>
              <a:schemeClr val="accent1"/>
            </a:solidFill>
            <a:ln w="9525">
              <a:solidFill>
                <a:schemeClr val="tx1"/>
              </a:solidFill>
              <a:round/>
              <a:headEnd/>
              <a:tailEnd/>
            </a:ln>
          </p:spPr>
          <p:txBody>
            <a:bodyPr/>
            <a:lstStyle/>
            <a:p>
              <a:endParaRPr lang="en-US"/>
            </a:p>
          </p:txBody>
        </p:sp>
        <p:sp>
          <p:nvSpPr>
            <p:cNvPr id="10" name="Rectangle 21"/>
            <p:cNvSpPr>
              <a:spLocks noChangeArrowheads="1"/>
            </p:cNvSpPr>
            <p:nvPr/>
          </p:nvSpPr>
          <p:spPr bwMode="auto">
            <a:xfrm>
              <a:off x="1896" y="2084"/>
              <a:ext cx="226" cy="221"/>
            </a:xfrm>
            <a:prstGeom prst="rect">
              <a:avLst/>
            </a:prstGeom>
            <a:noFill/>
            <a:ln w="9525">
              <a:noFill/>
              <a:miter lim="800000"/>
              <a:headEnd/>
              <a:tailEnd/>
            </a:ln>
          </p:spPr>
          <p:txBody>
            <a:bodyPr wrap="none" lIns="0" tIns="0" rIns="0" bIns="0">
              <a:spAutoFit/>
            </a:bodyPr>
            <a:lstStyle/>
            <a:p>
              <a:pPr algn="l" eaLnBrk="0" hangingPunct="0"/>
              <a:r>
                <a:rPr lang="en-US" sz="2300">
                  <a:solidFill>
                    <a:srgbClr val="000000"/>
                  </a:solidFill>
                </a:rPr>
                <a:t>7%</a:t>
              </a:r>
              <a:endParaRPr lang="en-US" sz="2800" b="0">
                <a:latin typeface="Times New Roman" pitchFamily="18" charset="0"/>
              </a:endParaRPr>
            </a:p>
          </p:txBody>
        </p:sp>
        <p:sp>
          <p:nvSpPr>
            <p:cNvPr id="11" name="Rectangle 22"/>
            <p:cNvSpPr>
              <a:spLocks noChangeArrowheads="1"/>
            </p:cNvSpPr>
            <p:nvPr/>
          </p:nvSpPr>
          <p:spPr bwMode="auto">
            <a:xfrm>
              <a:off x="1896" y="2516"/>
              <a:ext cx="312" cy="221"/>
            </a:xfrm>
            <a:prstGeom prst="rect">
              <a:avLst/>
            </a:prstGeom>
            <a:noFill/>
            <a:ln w="9525">
              <a:noFill/>
              <a:miter lim="800000"/>
              <a:headEnd/>
              <a:tailEnd/>
            </a:ln>
          </p:spPr>
          <p:txBody>
            <a:bodyPr wrap="none" lIns="0" tIns="0" rIns="0" bIns="0">
              <a:spAutoFit/>
            </a:bodyPr>
            <a:lstStyle/>
            <a:p>
              <a:pPr algn="l" eaLnBrk="0" hangingPunct="0"/>
              <a:r>
                <a:rPr lang="en-US" sz="2300">
                  <a:solidFill>
                    <a:srgbClr val="000000"/>
                  </a:solidFill>
                </a:rPr>
                <a:t>13%</a:t>
              </a:r>
              <a:endParaRPr lang="en-US" sz="2800" b="0">
                <a:latin typeface="Times New Roman" pitchFamily="18" charset="0"/>
              </a:endParaRPr>
            </a:p>
          </p:txBody>
        </p:sp>
        <p:sp>
          <p:nvSpPr>
            <p:cNvPr id="12" name="Rectangle 23"/>
            <p:cNvSpPr>
              <a:spLocks noChangeArrowheads="1"/>
            </p:cNvSpPr>
            <p:nvPr/>
          </p:nvSpPr>
          <p:spPr bwMode="auto">
            <a:xfrm>
              <a:off x="2346" y="2918"/>
              <a:ext cx="313" cy="221"/>
            </a:xfrm>
            <a:prstGeom prst="rect">
              <a:avLst/>
            </a:prstGeom>
            <a:noFill/>
            <a:ln w="9525">
              <a:noFill/>
              <a:miter lim="800000"/>
              <a:headEnd/>
              <a:tailEnd/>
            </a:ln>
          </p:spPr>
          <p:txBody>
            <a:bodyPr wrap="none" lIns="0" tIns="0" rIns="0" bIns="0">
              <a:spAutoFit/>
            </a:bodyPr>
            <a:lstStyle/>
            <a:p>
              <a:pPr algn="l" eaLnBrk="0" hangingPunct="0"/>
              <a:r>
                <a:rPr lang="en-US" sz="2300">
                  <a:solidFill>
                    <a:srgbClr val="000000"/>
                  </a:solidFill>
                </a:rPr>
                <a:t>18%</a:t>
              </a:r>
              <a:endParaRPr lang="en-US" sz="2800" b="0">
                <a:latin typeface="Times New Roman" pitchFamily="18" charset="0"/>
              </a:endParaRPr>
            </a:p>
          </p:txBody>
        </p:sp>
        <p:sp>
          <p:nvSpPr>
            <p:cNvPr id="13" name="Rectangle 24"/>
            <p:cNvSpPr>
              <a:spLocks noChangeArrowheads="1"/>
            </p:cNvSpPr>
            <p:nvPr/>
          </p:nvSpPr>
          <p:spPr bwMode="auto">
            <a:xfrm>
              <a:off x="3156" y="2414"/>
              <a:ext cx="312" cy="221"/>
            </a:xfrm>
            <a:prstGeom prst="rect">
              <a:avLst/>
            </a:prstGeom>
            <a:noFill/>
            <a:ln w="9525">
              <a:noFill/>
              <a:miter lim="800000"/>
              <a:headEnd/>
              <a:tailEnd/>
            </a:ln>
          </p:spPr>
          <p:txBody>
            <a:bodyPr wrap="none" lIns="0" tIns="0" rIns="0" bIns="0">
              <a:spAutoFit/>
            </a:bodyPr>
            <a:lstStyle/>
            <a:p>
              <a:pPr algn="l" eaLnBrk="0" hangingPunct="0"/>
              <a:r>
                <a:rPr lang="en-US" sz="2300">
                  <a:solidFill>
                    <a:srgbClr val="000000"/>
                  </a:solidFill>
                </a:rPr>
                <a:t>34%</a:t>
              </a:r>
              <a:endParaRPr lang="en-US" sz="2800" b="0">
                <a:latin typeface="Times New Roman" pitchFamily="18" charset="0"/>
              </a:endParaRPr>
            </a:p>
          </p:txBody>
        </p:sp>
        <p:sp>
          <p:nvSpPr>
            <p:cNvPr id="14" name="Rectangle 25"/>
            <p:cNvSpPr>
              <a:spLocks noChangeArrowheads="1"/>
            </p:cNvSpPr>
            <p:nvPr/>
          </p:nvSpPr>
          <p:spPr bwMode="auto">
            <a:xfrm>
              <a:off x="2412" y="1400"/>
              <a:ext cx="312" cy="221"/>
            </a:xfrm>
            <a:prstGeom prst="rect">
              <a:avLst/>
            </a:prstGeom>
            <a:noFill/>
            <a:ln w="9525">
              <a:noFill/>
              <a:miter lim="800000"/>
              <a:headEnd/>
              <a:tailEnd/>
            </a:ln>
          </p:spPr>
          <p:txBody>
            <a:bodyPr wrap="none" lIns="0" tIns="0" rIns="0" bIns="0">
              <a:spAutoFit/>
            </a:bodyPr>
            <a:lstStyle/>
            <a:p>
              <a:pPr algn="l" eaLnBrk="0" hangingPunct="0"/>
              <a:r>
                <a:rPr lang="en-US" sz="2300">
                  <a:solidFill>
                    <a:srgbClr val="000000"/>
                  </a:solidFill>
                </a:rPr>
                <a:t>28%</a:t>
              </a:r>
              <a:endParaRPr lang="en-US" sz="2800" b="0">
                <a:latin typeface="Times New Roman" pitchFamily="18" charset="0"/>
              </a:endParaRPr>
            </a:p>
          </p:txBody>
        </p:sp>
        <p:sp>
          <p:nvSpPr>
            <p:cNvPr id="15" name="Line 26"/>
            <p:cNvSpPr>
              <a:spLocks noChangeShapeType="1"/>
            </p:cNvSpPr>
            <p:nvPr/>
          </p:nvSpPr>
          <p:spPr bwMode="auto">
            <a:xfrm flipV="1">
              <a:off x="2730" y="1616"/>
              <a:ext cx="672" cy="780"/>
            </a:xfrm>
            <a:prstGeom prst="line">
              <a:avLst/>
            </a:prstGeom>
            <a:noFill/>
            <a:ln w="9525">
              <a:solidFill>
                <a:schemeClr val="tx1"/>
              </a:solidFill>
              <a:round/>
              <a:headEnd type="none" w="sm" len="sm"/>
              <a:tailEnd type="none" w="sm" len="sm"/>
            </a:ln>
          </p:spPr>
          <p:txBody>
            <a:bodyPr/>
            <a:lstStyle/>
            <a:p>
              <a:endParaRPr lang="en-US"/>
            </a:p>
          </p:txBody>
        </p:sp>
        <p:sp>
          <p:nvSpPr>
            <p:cNvPr id="16" name="Line 27"/>
            <p:cNvSpPr>
              <a:spLocks noChangeShapeType="1"/>
            </p:cNvSpPr>
            <p:nvPr/>
          </p:nvSpPr>
          <p:spPr bwMode="auto">
            <a:xfrm>
              <a:off x="2730" y="2390"/>
              <a:ext cx="300" cy="1008"/>
            </a:xfrm>
            <a:prstGeom prst="line">
              <a:avLst/>
            </a:prstGeom>
            <a:noFill/>
            <a:ln w="9525">
              <a:solidFill>
                <a:schemeClr val="tx1"/>
              </a:solidFill>
              <a:round/>
              <a:headEnd type="none" w="sm" len="sm"/>
              <a:tailEnd type="none" w="sm" len="sm"/>
            </a:ln>
          </p:spPr>
          <p:txBody>
            <a:bodyPr/>
            <a:lstStyle/>
            <a:p>
              <a:endParaRPr lang="en-US"/>
            </a:p>
          </p:txBody>
        </p:sp>
        <p:sp>
          <p:nvSpPr>
            <p:cNvPr id="17" name="Line 28"/>
            <p:cNvSpPr>
              <a:spLocks noChangeShapeType="1"/>
            </p:cNvSpPr>
            <p:nvPr/>
          </p:nvSpPr>
          <p:spPr bwMode="auto">
            <a:xfrm flipH="1">
              <a:off x="1956" y="2390"/>
              <a:ext cx="780" cy="702"/>
            </a:xfrm>
            <a:prstGeom prst="line">
              <a:avLst/>
            </a:prstGeom>
            <a:noFill/>
            <a:ln w="9525">
              <a:solidFill>
                <a:schemeClr val="tx1"/>
              </a:solidFill>
              <a:round/>
              <a:headEnd type="none" w="sm" len="sm"/>
              <a:tailEnd type="none" w="sm" len="sm"/>
            </a:ln>
          </p:spPr>
          <p:txBody>
            <a:bodyPr/>
            <a:lstStyle/>
            <a:p>
              <a:endParaRPr lang="en-US"/>
            </a:p>
          </p:txBody>
        </p:sp>
        <p:sp>
          <p:nvSpPr>
            <p:cNvPr id="18" name="Line 29"/>
            <p:cNvSpPr>
              <a:spLocks noChangeShapeType="1"/>
            </p:cNvSpPr>
            <p:nvPr/>
          </p:nvSpPr>
          <p:spPr bwMode="auto">
            <a:xfrm flipH="1" flipV="1">
              <a:off x="1698" y="2306"/>
              <a:ext cx="1038" cy="90"/>
            </a:xfrm>
            <a:prstGeom prst="line">
              <a:avLst/>
            </a:prstGeom>
            <a:noFill/>
            <a:ln w="12700">
              <a:solidFill>
                <a:schemeClr val="tx1"/>
              </a:solidFill>
              <a:round/>
              <a:headEnd type="none" w="sm" len="sm"/>
              <a:tailEnd type="none" w="sm" len="sm"/>
            </a:ln>
          </p:spPr>
          <p:txBody>
            <a:bodyPr/>
            <a:lstStyle/>
            <a:p>
              <a:endParaRPr lang="en-US"/>
            </a:p>
          </p:txBody>
        </p:sp>
        <p:sp>
          <p:nvSpPr>
            <p:cNvPr id="19" name="Line 30"/>
            <p:cNvSpPr>
              <a:spLocks noChangeShapeType="1"/>
            </p:cNvSpPr>
            <p:nvPr/>
          </p:nvSpPr>
          <p:spPr bwMode="auto">
            <a:xfrm flipH="1" flipV="1">
              <a:off x="1836" y="1881"/>
              <a:ext cx="894" cy="515"/>
            </a:xfrm>
            <a:prstGeom prst="line">
              <a:avLst/>
            </a:prstGeom>
            <a:noFill/>
            <a:ln w="12700">
              <a:solidFill>
                <a:schemeClr val="tx1"/>
              </a:solidFill>
              <a:round/>
              <a:headEnd type="none" w="sm" len="sm"/>
              <a:tailEnd type="none" w="sm" len="sm"/>
            </a:ln>
          </p:spPr>
          <p:txBody>
            <a:bodyPr/>
            <a:lstStyle/>
            <a:p>
              <a:endParaRPr lang="en-US"/>
            </a:p>
          </p:txBody>
        </p:sp>
        <p:sp>
          <p:nvSpPr>
            <p:cNvPr id="20" name="Line 31"/>
            <p:cNvSpPr>
              <a:spLocks noChangeShapeType="1"/>
            </p:cNvSpPr>
            <p:nvPr/>
          </p:nvSpPr>
          <p:spPr bwMode="auto">
            <a:xfrm flipV="1">
              <a:off x="2676" y="1328"/>
              <a:ext cx="678" cy="780"/>
            </a:xfrm>
            <a:prstGeom prst="line">
              <a:avLst/>
            </a:prstGeom>
            <a:noFill/>
            <a:ln w="9525">
              <a:solidFill>
                <a:schemeClr val="tx1"/>
              </a:solidFill>
              <a:round/>
              <a:headEnd type="none" w="sm" len="sm"/>
              <a:tailEnd type="none" w="sm" len="sm"/>
            </a:ln>
          </p:spPr>
          <p:txBody>
            <a:bodyPr/>
            <a:lstStyle/>
            <a:p>
              <a:endParaRPr lang="en-US"/>
            </a:p>
          </p:txBody>
        </p:sp>
        <p:sp>
          <p:nvSpPr>
            <p:cNvPr id="21" name="Line 32"/>
            <p:cNvSpPr>
              <a:spLocks noChangeShapeType="1"/>
            </p:cNvSpPr>
            <p:nvPr/>
          </p:nvSpPr>
          <p:spPr bwMode="auto">
            <a:xfrm>
              <a:off x="1782" y="1592"/>
              <a:ext cx="888" cy="510"/>
            </a:xfrm>
            <a:prstGeom prst="line">
              <a:avLst/>
            </a:prstGeom>
            <a:noFill/>
            <a:ln w="9525">
              <a:solidFill>
                <a:schemeClr val="tx1"/>
              </a:solidFill>
              <a:round/>
              <a:headEnd type="none" w="sm" len="sm"/>
              <a:tailEnd type="none" w="sm" len="sm"/>
            </a:ln>
          </p:spPr>
          <p:txBody>
            <a:bodyPr/>
            <a:lstStyle/>
            <a:p>
              <a:endParaRPr lang="en-US"/>
            </a:p>
          </p:txBody>
        </p:sp>
      </p:grpSp>
      <p:grpSp>
        <p:nvGrpSpPr>
          <p:cNvPr id="23" name="Group 3"/>
          <p:cNvGrpSpPr>
            <a:grpSpLocks/>
          </p:cNvGrpSpPr>
          <p:nvPr/>
        </p:nvGrpSpPr>
        <p:grpSpPr bwMode="auto">
          <a:xfrm>
            <a:off x="6400800" y="2895600"/>
            <a:ext cx="2176462" cy="1636713"/>
            <a:chOff x="2572" y="2715"/>
            <a:chExt cx="1371" cy="1031"/>
          </a:xfrm>
        </p:grpSpPr>
        <p:sp>
          <p:nvSpPr>
            <p:cNvPr id="24" name="Rectangle 4"/>
            <p:cNvSpPr>
              <a:spLocks noChangeArrowheads="1"/>
            </p:cNvSpPr>
            <p:nvPr/>
          </p:nvSpPr>
          <p:spPr bwMode="auto">
            <a:xfrm>
              <a:off x="2572" y="2757"/>
              <a:ext cx="70" cy="78"/>
            </a:xfrm>
            <a:prstGeom prst="rect">
              <a:avLst/>
            </a:prstGeom>
            <a:solidFill>
              <a:srgbClr val="FF9900"/>
            </a:solidFill>
            <a:ln w="9525">
              <a:noFill/>
              <a:miter lim="800000"/>
              <a:headEnd/>
              <a:tailEnd/>
            </a:ln>
          </p:spPr>
          <p:txBody>
            <a:bodyPr/>
            <a:lstStyle/>
            <a:p>
              <a:endParaRPr lang="en-US"/>
            </a:p>
          </p:txBody>
        </p:sp>
        <p:sp>
          <p:nvSpPr>
            <p:cNvPr id="25" name="Rectangle 5"/>
            <p:cNvSpPr>
              <a:spLocks noChangeArrowheads="1"/>
            </p:cNvSpPr>
            <p:nvPr/>
          </p:nvSpPr>
          <p:spPr bwMode="auto">
            <a:xfrm>
              <a:off x="2679" y="2715"/>
              <a:ext cx="336" cy="173"/>
            </a:xfrm>
            <a:prstGeom prst="rect">
              <a:avLst/>
            </a:prstGeom>
            <a:noFill/>
            <a:ln w="9525">
              <a:noFill/>
              <a:miter lim="800000"/>
              <a:headEnd/>
              <a:tailEnd/>
            </a:ln>
          </p:spPr>
          <p:txBody>
            <a:bodyPr wrap="none" lIns="0" tIns="0" rIns="0" bIns="0">
              <a:spAutoFit/>
            </a:bodyPr>
            <a:lstStyle/>
            <a:p>
              <a:pPr algn="l" eaLnBrk="0" hangingPunct="0"/>
              <a:r>
                <a:rPr lang="en-US" sz="1800">
                  <a:solidFill>
                    <a:srgbClr val="FFFFFF"/>
                  </a:solidFill>
                </a:rPr>
                <a:t>GIST</a:t>
              </a:r>
              <a:endParaRPr lang="en-US" sz="2800">
                <a:latin typeface="Times New Roman" pitchFamily="18" charset="0"/>
              </a:endParaRPr>
            </a:p>
          </p:txBody>
        </p:sp>
        <p:sp>
          <p:nvSpPr>
            <p:cNvPr id="26" name="Rectangle 6"/>
            <p:cNvSpPr>
              <a:spLocks noChangeArrowheads="1"/>
            </p:cNvSpPr>
            <p:nvPr/>
          </p:nvSpPr>
          <p:spPr bwMode="auto">
            <a:xfrm>
              <a:off x="2572" y="2973"/>
              <a:ext cx="70" cy="78"/>
            </a:xfrm>
            <a:prstGeom prst="rect">
              <a:avLst/>
            </a:prstGeom>
            <a:solidFill>
              <a:srgbClr val="00FFFF"/>
            </a:solidFill>
            <a:ln w="9525">
              <a:solidFill>
                <a:schemeClr val="tx1"/>
              </a:solidFill>
              <a:miter lim="800000"/>
              <a:headEnd/>
              <a:tailEnd/>
            </a:ln>
          </p:spPr>
          <p:txBody>
            <a:bodyPr/>
            <a:lstStyle/>
            <a:p>
              <a:endParaRPr lang="en-US"/>
            </a:p>
          </p:txBody>
        </p:sp>
        <p:sp>
          <p:nvSpPr>
            <p:cNvPr id="27" name="Rectangle 7"/>
            <p:cNvSpPr>
              <a:spLocks noChangeArrowheads="1"/>
            </p:cNvSpPr>
            <p:nvPr/>
          </p:nvSpPr>
          <p:spPr bwMode="auto">
            <a:xfrm>
              <a:off x="2679" y="2931"/>
              <a:ext cx="800" cy="173"/>
            </a:xfrm>
            <a:prstGeom prst="rect">
              <a:avLst/>
            </a:prstGeom>
            <a:noFill/>
            <a:ln w="9525">
              <a:noFill/>
              <a:miter lim="800000"/>
              <a:headEnd/>
              <a:tailEnd/>
            </a:ln>
          </p:spPr>
          <p:txBody>
            <a:bodyPr wrap="none" lIns="0" tIns="0" rIns="0" bIns="0">
              <a:spAutoFit/>
            </a:bodyPr>
            <a:lstStyle/>
            <a:p>
              <a:pPr algn="l" eaLnBrk="0" hangingPunct="0"/>
              <a:r>
                <a:rPr lang="en-US" sz="1800" dirty="0" err="1">
                  <a:solidFill>
                    <a:srgbClr val="FFFFFF"/>
                  </a:solidFill>
                </a:rPr>
                <a:t>Leiomyoma</a:t>
              </a:r>
              <a:endParaRPr lang="en-US" sz="2800" dirty="0">
                <a:latin typeface="Times New Roman" pitchFamily="18" charset="0"/>
              </a:endParaRPr>
            </a:p>
          </p:txBody>
        </p:sp>
        <p:sp>
          <p:nvSpPr>
            <p:cNvPr id="28" name="Rectangle 8"/>
            <p:cNvSpPr>
              <a:spLocks noChangeArrowheads="1"/>
            </p:cNvSpPr>
            <p:nvPr/>
          </p:nvSpPr>
          <p:spPr bwMode="auto">
            <a:xfrm>
              <a:off x="2572" y="3189"/>
              <a:ext cx="70" cy="78"/>
            </a:xfrm>
            <a:prstGeom prst="rect">
              <a:avLst/>
            </a:prstGeom>
            <a:solidFill>
              <a:srgbClr val="3366CC"/>
            </a:solidFill>
            <a:ln w="9525">
              <a:solidFill>
                <a:schemeClr val="tx1"/>
              </a:solidFill>
              <a:miter lim="800000"/>
              <a:headEnd/>
              <a:tailEnd/>
            </a:ln>
          </p:spPr>
          <p:txBody>
            <a:bodyPr/>
            <a:lstStyle/>
            <a:p>
              <a:endParaRPr lang="en-US"/>
            </a:p>
          </p:txBody>
        </p:sp>
        <p:sp>
          <p:nvSpPr>
            <p:cNvPr id="29" name="Rectangle 9"/>
            <p:cNvSpPr>
              <a:spLocks noChangeArrowheads="1"/>
            </p:cNvSpPr>
            <p:nvPr/>
          </p:nvSpPr>
          <p:spPr bwMode="auto">
            <a:xfrm>
              <a:off x="2679" y="3147"/>
              <a:ext cx="1224" cy="173"/>
            </a:xfrm>
            <a:prstGeom prst="rect">
              <a:avLst/>
            </a:prstGeom>
            <a:noFill/>
            <a:ln w="9525">
              <a:noFill/>
              <a:miter lim="800000"/>
              <a:headEnd/>
              <a:tailEnd/>
            </a:ln>
          </p:spPr>
          <p:txBody>
            <a:bodyPr wrap="none" lIns="0" tIns="0" rIns="0" bIns="0">
              <a:spAutoFit/>
            </a:bodyPr>
            <a:lstStyle/>
            <a:p>
              <a:pPr algn="l" eaLnBrk="0" hangingPunct="0"/>
              <a:r>
                <a:rPr lang="en-US" sz="1800">
                  <a:solidFill>
                    <a:srgbClr val="FFFFFF"/>
                  </a:solidFill>
                </a:rPr>
                <a:t>Leiomyosarcoma </a:t>
              </a:r>
              <a:endParaRPr lang="en-US" sz="2800">
                <a:latin typeface="Times New Roman" pitchFamily="18" charset="0"/>
              </a:endParaRPr>
            </a:p>
          </p:txBody>
        </p:sp>
        <p:sp>
          <p:nvSpPr>
            <p:cNvPr id="30" name="Rectangle 10"/>
            <p:cNvSpPr>
              <a:spLocks noChangeArrowheads="1"/>
            </p:cNvSpPr>
            <p:nvPr/>
          </p:nvSpPr>
          <p:spPr bwMode="auto">
            <a:xfrm>
              <a:off x="2572" y="3399"/>
              <a:ext cx="70" cy="78"/>
            </a:xfrm>
            <a:prstGeom prst="rect">
              <a:avLst/>
            </a:prstGeom>
            <a:solidFill>
              <a:schemeClr val="folHlink"/>
            </a:solidFill>
            <a:ln w="9525">
              <a:solidFill>
                <a:schemeClr val="tx1"/>
              </a:solidFill>
              <a:miter lim="800000"/>
              <a:headEnd/>
              <a:tailEnd/>
            </a:ln>
          </p:spPr>
          <p:txBody>
            <a:bodyPr/>
            <a:lstStyle/>
            <a:p>
              <a:endParaRPr lang="en-US"/>
            </a:p>
          </p:txBody>
        </p:sp>
        <p:sp>
          <p:nvSpPr>
            <p:cNvPr id="31" name="Rectangle 11"/>
            <p:cNvSpPr>
              <a:spLocks noChangeArrowheads="1"/>
            </p:cNvSpPr>
            <p:nvPr/>
          </p:nvSpPr>
          <p:spPr bwMode="auto">
            <a:xfrm>
              <a:off x="2679" y="3357"/>
              <a:ext cx="1264" cy="173"/>
            </a:xfrm>
            <a:prstGeom prst="rect">
              <a:avLst/>
            </a:prstGeom>
            <a:noFill/>
            <a:ln w="9525">
              <a:noFill/>
              <a:miter lim="800000"/>
              <a:headEnd/>
              <a:tailEnd/>
            </a:ln>
          </p:spPr>
          <p:txBody>
            <a:bodyPr wrap="none" lIns="0" tIns="0" rIns="0" bIns="0">
              <a:spAutoFit/>
            </a:bodyPr>
            <a:lstStyle/>
            <a:p>
              <a:pPr algn="l" eaLnBrk="0" hangingPunct="0"/>
              <a:r>
                <a:rPr lang="en-US" sz="1800" dirty="0" err="1">
                  <a:solidFill>
                    <a:srgbClr val="FFFFFF"/>
                  </a:solidFill>
                </a:rPr>
                <a:t>Leiomyoblastoma</a:t>
              </a:r>
              <a:r>
                <a:rPr lang="en-US" sz="1800" dirty="0">
                  <a:solidFill>
                    <a:srgbClr val="FFFFFF"/>
                  </a:solidFill>
                </a:rPr>
                <a:t> </a:t>
              </a:r>
              <a:endParaRPr lang="en-US" sz="2800" dirty="0">
                <a:latin typeface="Times New Roman" pitchFamily="18" charset="0"/>
              </a:endParaRPr>
            </a:p>
          </p:txBody>
        </p:sp>
        <p:sp>
          <p:nvSpPr>
            <p:cNvPr id="32" name="Rectangle 12"/>
            <p:cNvSpPr>
              <a:spLocks noChangeArrowheads="1"/>
            </p:cNvSpPr>
            <p:nvPr/>
          </p:nvSpPr>
          <p:spPr bwMode="auto">
            <a:xfrm>
              <a:off x="2572" y="3615"/>
              <a:ext cx="70" cy="78"/>
            </a:xfrm>
            <a:prstGeom prst="rect">
              <a:avLst/>
            </a:prstGeom>
            <a:solidFill>
              <a:schemeClr val="accent1"/>
            </a:solidFill>
            <a:ln w="9525">
              <a:solidFill>
                <a:schemeClr val="tx1"/>
              </a:solidFill>
              <a:miter lim="800000"/>
              <a:headEnd/>
              <a:tailEnd/>
            </a:ln>
          </p:spPr>
          <p:txBody>
            <a:bodyPr/>
            <a:lstStyle/>
            <a:p>
              <a:endParaRPr lang="en-US"/>
            </a:p>
          </p:txBody>
        </p:sp>
        <p:sp>
          <p:nvSpPr>
            <p:cNvPr id="33" name="Rectangle 13"/>
            <p:cNvSpPr>
              <a:spLocks noChangeArrowheads="1"/>
            </p:cNvSpPr>
            <p:nvPr/>
          </p:nvSpPr>
          <p:spPr bwMode="auto">
            <a:xfrm>
              <a:off x="2679" y="3573"/>
              <a:ext cx="384" cy="173"/>
            </a:xfrm>
            <a:prstGeom prst="rect">
              <a:avLst/>
            </a:prstGeom>
            <a:noFill/>
            <a:ln w="9525">
              <a:noFill/>
              <a:miter lim="800000"/>
              <a:headEnd/>
              <a:tailEnd/>
            </a:ln>
          </p:spPr>
          <p:txBody>
            <a:bodyPr wrap="none" lIns="0" tIns="0" rIns="0" bIns="0">
              <a:spAutoFit/>
            </a:bodyPr>
            <a:lstStyle/>
            <a:p>
              <a:pPr algn="l" eaLnBrk="0" hangingPunct="0"/>
              <a:r>
                <a:rPr lang="en-US" sz="1800" dirty="0">
                  <a:solidFill>
                    <a:srgbClr val="FFFFFF"/>
                  </a:solidFill>
                </a:rPr>
                <a:t>Other</a:t>
              </a:r>
              <a:endParaRPr lang="en-US" sz="2800" dirty="0">
                <a:latin typeface="Times New Roman" pitchFamily="18" charset="0"/>
              </a:endParaRPr>
            </a:p>
          </p:txBody>
        </p:sp>
      </p:grpSp>
      <p:sp>
        <p:nvSpPr>
          <p:cNvPr id="34" name="TextBox 33"/>
          <p:cNvSpPr txBox="1"/>
          <p:nvPr/>
        </p:nvSpPr>
        <p:spPr>
          <a:xfrm>
            <a:off x="609600" y="3505200"/>
            <a:ext cx="1034257" cy="369332"/>
          </a:xfrm>
          <a:prstGeom prst="rect">
            <a:avLst/>
          </a:prstGeom>
          <a:noFill/>
        </p:spPr>
        <p:txBody>
          <a:bodyPr wrap="none" rtlCol="0">
            <a:spAutoFit/>
          </a:bodyPr>
          <a:lstStyle/>
          <a:p>
            <a:pPr algn="ctr"/>
            <a:r>
              <a:rPr lang="en-US" dirty="0" smtClean="0">
                <a:solidFill>
                  <a:srgbClr val="FFFFFF"/>
                </a:solidFill>
              </a:rPr>
              <a:t>N = 600</a:t>
            </a:r>
            <a:endParaRPr lang="en-US" dirty="0">
              <a:solidFill>
                <a:srgbClr val="FFFFFF"/>
              </a:solidFill>
            </a:endParaRPr>
          </a:p>
        </p:txBody>
      </p:sp>
      <p:sp>
        <p:nvSpPr>
          <p:cNvPr id="35" name="TextBox 34"/>
          <p:cNvSpPr txBox="1"/>
          <p:nvPr/>
        </p:nvSpPr>
        <p:spPr>
          <a:xfrm>
            <a:off x="304800" y="5638800"/>
            <a:ext cx="8610600" cy="646331"/>
          </a:xfrm>
          <a:prstGeom prst="rect">
            <a:avLst/>
          </a:prstGeom>
          <a:noFill/>
        </p:spPr>
        <p:txBody>
          <a:bodyPr wrap="square" rtlCol="0">
            <a:spAutoFit/>
          </a:bodyPr>
          <a:lstStyle/>
          <a:p>
            <a:pPr marL="230188" indent="-230188" algn="ctr">
              <a:buFontTx/>
              <a:buNone/>
            </a:pPr>
            <a:r>
              <a:rPr lang="en-US" dirty="0" smtClean="0"/>
              <a:t>72% of GI tumors now identified as GIST were originally diagnosed as other types of sarcomas</a:t>
            </a:r>
          </a:p>
        </p:txBody>
      </p:sp>
      <p:sp>
        <p:nvSpPr>
          <p:cNvPr id="36" name="TextBox 35"/>
          <p:cNvSpPr txBox="1"/>
          <p:nvPr/>
        </p:nvSpPr>
        <p:spPr>
          <a:xfrm>
            <a:off x="228600" y="6324600"/>
            <a:ext cx="2651688" cy="276999"/>
          </a:xfrm>
          <a:prstGeom prst="rect">
            <a:avLst/>
          </a:prstGeom>
          <a:noFill/>
        </p:spPr>
        <p:txBody>
          <a:bodyPr wrap="none" rtlCol="0">
            <a:spAutoFit/>
          </a:bodyPr>
          <a:lstStyle/>
          <a:p>
            <a:pPr marL="457200" indent="-457200" eaLnBrk="0" hangingPunct="0"/>
            <a:r>
              <a:rPr lang="en-US" sz="1200" dirty="0" smtClean="0">
                <a:cs typeface="Arial" charset="0"/>
              </a:rPr>
              <a:t>Nilsson et al. </a:t>
            </a:r>
            <a:r>
              <a:rPr lang="en-US" sz="1200" i="1" dirty="0" smtClean="0">
                <a:cs typeface="Arial" charset="0"/>
              </a:rPr>
              <a:t>Cancer</a:t>
            </a:r>
            <a:r>
              <a:rPr lang="en-US" sz="1200" dirty="0" smtClean="0">
                <a:cs typeface="Arial" charset="0"/>
              </a:rPr>
              <a:t>. 2005;103:821.</a:t>
            </a:r>
            <a:endParaRPr lang="en-US" sz="1200" dirty="0">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0838" y="627063"/>
            <a:ext cx="8537575" cy="417512"/>
          </a:xfrm>
        </p:spPr>
        <p:txBody>
          <a:bodyPr>
            <a:normAutofit fontScale="90000"/>
          </a:bodyPr>
          <a:lstStyle/>
          <a:p>
            <a:pPr defTabSz="914400"/>
            <a:r>
              <a:rPr lang="en-US" dirty="0" smtClean="0"/>
              <a:t>GIST: Epidemiology</a:t>
            </a:r>
          </a:p>
        </p:txBody>
      </p:sp>
      <p:sp>
        <p:nvSpPr>
          <p:cNvPr id="5123" name="Rectangle 3"/>
          <p:cNvSpPr>
            <a:spLocks noGrp="1" noChangeArrowheads="1"/>
          </p:cNvSpPr>
          <p:nvPr>
            <p:ph sz="quarter" idx="1"/>
          </p:nvPr>
        </p:nvSpPr>
        <p:spPr>
          <a:xfrm>
            <a:off x="544513" y="1416050"/>
            <a:ext cx="8274050" cy="4114800"/>
          </a:xfrm>
        </p:spPr>
        <p:txBody>
          <a:bodyPr>
            <a:normAutofit/>
          </a:bodyPr>
          <a:lstStyle/>
          <a:p>
            <a:pPr marL="461963" indent="-461963"/>
            <a:r>
              <a:rPr lang="en-US" sz="2400" dirty="0" smtClean="0"/>
              <a:t>An estimated 10-20 cases per million of GIST are diagnosed in the United States each year</a:t>
            </a:r>
            <a:r>
              <a:rPr lang="en-US" sz="2400" baseline="30000" dirty="0" smtClean="0"/>
              <a:t>1</a:t>
            </a:r>
          </a:p>
          <a:p>
            <a:pPr marL="1096963" lvl="1" indent="-404813"/>
            <a:r>
              <a:rPr lang="en-US" dirty="0" smtClean="0"/>
              <a:t>5000-6000 cases per year are diagnosed in the </a:t>
            </a:r>
            <a:br>
              <a:rPr lang="en-US" dirty="0" smtClean="0"/>
            </a:br>
            <a:r>
              <a:rPr lang="en-US" dirty="0" smtClean="0"/>
              <a:t>United States</a:t>
            </a:r>
            <a:r>
              <a:rPr lang="en-US" baseline="30000" dirty="0" smtClean="0"/>
              <a:t>2</a:t>
            </a:r>
            <a:r>
              <a:rPr lang="en-US" dirty="0" smtClean="0"/>
              <a:t> </a:t>
            </a:r>
          </a:p>
          <a:p>
            <a:pPr marL="461963" indent="-461963"/>
            <a:r>
              <a:rPr lang="en-US" sz="2000" dirty="0" smtClean="0"/>
              <a:t>In certain provinces of the Netherlands</a:t>
            </a:r>
            <a:r>
              <a:rPr lang="en-US" sz="2000" baseline="30000" dirty="0" smtClean="0"/>
              <a:t>3</a:t>
            </a:r>
            <a:r>
              <a:rPr lang="en-US" sz="2000" dirty="0" smtClean="0"/>
              <a:t> and Sweden</a:t>
            </a:r>
            <a:r>
              <a:rPr lang="en-US" sz="2000" baseline="30000" dirty="0" smtClean="0"/>
              <a:t>4</a:t>
            </a:r>
            <a:r>
              <a:rPr lang="en-US" sz="2000" dirty="0" smtClean="0"/>
              <a:t>: 14.5 cases per million</a:t>
            </a:r>
          </a:p>
          <a:p>
            <a:pPr marL="1096963" lvl="1" indent="-404813"/>
            <a:r>
              <a:rPr lang="en-US" dirty="0" smtClean="0"/>
              <a:t>Prevalence in Sweden: 129 cases per million</a:t>
            </a:r>
            <a:r>
              <a:rPr lang="en-US" baseline="30000" dirty="0" smtClean="0"/>
              <a:t>4</a:t>
            </a:r>
          </a:p>
          <a:p>
            <a:pPr marL="461963" indent="-461963"/>
            <a:r>
              <a:rPr lang="en-US" sz="2400" dirty="0" smtClean="0"/>
              <a:t>Highest incidence among group aged 50-65 years</a:t>
            </a:r>
            <a:r>
              <a:rPr lang="en-US" sz="2400" baseline="30000" dirty="0" smtClean="0"/>
              <a:t>1</a:t>
            </a:r>
          </a:p>
          <a:p>
            <a:pPr marL="1096963" lvl="1" indent="-404813"/>
            <a:r>
              <a:rPr lang="en-US" dirty="0" smtClean="0"/>
              <a:t>Similar male/female incidence, although some reports suggest higher incidence in men </a:t>
            </a:r>
          </a:p>
        </p:txBody>
      </p:sp>
      <p:sp>
        <p:nvSpPr>
          <p:cNvPr id="5124" name="Text Box 4"/>
          <p:cNvSpPr txBox="1">
            <a:spLocks noChangeArrowheads="1"/>
          </p:cNvSpPr>
          <p:nvPr/>
        </p:nvSpPr>
        <p:spPr bwMode="auto">
          <a:xfrm>
            <a:off x="279400" y="6088063"/>
            <a:ext cx="8366125" cy="989012"/>
          </a:xfrm>
          <a:prstGeom prst="rect">
            <a:avLst/>
          </a:prstGeom>
          <a:noFill/>
          <a:ln w="9525">
            <a:noFill/>
            <a:miter lim="800000"/>
            <a:headEnd/>
            <a:tailEnd/>
          </a:ln>
        </p:spPr>
        <p:txBody>
          <a:bodyPr>
            <a:spAutoFit/>
          </a:bodyPr>
          <a:lstStyle/>
          <a:p>
            <a:pPr marL="457200" indent="-457200" algn="l">
              <a:spcBef>
                <a:spcPct val="30000"/>
              </a:spcBef>
            </a:pPr>
            <a:r>
              <a:rPr lang="en-US" sz="1200" b="0"/>
              <a:t>1. Miettinen M et al. </a:t>
            </a:r>
            <a:r>
              <a:rPr lang="en-US" sz="1200" b="0" i="1"/>
              <a:t>Virchows Arch.</a:t>
            </a:r>
            <a:r>
              <a:rPr lang="en-US" sz="1200" b="0"/>
              <a:t> 2001;438:1-12.	 3. Goettsch WG et al. </a:t>
            </a:r>
            <a:r>
              <a:rPr lang="en-US" sz="1200" b="0" i="1"/>
              <a:t>Eur J Cancer. </a:t>
            </a:r>
            <a:r>
              <a:rPr lang="en-US" sz="1200" b="0"/>
              <a:t>2005;41:2868-2872.</a:t>
            </a:r>
          </a:p>
          <a:p>
            <a:pPr marL="457200" indent="-457200" algn="l">
              <a:spcBef>
                <a:spcPct val="30000"/>
              </a:spcBef>
            </a:pPr>
            <a:r>
              <a:rPr lang="en-US" sz="1200" b="0"/>
              <a:t>2. Fletcher CDM et al. </a:t>
            </a:r>
            <a:r>
              <a:rPr lang="en-US" sz="1200" b="0" i="1"/>
              <a:t>Hum Pathol.</a:t>
            </a:r>
            <a:r>
              <a:rPr lang="en-US" sz="1200" b="0"/>
              <a:t> 2002;33:459-465. 	 4. Nilsson B et al. </a:t>
            </a:r>
            <a:r>
              <a:rPr lang="en-US" sz="1200" b="0" i="1"/>
              <a:t>Cancer.</a:t>
            </a:r>
            <a:r>
              <a:rPr lang="en-US" sz="1200" b="0"/>
              <a:t> 2005;103:821-829.</a:t>
            </a:r>
          </a:p>
          <a:p>
            <a:pPr marL="457200" indent="-457200" algn="l">
              <a:spcBef>
                <a:spcPct val="30000"/>
              </a:spcBef>
            </a:pPr>
            <a:r>
              <a:rPr lang="en-US" sz="1200" b="0"/>
              <a:t>. </a:t>
            </a:r>
          </a:p>
          <a:p>
            <a:pPr marL="457200" indent="-457200" algn="l">
              <a:spcBef>
                <a:spcPct val="30000"/>
              </a:spcBef>
            </a:pPr>
            <a:r>
              <a:rPr lang="en-US" sz="1200" b="0"/>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0838" y="627063"/>
            <a:ext cx="8537575" cy="417512"/>
          </a:xfrm>
        </p:spPr>
        <p:txBody>
          <a:bodyPr>
            <a:normAutofit fontScale="90000"/>
          </a:bodyPr>
          <a:lstStyle/>
          <a:p>
            <a:pPr defTabSz="914400"/>
            <a:r>
              <a:rPr lang="en-US" dirty="0" smtClean="0"/>
              <a:t>GIST: Clinical Presentation</a:t>
            </a:r>
          </a:p>
        </p:txBody>
      </p:sp>
      <p:sp>
        <p:nvSpPr>
          <p:cNvPr id="7171" name="Rectangle 3"/>
          <p:cNvSpPr>
            <a:spLocks noGrp="1" noChangeArrowheads="1"/>
          </p:cNvSpPr>
          <p:nvPr>
            <p:ph sz="quarter" idx="1"/>
          </p:nvPr>
        </p:nvSpPr>
        <p:spPr/>
        <p:txBody>
          <a:bodyPr>
            <a:normAutofit/>
          </a:bodyPr>
          <a:lstStyle/>
          <a:p>
            <a:pPr marL="461963" indent="-461963"/>
            <a:r>
              <a:rPr lang="en-US" sz="2000" dirty="0" smtClean="0"/>
              <a:t>Often asymptomatic and discovered incidentally </a:t>
            </a:r>
          </a:p>
          <a:p>
            <a:pPr marL="461963" indent="-461963"/>
            <a:r>
              <a:rPr lang="en-US" sz="2000" dirty="0" smtClean="0"/>
              <a:t>Signs/symptoms related to location and size of tumor </a:t>
            </a:r>
            <a:br>
              <a:rPr lang="en-US" sz="2000" dirty="0" smtClean="0"/>
            </a:br>
            <a:r>
              <a:rPr lang="en-US" sz="2000" dirty="0" smtClean="0"/>
              <a:t>(% of cases at presentation)</a:t>
            </a:r>
          </a:p>
          <a:p>
            <a:pPr marL="1096963" lvl="1" indent="-404813"/>
            <a:r>
              <a:rPr lang="en-US" sz="2000" dirty="0" smtClean="0"/>
              <a:t>Palpable abdominal mass (38%), GI hemorrhage (30%), vague GI pain or discomfort (40%)</a:t>
            </a:r>
          </a:p>
          <a:p>
            <a:pPr marL="1096963" lvl="1" indent="-404813"/>
            <a:r>
              <a:rPr lang="en-US" sz="2000" dirty="0" smtClean="0"/>
              <a:t>Anemia</a:t>
            </a:r>
          </a:p>
          <a:p>
            <a:pPr marL="1096963" lvl="1" indent="-404813"/>
            <a:r>
              <a:rPr lang="en-US" sz="2000" dirty="0" smtClean="0"/>
              <a:t>Anorexia, weight loss, nausea, fatigue, and additional GI complaints</a:t>
            </a:r>
          </a:p>
          <a:p>
            <a:pPr marL="1096963" lvl="1" indent="-404813"/>
            <a:r>
              <a:rPr lang="en-US" sz="2000" dirty="0" smtClean="0"/>
              <a:t>Acute </a:t>
            </a:r>
            <a:r>
              <a:rPr lang="en-US" sz="2000" dirty="0" err="1" smtClean="0"/>
              <a:t>intraperitoneal</a:t>
            </a:r>
            <a:r>
              <a:rPr lang="en-US" sz="2000" dirty="0" smtClean="0"/>
              <a:t> bleeding or perforation</a:t>
            </a:r>
          </a:p>
          <a:p>
            <a:pPr marL="461963" indent="-461963"/>
            <a:r>
              <a:rPr lang="en-US" sz="2000" dirty="0" smtClean="0"/>
              <a:t>Risk of malignancy primarily based on tumor size &amp; mitotic index</a:t>
            </a:r>
          </a:p>
          <a:p>
            <a:pPr marL="1096963" lvl="1" indent="-404813"/>
            <a:r>
              <a:rPr lang="en-US" sz="2000" dirty="0" smtClean="0"/>
              <a:t>Gender and tumor location also affect risk</a:t>
            </a:r>
          </a:p>
          <a:p>
            <a:pPr marL="1096963" lvl="1" indent="-404813"/>
            <a:r>
              <a:rPr lang="en-US" sz="2000" dirty="0" smtClean="0"/>
              <a:t>All GIST have the potential to become malignant</a:t>
            </a:r>
          </a:p>
        </p:txBody>
      </p:sp>
      <p:sp>
        <p:nvSpPr>
          <p:cNvPr id="7172" name="Text Box 4"/>
          <p:cNvSpPr txBox="1">
            <a:spLocks noChangeArrowheads="1"/>
          </p:cNvSpPr>
          <p:nvPr/>
        </p:nvSpPr>
        <p:spPr bwMode="auto">
          <a:xfrm>
            <a:off x="341313" y="6369050"/>
            <a:ext cx="3224212" cy="492125"/>
          </a:xfrm>
          <a:prstGeom prst="rect">
            <a:avLst/>
          </a:prstGeom>
          <a:noFill/>
          <a:ln w="12700">
            <a:noFill/>
            <a:miter lim="800000"/>
            <a:headEnd type="none" w="sm" len="sm"/>
            <a:tailEnd type="none" w="sm" len="sm"/>
          </a:ln>
        </p:spPr>
        <p:txBody>
          <a:bodyPr wrap="none" anchor="b">
            <a:spAutoFit/>
          </a:bodyPr>
          <a:lstStyle/>
          <a:p>
            <a:pPr algn="l" eaLnBrk="0" hangingPunct="0">
              <a:lnSpc>
                <a:spcPct val="90000"/>
              </a:lnSpc>
              <a:spcBef>
                <a:spcPct val="20000"/>
              </a:spcBef>
            </a:pPr>
            <a:r>
              <a:rPr lang="en-US" sz="1200" b="0"/>
              <a:t>Miettinen et al. </a:t>
            </a:r>
            <a:r>
              <a:rPr lang="en-US" sz="1200" b="0" i="1"/>
              <a:t>Hum Pathol. </a:t>
            </a:r>
            <a:r>
              <a:rPr lang="en-US" sz="1200" b="0"/>
              <a:t>1999;30:1213.</a:t>
            </a:r>
          </a:p>
          <a:p>
            <a:pPr algn="l" eaLnBrk="0" hangingPunct="0">
              <a:lnSpc>
                <a:spcPct val="90000"/>
              </a:lnSpc>
              <a:spcBef>
                <a:spcPct val="20000"/>
              </a:spcBef>
            </a:pPr>
            <a:r>
              <a:rPr lang="en-US" sz="1200" b="0"/>
              <a:t>Nowain et al. J Gastro Hepatol 2005;20:818.</a:t>
            </a:r>
            <a:r>
              <a:rPr lang="en-US" sz="1400" b="0"/>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GIST: Clinical Presentation </a:t>
            </a:r>
            <a:r>
              <a:rPr lang="en-US" i="1" dirty="0" smtClean="0"/>
              <a:t>(Cont.)</a:t>
            </a:r>
            <a:endParaRPr lang="en-US" dirty="0"/>
          </a:p>
        </p:txBody>
      </p:sp>
      <p:graphicFrame>
        <p:nvGraphicFramePr>
          <p:cNvPr id="1026" name="Object 2"/>
          <p:cNvGraphicFramePr>
            <a:graphicFrameLocks/>
          </p:cNvGraphicFramePr>
          <p:nvPr>
            <p:ph sz="quarter" idx="1"/>
          </p:nvPr>
        </p:nvGraphicFramePr>
        <p:xfrm>
          <a:off x="838200" y="3124200"/>
          <a:ext cx="6877050" cy="3571875"/>
        </p:xfrm>
        <a:graphic>
          <a:graphicData uri="http://schemas.openxmlformats.org/presentationml/2006/ole">
            <p:oleObj spid="_x0000_s1026" name="Chart" r:id="rId4" imgW="6877202" imgH="3571951" progId="MSGraph.Chart.8">
              <p:embed followColorScheme="full"/>
            </p:oleObj>
          </a:graphicData>
        </a:graphic>
      </p:graphicFrame>
      <p:sp>
        <p:nvSpPr>
          <p:cNvPr id="5" name="Freeform 20"/>
          <p:cNvSpPr>
            <a:spLocks/>
          </p:cNvSpPr>
          <p:nvPr/>
        </p:nvSpPr>
        <p:spPr bwMode="auto">
          <a:xfrm>
            <a:off x="3962400" y="2895600"/>
            <a:ext cx="457200" cy="228600"/>
          </a:xfrm>
          <a:custGeom>
            <a:avLst/>
            <a:gdLst>
              <a:gd name="T0" fmla="*/ 0 w 144"/>
              <a:gd name="T1" fmla="*/ 0 h 144"/>
              <a:gd name="T2" fmla="*/ 144 w 144"/>
              <a:gd name="T3" fmla="*/ 0 h 144"/>
              <a:gd name="T4" fmla="*/ 144 w 144"/>
              <a:gd name="T5" fmla="*/ 144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0" y="0"/>
                </a:moveTo>
                <a:lnTo>
                  <a:pt x="144" y="0"/>
                </a:lnTo>
                <a:lnTo>
                  <a:pt x="144" y="144"/>
                </a:lnTo>
              </a:path>
            </a:pathLst>
          </a:custGeom>
          <a:noFill/>
          <a:ln w="57150" cap="flat" cmpd="sng">
            <a:solidFill>
              <a:schemeClr val="tx1"/>
            </a:solidFill>
            <a:prstDash val="solid"/>
            <a:round/>
            <a:headEnd type="none" w="sm" len="sm"/>
            <a:tailEnd type="triangle" w="sm" len="sm"/>
          </a:ln>
        </p:spPr>
        <p:txBody>
          <a:bodyPr/>
          <a:lstStyle/>
          <a:p>
            <a:endParaRPr lang="en-US"/>
          </a:p>
        </p:txBody>
      </p:sp>
      <p:sp>
        <p:nvSpPr>
          <p:cNvPr id="6" name="TextBox 5"/>
          <p:cNvSpPr txBox="1"/>
          <p:nvPr/>
        </p:nvSpPr>
        <p:spPr>
          <a:xfrm>
            <a:off x="7239000" y="4648200"/>
            <a:ext cx="184731" cy="369332"/>
          </a:xfrm>
          <a:prstGeom prst="rect">
            <a:avLst/>
          </a:prstGeom>
          <a:noFill/>
        </p:spPr>
        <p:txBody>
          <a:bodyPr wrap="square" rtlCol="0">
            <a:spAutoFit/>
          </a:bodyPr>
          <a:lstStyle/>
          <a:p>
            <a:endParaRPr lang="en-US" dirty="0"/>
          </a:p>
        </p:txBody>
      </p:sp>
      <p:sp>
        <p:nvSpPr>
          <p:cNvPr id="7" name="Text Box 21"/>
          <p:cNvSpPr txBox="1">
            <a:spLocks noChangeArrowheads="1"/>
          </p:cNvSpPr>
          <p:nvPr/>
        </p:nvSpPr>
        <p:spPr bwMode="auto">
          <a:xfrm>
            <a:off x="6464300" y="4056063"/>
            <a:ext cx="2409825" cy="2292350"/>
          </a:xfrm>
          <a:prstGeom prst="rect">
            <a:avLst/>
          </a:prstGeom>
          <a:solidFill>
            <a:srgbClr val="00FF00"/>
          </a:solidFill>
          <a:ln w="12700">
            <a:noFill/>
            <a:miter lim="800000"/>
            <a:headEnd/>
            <a:tailEnd/>
          </a:ln>
        </p:spPr>
        <p:txBody>
          <a:bodyPr>
            <a:spAutoFit/>
          </a:bodyPr>
          <a:lstStyle/>
          <a:p>
            <a:pPr marL="166688" indent="-166688" algn="ctr">
              <a:spcBef>
                <a:spcPct val="50000"/>
              </a:spcBef>
            </a:pPr>
            <a:r>
              <a:rPr lang="en-US" sz="1800" dirty="0">
                <a:solidFill>
                  <a:schemeClr val="bg2"/>
                </a:solidFill>
              </a:rPr>
              <a:t>Major sites of GIST metastases</a:t>
            </a:r>
          </a:p>
          <a:p>
            <a:pPr marL="166688" indent="-166688" algn="l">
              <a:spcBef>
                <a:spcPct val="50000"/>
              </a:spcBef>
              <a:buFontTx/>
              <a:buChar char="•"/>
            </a:pPr>
            <a:r>
              <a:rPr lang="en-US" sz="1800" dirty="0">
                <a:solidFill>
                  <a:schemeClr val="bg2"/>
                </a:solidFill>
              </a:rPr>
              <a:t>Liver</a:t>
            </a:r>
          </a:p>
          <a:p>
            <a:pPr marL="166688" indent="-166688" algn="l">
              <a:spcBef>
                <a:spcPct val="50000"/>
              </a:spcBef>
              <a:buFontTx/>
              <a:buChar char="•"/>
            </a:pPr>
            <a:r>
              <a:rPr lang="en-US" sz="1800" dirty="0">
                <a:solidFill>
                  <a:schemeClr val="bg2"/>
                </a:solidFill>
              </a:rPr>
              <a:t>Peritoneum</a:t>
            </a:r>
          </a:p>
          <a:p>
            <a:pPr marL="166688" indent="-166688" algn="l">
              <a:spcBef>
                <a:spcPct val="50000"/>
              </a:spcBef>
              <a:buFontTx/>
              <a:buChar char="•"/>
            </a:pPr>
            <a:r>
              <a:rPr lang="en-US" sz="1800" dirty="0">
                <a:solidFill>
                  <a:schemeClr val="bg2"/>
                </a:solidFill>
              </a:rPr>
              <a:t>Bone </a:t>
            </a:r>
          </a:p>
          <a:p>
            <a:pPr marL="166688" indent="-166688" algn="l">
              <a:spcBef>
                <a:spcPct val="50000"/>
              </a:spcBef>
              <a:buFontTx/>
              <a:buChar char="•"/>
            </a:pPr>
            <a:r>
              <a:rPr lang="en-US" sz="1800" dirty="0">
                <a:solidFill>
                  <a:schemeClr val="bg2"/>
                </a:solidFill>
              </a:rPr>
              <a:t>Lung</a:t>
            </a:r>
          </a:p>
        </p:txBody>
      </p:sp>
      <p:sp>
        <p:nvSpPr>
          <p:cNvPr id="8" name="TextBox 7"/>
          <p:cNvSpPr txBox="1"/>
          <p:nvPr/>
        </p:nvSpPr>
        <p:spPr>
          <a:xfrm>
            <a:off x="1143000" y="1447800"/>
            <a:ext cx="6705600" cy="923330"/>
          </a:xfrm>
          <a:prstGeom prst="rect">
            <a:avLst/>
          </a:prstGeom>
          <a:noFill/>
        </p:spPr>
        <p:txBody>
          <a:bodyPr wrap="square" rtlCol="0">
            <a:spAutoFit/>
          </a:bodyPr>
          <a:lstStyle/>
          <a:p>
            <a:r>
              <a:rPr lang="en-US" dirty="0" smtClean="0"/>
              <a:t>GIST may occur anywhere along the GI tract or elsewhere in the abdomen or </a:t>
            </a:r>
            <a:r>
              <a:rPr lang="en-US" dirty="0" err="1" smtClean="0"/>
              <a:t>retroperitoneum</a:t>
            </a:r>
            <a:endParaRPr lang="en-US" dirty="0" smtClean="0"/>
          </a:p>
          <a:p>
            <a:endParaRPr lang="en-US" dirty="0"/>
          </a:p>
        </p:txBody>
      </p:sp>
      <p:sp>
        <p:nvSpPr>
          <p:cNvPr id="9" name="Line 18"/>
          <p:cNvSpPr>
            <a:spLocks noChangeShapeType="1"/>
          </p:cNvSpPr>
          <p:nvPr/>
        </p:nvSpPr>
        <p:spPr bwMode="auto">
          <a:xfrm rot="4500000">
            <a:off x="4851339" y="2906405"/>
            <a:ext cx="339725" cy="207962"/>
          </a:xfrm>
          <a:prstGeom prst="line">
            <a:avLst/>
          </a:prstGeom>
          <a:noFill/>
          <a:ln w="57150">
            <a:solidFill>
              <a:schemeClr val="tx1"/>
            </a:solidFill>
            <a:round/>
            <a:headEnd type="none" w="sm" len="sm"/>
            <a:tailEnd type="triangle" w="sm" len="sm"/>
          </a:ln>
        </p:spPr>
        <p:txBody>
          <a:bodyPr/>
          <a:lstStyle/>
          <a:p>
            <a:endParaRPr lang="en-US"/>
          </a:p>
        </p:txBody>
      </p:sp>
      <p:sp>
        <p:nvSpPr>
          <p:cNvPr id="10" name="Line 15"/>
          <p:cNvSpPr>
            <a:spLocks noChangeShapeType="1"/>
          </p:cNvSpPr>
          <p:nvPr/>
        </p:nvSpPr>
        <p:spPr bwMode="auto">
          <a:xfrm rot="4500000">
            <a:off x="5323335" y="3101658"/>
            <a:ext cx="139700" cy="242888"/>
          </a:xfrm>
          <a:prstGeom prst="line">
            <a:avLst/>
          </a:prstGeom>
          <a:noFill/>
          <a:ln w="57150">
            <a:solidFill>
              <a:schemeClr val="tx1"/>
            </a:solidFill>
            <a:round/>
            <a:headEnd type="none" w="sm" len="sm"/>
            <a:tailEnd type="triangle" w="sm" len="sm"/>
          </a:ln>
        </p:spPr>
        <p:txBody>
          <a:bodyPr/>
          <a:lstStyle/>
          <a:p>
            <a:endParaRPr lang="en-US"/>
          </a:p>
        </p:txBody>
      </p:sp>
      <p:sp>
        <p:nvSpPr>
          <p:cNvPr id="13" name="TextBox 12"/>
          <p:cNvSpPr txBox="1"/>
          <p:nvPr/>
        </p:nvSpPr>
        <p:spPr>
          <a:xfrm>
            <a:off x="4800600" y="4648200"/>
            <a:ext cx="1287532" cy="646331"/>
          </a:xfrm>
          <a:prstGeom prst="rect">
            <a:avLst/>
          </a:prstGeom>
          <a:noFill/>
        </p:spPr>
        <p:txBody>
          <a:bodyPr wrap="none" rtlCol="0">
            <a:spAutoFit/>
          </a:bodyPr>
          <a:lstStyle/>
          <a:p>
            <a:r>
              <a:rPr lang="en-US" dirty="0" smtClean="0"/>
              <a:t>25% small </a:t>
            </a:r>
          </a:p>
          <a:p>
            <a:r>
              <a:rPr lang="en-US" dirty="0" smtClean="0"/>
              <a:t>intestine</a:t>
            </a:r>
            <a:endParaRPr lang="en-US" dirty="0"/>
          </a:p>
        </p:txBody>
      </p:sp>
      <p:sp>
        <p:nvSpPr>
          <p:cNvPr id="14" name="TextBox 13"/>
          <p:cNvSpPr txBox="1"/>
          <p:nvPr/>
        </p:nvSpPr>
        <p:spPr>
          <a:xfrm>
            <a:off x="3276600" y="4495800"/>
            <a:ext cx="1048685" cy="646331"/>
          </a:xfrm>
          <a:prstGeom prst="rect">
            <a:avLst/>
          </a:prstGeom>
          <a:noFill/>
        </p:spPr>
        <p:txBody>
          <a:bodyPr wrap="none" rtlCol="0">
            <a:spAutoFit/>
          </a:bodyPr>
          <a:lstStyle/>
          <a:p>
            <a:r>
              <a:rPr lang="en-US" dirty="0" smtClean="0"/>
              <a:t>60 % </a:t>
            </a:r>
          </a:p>
          <a:p>
            <a:r>
              <a:rPr lang="en-US" dirty="0" smtClean="0"/>
              <a:t>stomach</a:t>
            </a:r>
            <a:endParaRPr lang="en-US" dirty="0"/>
          </a:p>
        </p:txBody>
      </p:sp>
      <p:sp>
        <p:nvSpPr>
          <p:cNvPr id="15" name="TextBox 14"/>
          <p:cNvSpPr txBox="1"/>
          <p:nvPr/>
        </p:nvSpPr>
        <p:spPr>
          <a:xfrm>
            <a:off x="381000" y="6400800"/>
            <a:ext cx="4333238" cy="369332"/>
          </a:xfrm>
          <a:prstGeom prst="rect">
            <a:avLst/>
          </a:prstGeom>
          <a:noFill/>
        </p:spPr>
        <p:txBody>
          <a:bodyPr wrap="none" rtlCol="0">
            <a:spAutoFit/>
          </a:bodyPr>
          <a:lstStyle/>
          <a:p>
            <a:r>
              <a:rPr lang="en-US" dirty="0" err="1" smtClean="0">
                <a:cs typeface="Arial" charset="0"/>
              </a:rPr>
              <a:t>Corless</a:t>
            </a:r>
            <a:r>
              <a:rPr lang="en-US" dirty="0" smtClean="0">
                <a:cs typeface="Arial" charset="0"/>
              </a:rPr>
              <a:t> et al. </a:t>
            </a:r>
            <a:r>
              <a:rPr lang="en-US" i="1" dirty="0" smtClean="0">
                <a:cs typeface="Arial" charset="0"/>
              </a:rPr>
              <a:t>J </a:t>
            </a:r>
            <a:r>
              <a:rPr lang="en-US" i="1" dirty="0" err="1" smtClean="0">
                <a:cs typeface="Arial" charset="0"/>
              </a:rPr>
              <a:t>Clin</a:t>
            </a:r>
            <a:r>
              <a:rPr lang="en-US" i="1" dirty="0" smtClean="0">
                <a:cs typeface="Arial" charset="0"/>
              </a:rPr>
              <a:t> </a:t>
            </a:r>
            <a:r>
              <a:rPr lang="en-US" i="1" dirty="0" err="1" smtClean="0">
                <a:cs typeface="Arial" charset="0"/>
              </a:rPr>
              <a:t>Oncol</a:t>
            </a:r>
            <a:r>
              <a:rPr lang="en-US" dirty="0" smtClean="0">
                <a:cs typeface="Arial" charset="0"/>
              </a:rPr>
              <a:t>. 2004;22:3813</a:t>
            </a:r>
            <a:endParaRPr lang="en-US" dirty="0"/>
          </a:p>
        </p:txBody>
      </p:sp>
      <p:sp>
        <p:nvSpPr>
          <p:cNvPr id="16" name="TextBox 15"/>
          <p:cNvSpPr txBox="1"/>
          <p:nvPr/>
        </p:nvSpPr>
        <p:spPr>
          <a:xfrm>
            <a:off x="1752600" y="2667000"/>
            <a:ext cx="2228495" cy="646331"/>
          </a:xfrm>
          <a:prstGeom prst="rect">
            <a:avLst/>
          </a:prstGeom>
          <a:noFill/>
        </p:spPr>
        <p:txBody>
          <a:bodyPr wrap="square" rtlCol="0">
            <a:spAutoFit/>
          </a:bodyPr>
          <a:lstStyle/>
          <a:p>
            <a:r>
              <a:rPr lang="en-US" dirty="0" smtClean="0"/>
              <a:t>Colon/Rectum (5%)</a:t>
            </a:r>
            <a:endParaRPr lang="en-US" dirty="0" smtClean="0">
              <a:latin typeface="Times New Roman" pitchFamily="18" charset="0"/>
            </a:endParaRPr>
          </a:p>
          <a:p>
            <a:endParaRPr lang="en-US" dirty="0"/>
          </a:p>
        </p:txBody>
      </p:sp>
      <p:sp>
        <p:nvSpPr>
          <p:cNvPr id="18" name="Rectangle 17"/>
          <p:cNvSpPr>
            <a:spLocks noChangeArrowheads="1"/>
          </p:cNvSpPr>
          <p:nvPr/>
        </p:nvSpPr>
        <p:spPr bwMode="auto">
          <a:xfrm>
            <a:off x="4310063" y="2246313"/>
            <a:ext cx="1654299" cy="276999"/>
          </a:xfrm>
          <a:prstGeom prst="rect">
            <a:avLst/>
          </a:prstGeom>
          <a:noFill/>
          <a:ln w="9525">
            <a:noFill/>
            <a:miter lim="800000"/>
            <a:headEnd/>
            <a:tailEnd/>
          </a:ln>
        </p:spPr>
        <p:txBody>
          <a:bodyPr wrap="none" lIns="0" tIns="0" rIns="0" bIns="0">
            <a:spAutoFit/>
          </a:bodyPr>
          <a:lstStyle/>
          <a:p>
            <a:pPr algn="l" eaLnBrk="0" hangingPunct="0"/>
            <a:r>
              <a:rPr lang="en-US" sz="1800" dirty="0"/>
              <a:t>Esophagus (2%)</a:t>
            </a:r>
            <a:endParaRPr lang="en-US" sz="1800" dirty="0">
              <a:latin typeface="Times New Roman" pitchFamily="18" charset="0"/>
            </a:endParaRPr>
          </a:p>
        </p:txBody>
      </p:sp>
      <p:sp>
        <p:nvSpPr>
          <p:cNvPr id="19" name="TextBox 18"/>
          <p:cNvSpPr txBox="1"/>
          <p:nvPr/>
        </p:nvSpPr>
        <p:spPr>
          <a:xfrm>
            <a:off x="5251588" y="2743200"/>
            <a:ext cx="3892412" cy="341632"/>
          </a:xfrm>
          <a:prstGeom prst="rect">
            <a:avLst/>
          </a:prstGeom>
          <a:noFill/>
        </p:spPr>
        <p:txBody>
          <a:bodyPr wrap="none" rtlCol="0">
            <a:spAutoFit/>
          </a:bodyPr>
          <a:lstStyle/>
          <a:p>
            <a:pPr eaLnBrk="0" hangingPunct="0">
              <a:lnSpc>
                <a:spcPct val="90000"/>
              </a:lnSpc>
            </a:pPr>
            <a:r>
              <a:rPr lang="en-US" dirty="0" smtClean="0"/>
              <a:t>Other (mesentery, </a:t>
            </a:r>
            <a:r>
              <a:rPr lang="en-US" dirty="0" err="1" smtClean="0"/>
              <a:t>retroperitoneum</a:t>
            </a:r>
            <a:r>
              <a:rPr lang="en-US" dirty="0" smtClean="0"/>
              <a:t>)</a:t>
            </a:r>
            <a:endParaRPr lang="en-US" dirty="0">
              <a:latin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a:t>
            </a:r>
            <a:endParaRPr lang="en-US" dirty="0"/>
          </a:p>
        </p:txBody>
      </p:sp>
      <p:sp>
        <p:nvSpPr>
          <p:cNvPr id="3" name="Content Placeholder 2"/>
          <p:cNvSpPr>
            <a:spLocks noGrp="1"/>
          </p:cNvSpPr>
          <p:nvPr>
            <p:ph sz="quarter" idx="1"/>
          </p:nvPr>
        </p:nvSpPr>
        <p:spPr>
          <a:xfrm>
            <a:off x="228600" y="1676400"/>
            <a:ext cx="8503920" cy="4572000"/>
          </a:xfrm>
        </p:spPr>
        <p:txBody>
          <a:bodyPr>
            <a:normAutofit/>
          </a:bodyPr>
          <a:lstStyle/>
          <a:p>
            <a:r>
              <a:rPr lang="en-US" sz="2400" b="1" dirty="0" smtClean="0"/>
              <a:t>Activating mutations in the KIT gene</a:t>
            </a:r>
            <a:r>
              <a:rPr lang="en-US" sz="2400" dirty="0" smtClean="0"/>
              <a:t> </a:t>
            </a:r>
          </a:p>
          <a:p>
            <a:pPr>
              <a:buNone/>
            </a:pPr>
            <a:r>
              <a:rPr lang="en-US" sz="2400" dirty="0" smtClean="0"/>
              <a:t>    -  main pathology</a:t>
            </a:r>
          </a:p>
          <a:p>
            <a:pPr>
              <a:buNone/>
            </a:pPr>
            <a:endParaRPr lang="en-US" sz="2400" dirty="0" smtClean="0"/>
          </a:p>
          <a:p>
            <a:pPr>
              <a:buNone/>
            </a:pPr>
            <a:r>
              <a:rPr lang="en-US" sz="2400" dirty="0" smtClean="0"/>
              <a:t>    - resulting to uncontrolled cell proliferation and enhanced cell growth</a:t>
            </a:r>
          </a:p>
          <a:p>
            <a:pPr>
              <a:buNone/>
            </a:pPr>
            <a:endParaRPr lang="en-US" sz="2400" dirty="0" smtClean="0"/>
          </a:p>
          <a:p>
            <a:r>
              <a:rPr lang="en-US" sz="2400" dirty="0" smtClean="0"/>
              <a:t>Some without the KIT mutation have been found to express a mutation on another tyrosine </a:t>
            </a:r>
            <a:r>
              <a:rPr lang="en-US" sz="2400" dirty="0" err="1" smtClean="0"/>
              <a:t>kinase</a:t>
            </a:r>
            <a:r>
              <a:rPr lang="en-US" sz="2400" dirty="0" smtClean="0"/>
              <a:t> receptor gene, the </a:t>
            </a:r>
            <a:r>
              <a:rPr lang="en-US" sz="2400" dirty="0" err="1" smtClean="0"/>
              <a:t>PDGFRa</a:t>
            </a:r>
            <a:r>
              <a:rPr lang="en-US" sz="2400" dirty="0" smtClean="0"/>
              <a:t>  gene</a:t>
            </a:r>
          </a:p>
          <a:p>
            <a:pPr>
              <a:buNone/>
            </a:pPr>
            <a:endParaRPr lang="en-US" sz="2400" dirty="0"/>
          </a:p>
        </p:txBody>
      </p:sp>
      <p:sp>
        <p:nvSpPr>
          <p:cNvPr id="4" name="TextBox 3"/>
          <p:cNvSpPr txBox="1"/>
          <p:nvPr/>
        </p:nvSpPr>
        <p:spPr>
          <a:xfrm>
            <a:off x="304800" y="6248400"/>
            <a:ext cx="6284093" cy="369332"/>
          </a:xfrm>
          <a:prstGeom prst="rect">
            <a:avLst/>
          </a:prstGeom>
          <a:noFill/>
        </p:spPr>
        <p:txBody>
          <a:bodyPr wrap="none" rtlCol="0">
            <a:spAutoFit/>
          </a:bodyPr>
          <a:lstStyle/>
          <a:p>
            <a:r>
              <a:rPr lang="en-US" dirty="0" smtClean="0"/>
              <a:t>* </a:t>
            </a:r>
            <a:r>
              <a:rPr lang="en-US" dirty="0" err="1" smtClean="0"/>
              <a:t>Sleisenger</a:t>
            </a:r>
            <a:r>
              <a:rPr lang="en-US" dirty="0" smtClean="0"/>
              <a:t> and </a:t>
            </a:r>
            <a:r>
              <a:rPr lang="en-US" dirty="0" err="1" smtClean="0"/>
              <a:t>Fordtram’s</a:t>
            </a:r>
            <a:r>
              <a:rPr lang="en-US" dirty="0" smtClean="0"/>
              <a:t>  GI and liver disease Chapter 29</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Present Illness</a:t>
            </a:r>
            <a:endParaRPr lang="en-US" dirty="0"/>
          </a:p>
        </p:txBody>
      </p:sp>
      <p:sp>
        <p:nvSpPr>
          <p:cNvPr id="3" name="Content Placeholder 2"/>
          <p:cNvSpPr>
            <a:spLocks noGrp="1"/>
          </p:cNvSpPr>
          <p:nvPr>
            <p:ph sz="quarter" idx="1"/>
          </p:nvPr>
        </p:nvSpPr>
        <p:spPr/>
        <p:txBody>
          <a:bodyPr>
            <a:normAutofit/>
          </a:bodyPr>
          <a:lstStyle/>
          <a:p>
            <a:r>
              <a:rPr lang="en-US" sz="2400" dirty="0" smtClean="0"/>
              <a:t>5 days PTA                (+) progressive weight loss,</a:t>
            </a:r>
          </a:p>
          <a:p>
            <a:pPr>
              <a:buNone/>
            </a:pPr>
            <a:r>
              <a:rPr lang="en-US" sz="2400" dirty="0" smtClean="0"/>
              <a:t>                                                4 </a:t>
            </a:r>
            <a:r>
              <a:rPr lang="en-US" sz="2400" dirty="0" err="1" smtClean="0"/>
              <a:t>kgs</a:t>
            </a:r>
            <a:r>
              <a:rPr lang="en-US" sz="2400" dirty="0" smtClean="0"/>
              <a:t> in 2 months</a:t>
            </a:r>
          </a:p>
          <a:p>
            <a:pPr>
              <a:buNone/>
            </a:pPr>
            <a:r>
              <a:rPr lang="en-US" sz="2400" dirty="0" smtClean="0"/>
              <a:t>                                               Sought consult in the company </a:t>
            </a:r>
          </a:p>
          <a:p>
            <a:pPr>
              <a:buNone/>
            </a:pPr>
            <a:r>
              <a:rPr lang="en-US" sz="2400" dirty="0" smtClean="0"/>
              <a:t>				         clinic </a:t>
            </a:r>
          </a:p>
          <a:p>
            <a:pPr>
              <a:buNone/>
            </a:pPr>
            <a:r>
              <a:rPr lang="en-US" sz="2400" dirty="0" smtClean="0"/>
              <a:t>                                               Work ups done</a:t>
            </a:r>
          </a:p>
          <a:p>
            <a:pPr>
              <a:buNone/>
            </a:pPr>
            <a:r>
              <a:rPr lang="en-US" dirty="0" smtClean="0"/>
              <a:t>				</a:t>
            </a:r>
          </a:p>
          <a:p>
            <a:pPr>
              <a:buNone/>
            </a:pPr>
            <a:endParaRPr lang="en-US" dirty="0"/>
          </a:p>
        </p:txBody>
      </p:sp>
      <p:sp>
        <p:nvSpPr>
          <p:cNvPr id="4" name="Right Arrow 3"/>
          <p:cNvSpPr/>
          <p:nvPr/>
        </p:nvSpPr>
        <p:spPr>
          <a:xfrm>
            <a:off x="2209800" y="16002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438400" y="1981200"/>
            <a:ext cx="484632" cy="335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Immunohistochemical</a:t>
            </a:r>
            <a:r>
              <a:rPr lang="en-US" dirty="0" smtClean="0"/>
              <a:t>  features</a:t>
            </a:r>
            <a:endParaRPr lang="en-US" dirty="0"/>
          </a:p>
        </p:txBody>
      </p:sp>
      <p:sp>
        <p:nvSpPr>
          <p:cNvPr id="3" name="Content Placeholder 2"/>
          <p:cNvSpPr>
            <a:spLocks noGrp="1"/>
          </p:cNvSpPr>
          <p:nvPr>
            <p:ph sz="quarter" idx="1"/>
          </p:nvPr>
        </p:nvSpPr>
        <p:spPr/>
        <p:txBody>
          <a:bodyPr>
            <a:noAutofit/>
          </a:bodyPr>
          <a:lstStyle/>
          <a:p>
            <a:r>
              <a:rPr lang="en-US" sz="2400" dirty="0" smtClean="0"/>
              <a:t>The term “GIST” should only apply to neoplasm displaying KIT (CD117)  </a:t>
            </a:r>
            <a:r>
              <a:rPr lang="en-US" sz="2400" dirty="0" err="1" smtClean="0"/>
              <a:t>immunopositivity</a:t>
            </a:r>
            <a:endParaRPr lang="en-US" sz="2400" dirty="0" smtClean="0"/>
          </a:p>
          <a:p>
            <a:pPr>
              <a:buNone/>
            </a:pPr>
            <a:endParaRPr lang="en-US" sz="2400" dirty="0" smtClean="0"/>
          </a:p>
          <a:p>
            <a:r>
              <a:rPr lang="en-US" sz="2400" dirty="0" smtClean="0"/>
              <a:t>Association with </a:t>
            </a:r>
            <a:r>
              <a:rPr lang="en-US" sz="2400" dirty="0" err="1" smtClean="0"/>
              <a:t>Cajal</a:t>
            </a:r>
            <a:r>
              <a:rPr lang="en-US" sz="2400" dirty="0" smtClean="0"/>
              <a:t> cells supports a </a:t>
            </a:r>
            <a:r>
              <a:rPr lang="en-US" sz="2400" dirty="0" err="1" smtClean="0"/>
              <a:t>multipotential</a:t>
            </a:r>
            <a:r>
              <a:rPr lang="en-US" sz="2400" dirty="0" smtClean="0"/>
              <a:t> stem cell like population</a:t>
            </a:r>
          </a:p>
          <a:p>
            <a:pPr>
              <a:buNone/>
            </a:pPr>
            <a:endParaRPr lang="en-US" sz="2400" dirty="0" smtClean="0"/>
          </a:p>
          <a:p>
            <a:r>
              <a:rPr lang="en-US" sz="2400" dirty="0" smtClean="0"/>
              <a:t>Some express positivity for </a:t>
            </a:r>
            <a:r>
              <a:rPr lang="en-US" sz="2400" dirty="0" err="1" smtClean="0"/>
              <a:t>nestin</a:t>
            </a:r>
            <a:r>
              <a:rPr lang="en-US" sz="2400" dirty="0" smtClean="0"/>
              <a:t> (90%-100%) and CD34 (70%) characteristic but not specific</a:t>
            </a:r>
          </a:p>
        </p:txBody>
      </p:sp>
      <p:sp>
        <p:nvSpPr>
          <p:cNvPr id="4" name="TextBox 3"/>
          <p:cNvSpPr txBox="1"/>
          <p:nvPr/>
        </p:nvSpPr>
        <p:spPr>
          <a:xfrm>
            <a:off x="228600" y="6248400"/>
            <a:ext cx="6284093" cy="369332"/>
          </a:xfrm>
          <a:prstGeom prst="rect">
            <a:avLst/>
          </a:prstGeom>
          <a:noFill/>
        </p:spPr>
        <p:txBody>
          <a:bodyPr wrap="none" rtlCol="0">
            <a:spAutoFit/>
          </a:bodyPr>
          <a:lstStyle/>
          <a:p>
            <a:r>
              <a:rPr lang="en-US" dirty="0" smtClean="0"/>
              <a:t>* </a:t>
            </a:r>
            <a:r>
              <a:rPr lang="en-US" dirty="0" err="1" smtClean="0"/>
              <a:t>Sleisenger</a:t>
            </a:r>
            <a:r>
              <a:rPr lang="en-US" dirty="0" smtClean="0"/>
              <a:t> and </a:t>
            </a:r>
            <a:r>
              <a:rPr lang="en-US" dirty="0" err="1" smtClean="0"/>
              <a:t>Fordtram’s</a:t>
            </a:r>
            <a:r>
              <a:rPr lang="en-US" dirty="0" smtClean="0"/>
              <a:t>  GI and liver disease Chapter 29</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50838" y="482600"/>
            <a:ext cx="8537575" cy="300038"/>
          </a:xfrm>
        </p:spPr>
        <p:txBody>
          <a:bodyPr>
            <a:normAutofit fontScale="90000"/>
          </a:bodyPr>
          <a:lstStyle/>
          <a:p>
            <a:pPr fontAlgn="auto">
              <a:spcAft>
                <a:spcPts val="0"/>
              </a:spcAft>
              <a:defRPr/>
            </a:pPr>
            <a:r>
              <a:rPr lang="en-US" smtClean="0">
                <a:solidFill>
                  <a:schemeClr val="accent3">
                    <a:shade val="75000"/>
                  </a:schemeClr>
                </a:solidFill>
              </a:rPr>
              <a:t>Adjuvant GIST: Risk Stratification</a:t>
            </a:r>
          </a:p>
        </p:txBody>
      </p:sp>
      <p:graphicFrame>
        <p:nvGraphicFramePr>
          <p:cNvPr id="2250810" name="Group 58"/>
          <p:cNvGraphicFramePr>
            <a:graphicFrameLocks noGrp="1"/>
          </p:cNvGraphicFramePr>
          <p:nvPr>
            <p:ph sz="half" idx="1"/>
          </p:nvPr>
        </p:nvGraphicFramePr>
        <p:xfrm>
          <a:off x="381000" y="1524000"/>
          <a:ext cx="8548687" cy="3948116"/>
        </p:xfrm>
        <a:graphic>
          <a:graphicData uri="http://schemas.openxmlformats.org/drawingml/2006/table">
            <a:tbl>
              <a:tblPr/>
              <a:tblGrid>
                <a:gridCol w="1870075"/>
                <a:gridCol w="1538287"/>
                <a:gridCol w="2278063"/>
                <a:gridCol w="2862262"/>
              </a:tblGrid>
              <a:tr h="744538">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bg1"/>
                          </a:solidFill>
                          <a:effectLst/>
                          <a:latin typeface="Arial" charset="0"/>
                        </a:rPr>
                        <a:t>Risk</a:t>
                      </a:r>
                    </a:p>
                  </a:txBody>
                  <a:tcPr anchor="ctr" horzOverflow="overflow">
                    <a:lnL cap="flat">
                      <a:noFill/>
                    </a:lnL>
                    <a:lnR w="12700" cap="flat" cmpd="sng" algn="ctr">
                      <a:solidFill>
                        <a:schemeClr val="tx1"/>
                      </a:solidFill>
                      <a:prstDash val="solid"/>
                      <a:round/>
                      <a:headEnd type="none" w="sm" len="sm"/>
                      <a:tailEnd type="none" w="sm" len="sm"/>
                    </a:lnR>
                    <a:lnT cap="flat">
                      <a:noFill/>
                    </a:lnT>
                    <a:lnB w="28575" cap="flat" cmpd="sng" algn="ctr">
                      <a:solidFill>
                        <a:schemeClr val="accent1"/>
                      </a:solidFill>
                      <a:prstDash val="solid"/>
                      <a:round/>
                      <a:headEnd type="none" w="sm" len="sm"/>
                      <a:tailEnd type="none" w="sm" len="sm"/>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bg1"/>
                          </a:solidFill>
                          <a:effectLst/>
                          <a:latin typeface="Arial" charset="0"/>
                        </a:rPr>
                        <a:t>Size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28575" cap="flat" cmpd="sng" algn="ctr">
                      <a:solidFill>
                        <a:schemeClr val="accent1"/>
                      </a:solidFill>
                      <a:prstDash val="solid"/>
                      <a:round/>
                      <a:headEnd type="none" w="sm" len="sm"/>
                      <a:tailEnd type="none" w="sm" len="sm"/>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bg1"/>
                          </a:solidFill>
                          <a:effectLst/>
                          <a:latin typeface="Arial" charset="0"/>
                        </a:rPr>
                        <a:t>Mitotic rate (HPF)</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cap="flat">
                      <a:noFill/>
                    </a:lnT>
                    <a:lnB w="28575" cap="flat" cmpd="sng" algn="ctr">
                      <a:solidFill>
                        <a:schemeClr val="accent1"/>
                      </a:solidFill>
                      <a:prstDash val="solid"/>
                      <a:round/>
                      <a:headEnd type="none" w="sm" len="sm"/>
                      <a:tailEnd type="none" w="sm" len="sm"/>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bg1"/>
                          </a:solidFill>
                          <a:effectLst/>
                          <a:latin typeface="Arial" charset="0"/>
                        </a:rPr>
                        <a:t>% of Patients</a:t>
                      </a:r>
                    </a:p>
                  </a:txBody>
                  <a:tcPr anchor="ctr" horzOverflow="overflow">
                    <a:lnL w="12700" cap="flat" cmpd="sng" algn="ctr">
                      <a:solidFill>
                        <a:schemeClr val="tx1"/>
                      </a:solidFill>
                      <a:prstDash val="solid"/>
                      <a:round/>
                      <a:headEnd type="none" w="med" len="med"/>
                      <a:tailEnd type="none" w="med" len="med"/>
                    </a:lnL>
                    <a:lnR cap="flat">
                      <a:noFill/>
                    </a:lnR>
                    <a:lnT cap="flat">
                      <a:noFill/>
                    </a:lnT>
                    <a:lnB w="28575" cap="flat" cmpd="sng" algn="ctr">
                      <a:solidFill>
                        <a:schemeClr val="accent1"/>
                      </a:solidFill>
                      <a:prstDash val="solid"/>
                      <a:round/>
                      <a:headEnd type="none" w="sm" len="sm"/>
                      <a:tailEnd type="none" w="sm" len="sm"/>
                    </a:lnB>
                    <a:lnTlToBr>
                      <a:noFill/>
                    </a:lnTlToBr>
                    <a:lnBlToTr>
                      <a:noFill/>
                    </a:lnBlToTr>
                    <a:solidFill>
                      <a:schemeClr val="hlink"/>
                    </a:solidFill>
                  </a:tcPr>
                </a:tc>
              </a:tr>
              <a:tr h="420688">
                <a:tc rowSpan="3">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High</a:t>
                      </a:r>
                    </a:p>
                  </a:txBody>
                  <a:tcPr anchor="ctr" horzOverflow="overflow">
                    <a:lnL cap="flat">
                      <a:noFill/>
                    </a:lnL>
                    <a:lnR w="12700" cap="flat" cmpd="sng" algn="ctr">
                      <a:solidFill>
                        <a:schemeClr val="tx1"/>
                      </a:solidFill>
                      <a:prstDash val="solid"/>
                      <a:round/>
                      <a:headEnd type="none" w="sm" len="sm"/>
                      <a:tailEnd type="none" w="sm" len="sm"/>
                    </a:lnR>
                    <a:lnT w="28575" cap="flat" cmpd="sng" algn="ctr">
                      <a:solidFill>
                        <a:schemeClr val="accent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Any Size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accent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&gt;10/50 HPF</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800" b="1" i="0" u="none" strike="noStrike" cap="none" normalizeH="0" baseline="0" smtClean="0">
                          <a:ln>
                            <a:noFill/>
                          </a:ln>
                          <a:solidFill>
                            <a:schemeClr val="tx1"/>
                          </a:solidFill>
                          <a:effectLst/>
                          <a:latin typeface="Arial" charset="0"/>
                        </a:rPr>
                        <a:t>26%</a:t>
                      </a:r>
                    </a:p>
                  </a:txBody>
                  <a:tcPr anchor="ctr" horzOverflow="overflow">
                    <a:lnL w="12700" cap="flat" cmpd="sng" algn="ctr">
                      <a:solidFill>
                        <a:schemeClr val="tx1"/>
                      </a:solidFill>
                      <a:prstDash val="solid"/>
                      <a:round/>
                      <a:headEnd type="none" w="med" len="med"/>
                      <a:tailEnd type="none" w="med" len="med"/>
                    </a:lnL>
                    <a:lnR cap="flat">
                      <a:noFill/>
                    </a:lnR>
                    <a:lnT w="28575" cap="flat" cmpd="sng" algn="ctr">
                      <a:solidFill>
                        <a:schemeClr val="accent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420688">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&gt;10 cm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Any rate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r h="420688">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&gt;5 cm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&gt;5/50 HPF</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r h="420688">
                <a:tc rowSpan="2">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Intermediate</a:t>
                      </a:r>
                    </a:p>
                  </a:txBody>
                  <a:tcPr anchor="ctr" horzOverflow="overflow">
                    <a:lnL cap="flat">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5-10 cm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&lt;5/50 HPF</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800" b="1" i="0" u="none" strike="noStrike" cap="none" normalizeH="0" baseline="0" smtClean="0">
                          <a:ln>
                            <a:noFill/>
                          </a:ln>
                          <a:solidFill>
                            <a:schemeClr val="tx1"/>
                          </a:solidFill>
                          <a:effectLst/>
                          <a:latin typeface="Arial" charset="0"/>
                        </a:rPr>
                        <a:t>23%</a:t>
                      </a:r>
                    </a:p>
                  </a:txBody>
                  <a:tcPr anchor="ct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4191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&lt;5 cm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6-10/50 HPF</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r h="550863">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Low </a:t>
                      </a:r>
                    </a:p>
                  </a:txBody>
                  <a:tcPr anchor="ctr" horzOverflow="overflow">
                    <a:lnL cap="flat">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2-5 cm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&lt;5/50 HPF</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800" b="1" i="0" u="none" strike="noStrike" cap="none" normalizeH="0" baseline="0" smtClean="0">
                          <a:ln>
                            <a:noFill/>
                          </a:ln>
                          <a:solidFill>
                            <a:schemeClr val="tx1"/>
                          </a:solidFill>
                          <a:effectLst/>
                          <a:latin typeface="Arial" charset="0"/>
                        </a:rPr>
                        <a:t>38%</a:t>
                      </a:r>
                    </a:p>
                  </a:txBody>
                  <a:tcPr anchor="ct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550863">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Very Low</a:t>
                      </a:r>
                    </a:p>
                  </a:txBody>
                  <a:tcPr anchor="ctr" horzOverflow="overflow">
                    <a:lnL cap="flat">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&lt;2 cm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&lt;5/50 HPF</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800" b="1"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sm" len="sm"/>
                      <a:tailEnd type="none" w="sm" len="sm"/>
                    </a:lnT>
                    <a:lnB cap="flat">
                      <a:noFill/>
                    </a:lnB>
                    <a:lnTlToBr>
                      <a:noFill/>
                    </a:lnTlToBr>
                    <a:lnBlToTr>
                      <a:noFill/>
                    </a:lnBlToTr>
                    <a:noFill/>
                  </a:tcPr>
                </a:tc>
              </a:tr>
            </a:tbl>
          </a:graphicData>
        </a:graphic>
      </p:graphicFrame>
      <p:sp>
        <p:nvSpPr>
          <p:cNvPr id="30760" name="Text Box 57"/>
          <p:cNvSpPr txBox="1">
            <a:spLocks noChangeArrowheads="1"/>
          </p:cNvSpPr>
          <p:nvPr/>
        </p:nvSpPr>
        <p:spPr bwMode="auto">
          <a:xfrm>
            <a:off x="423863" y="5314950"/>
            <a:ext cx="8896350" cy="1209675"/>
          </a:xfrm>
          <a:prstGeom prst="rect">
            <a:avLst/>
          </a:prstGeom>
          <a:noFill/>
          <a:ln w="12700">
            <a:noFill/>
            <a:miter lim="800000"/>
            <a:headEnd type="none" w="sm" len="sm"/>
            <a:tailEnd type="none" w="sm" len="sm"/>
          </a:ln>
        </p:spPr>
        <p:txBody>
          <a:bodyPr anchor="b">
            <a:spAutoFit/>
          </a:bodyPr>
          <a:lstStyle/>
          <a:p>
            <a:pPr algn="l">
              <a:spcBef>
                <a:spcPct val="25000"/>
              </a:spcBef>
            </a:pPr>
            <a:r>
              <a:rPr lang="en-US" sz="1400" b="0">
                <a:cs typeface="Arial" charset="0"/>
              </a:rPr>
              <a:t>HPF = high power fields. </a:t>
            </a:r>
            <a:endParaRPr lang="en-US" sz="1400" b="0"/>
          </a:p>
          <a:p>
            <a:pPr algn="l" eaLnBrk="0" hangingPunct="0">
              <a:spcBef>
                <a:spcPct val="25000"/>
              </a:spcBef>
            </a:pPr>
            <a:r>
              <a:rPr lang="en-US" sz="1400" b="0"/>
              <a:t>References: 1. </a:t>
            </a:r>
            <a:r>
              <a:rPr lang="da-DK" sz="1400" b="0"/>
              <a:t>Fletcher CD, Berman JJ, Corless C, et al. </a:t>
            </a:r>
            <a:r>
              <a:rPr lang="en-US" sz="1400" b="0"/>
              <a:t>Diagnosis of gastrointestinal stromal tumors: a consensus approach. Hum Pathol. 2002; 33:459–465. 2. Nilsson B, Bumming P, Meis-Kindblom JM, et al. Gastrointestinal stromal tumors: the incidence, prevalence, clinical course, and prognostication in the preimatinib mesylate era: a population-based study in western Sweden. Cancer 2005; 103:821–829</a:t>
            </a:r>
            <a:r>
              <a:rPr lang="en-US" sz="1400"/>
              <a:t> </a:t>
            </a:r>
            <a:r>
              <a:rPr lang="en-US" sz="1400" b="0"/>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Staging of GIST</a:t>
            </a:r>
            <a:endParaRPr lang="en-US" dirty="0"/>
          </a:p>
        </p:txBody>
      </p:sp>
      <p:sp>
        <p:nvSpPr>
          <p:cNvPr id="3" name="Content Placeholder 2"/>
          <p:cNvSpPr>
            <a:spLocks noGrp="1"/>
          </p:cNvSpPr>
          <p:nvPr>
            <p:ph sz="quarter" idx="1"/>
          </p:nvPr>
        </p:nvSpPr>
        <p:spPr/>
        <p:txBody>
          <a:bodyPr>
            <a:normAutofit/>
          </a:bodyPr>
          <a:lstStyle/>
          <a:p>
            <a:r>
              <a:rPr lang="en-US" sz="2400" dirty="0" smtClean="0"/>
              <a:t>T categories for GIST </a:t>
            </a:r>
          </a:p>
          <a:p>
            <a:r>
              <a:rPr lang="en-US" sz="2400" b="1" dirty="0" smtClean="0"/>
              <a:t>TX: </a:t>
            </a:r>
            <a:r>
              <a:rPr lang="en-US" sz="2400" dirty="0" smtClean="0"/>
              <a:t>The primary (main) tumor cannot be assessed. </a:t>
            </a:r>
          </a:p>
          <a:p>
            <a:r>
              <a:rPr lang="en-US" sz="2400" b="1" dirty="0" smtClean="0"/>
              <a:t>T0:</a:t>
            </a:r>
            <a:r>
              <a:rPr lang="en-US" sz="2400" dirty="0" smtClean="0"/>
              <a:t> No signs of a primary tumor. </a:t>
            </a:r>
          </a:p>
          <a:p>
            <a:r>
              <a:rPr lang="en-US" sz="2400" b="1" dirty="0" smtClean="0"/>
              <a:t>T1:</a:t>
            </a:r>
            <a:r>
              <a:rPr lang="en-US" sz="2400" dirty="0" smtClean="0"/>
              <a:t> The tumor is 2 cm or less in size (2 cm is about 4/5 or an inch). </a:t>
            </a:r>
          </a:p>
          <a:p>
            <a:r>
              <a:rPr lang="en-US" sz="2400" b="1" dirty="0" smtClean="0"/>
              <a:t>T2: </a:t>
            </a:r>
            <a:r>
              <a:rPr lang="en-US" sz="2400" dirty="0" smtClean="0"/>
              <a:t>The tumor is larger than 2 cm but not larger than 5 cm (5 cm is about 2 inches). </a:t>
            </a:r>
          </a:p>
          <a:p>
            <a:r>
              <a:rPr lang="en-US" sz="2400" b="1" dirty="0" smtClean="0"/>
              <a:t>T3: </a:t>
            </a:r>
            <a:r>
              <a:rPr lang="en-US" sz="2400" dirty="0" smtClean="0"/>
              <a:t>The tumor is larger than 5 cm but not larger than 10 cm (about 4 inches). </a:t>
            </a:r>
          </a:p>
          <a:p>
            <a:r>
              <a:rPr lang="en-US" sz="2400" b="1" dirty="0" smtClean="0"/>
              <a:t>T4:</a:t>
            </a:r>
            <a:r>
              <a:rPr lang="en-US" sz="2400" dirty="0" smtClean="0"/>
              <a:t> The tumor is larger than 10 cm (4 inches) in size.</a:t>
            </a:r>
          </a:p>
          <a:p>
            <a:endParaRPr lang="en-US" dirty="0"/>
          </a:p>
        </p:txBody>
      </p:sp>
      <p:sp>
        <p:nvSpPr>
          <p:cNvPr id="4" name="TextBox 3"/>
          <p:cNvSpPr txBox="1"/>
          <p:nvPr/>
        </p:nvSpPr>
        <p:spPr>
          <a:xfrm>
            <a:off x="457200" y="6400800"/>
            <a:ext cx="6274475" cy="369332"/>
          </a:xfrm>
          <a:prstGeom prst="rect">
            <a:avLst/>
          </a:prstGeom>
          <a:noFill/>
        </p:spPr>
        <p:txBody>
          <a:bodyPr wrap="none" rtlCol="0">
            <a:spAutoFit/>
          </a:bodyPr>
          <a:lstStyle/>
          <a:p>
            <a:pPr>
              <a:buNone/>
            </a:pPr>
            <a:r>
              <a:rPr lang="en-US" dirty="0" smtClean="0"/>
              <a:t>* From AJCC (American Joint Committee on Cancer, 2009)</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Staging of GIST</a:t>
            </a:r>
            <a:endParaRPr lang="en-US" dirty="0"/>
          </a:p>
        </p:txBody>
      </p:sp>
      <p:sp>
        <p:nvSpPr>
          <p:cNvPr id="3" name="Content Placeholder 2"/>
          <p:cNvSpPr>
            <a:spLocks noGrp="1"/>
          </p:cNvSpPr>
          <p:nvPr>
            <p:ph sz="quarter" idx="1"/>
          </p:nvPr>
        </p:nvSpPr>
        <p:spPr/>
        <p:txBody>
          <a:bodyPr/>
          <a:lstStyle/>
          <a:p>
            <a:r>
              <a:rPr lang="en-US" sz="2400" dirty="0" smtClean="0"/>
              <a:t>N categories for GIST </a:t>
            </a:r>
          </a:p>
          <a:p>
            <a:r>
              <a:rPr lang="en-US" sz="2400" b="1" dirty="0" smtClean="0"/>
              <a:t>NX: </a:t>
            </a:r>
            <a:r>
              <a:rPr lang="en-US" sz="2400" dirty="0" smtClean="0"/>
              <a:t>Regional (nearby) lymph nodes cannot be assessed. </a:t>
            </a:r>
          </a:p>
          <a:p>
            <a:r>
              <a:rPr lang="en-US" sz="2400" b="1" dirty="0" smtClean="0"/>
              <a:t>N0: </a:t>
            </a:r>
            <a:r>
              <a:rPr lang="en-US" sz="2400" dirty="0" smtClean="0"/>
              <a:t>The cancer has not spread to nearby lymph nodes. </a:t>
            </a:r>
          </a:p>
          <a:p>
            <a:r>
              <a:rPr lang="en-US" sz="2400" b="1" dirty="0" smtClean="0"/>
              <a:t>N1: </a:t>
            </a:r>
            <a:r>
              <a:rPr lang="en-US" sz="2400" dirty="0" smtClean="0"/>
              <a:t>The cancer has spread to nearby lymph nodes.</a:t>
            </a:r>
          </a:p>
          <a:p>
            <a:endParaRPr lang="en-US" dirty="0"/>
          </a:p>
        </p:txBody>
      </p:sp>
      <p:sp>
        <p:nvSpPr>
          <p:cNvPr id="4" name="TextBox 3"/>
          <p:cNvSpPr txBox="1"/>
          <p:nvPr/>
        </p:nvSpPr>
        <p:spPr>
          <a:xfrm>
            <a:off x="381000" y="6400800"/>
            <a:ext cx="6274475" cy="369332"/>
          </a:xfrm>
          <a:prstGeom prst="rect">
            <a:avLst/>
          </a:prstGeom>
          <a:noFill/>
        </p:spPr>
        <p:txBody>
          <a:bodyPr wrap="none" rtlCol="0">
            <a:spAutoFit/>
          </a:bodyPr>
          <a:lstStyle/>
          <a:p>
            <a:pPr>
              <a:buNone/>
            </a:pPr>
            <a:r>
              <a:rPr lang="en-US" dirty="0" smtClean="0"/>
              <a:t>* From AJCC (American Joint Committee on Cancer, 2009)</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Staging of GIST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2600" dirty="0" smtClean="0"/>
              <a:t>M categories for GIST </a:t>
            </a:r>
          </a:p>
          <a:p>
            <a:r>
              <a:rPr lang="en-US" sz="2600" b="1" dirty="0" smtClean="0"/>
              <a:t>M0:</a:t>
            </a:r>
            <a:r>
              <a:rPr lang="en-US" sz="2600" dirty="0" smtClean="0"/>
              <a:t> The cancer has not spread (metastasized) to distant organs or sites. </a:t>
            </a:r>
          </a:p>
          <a:p>
            <a:r>
              <a:rPr lang="en-US" sz="2600" b="1" dirty="0" smtClean="0"/>
              <a:t>M1: </a:t>
            </a:r>
            <a:r>
              <a:rPr lang="en-US" sz="2600" dirty="0" smtClean="0"/>
              <a:t>The cancer has spread to distant organs or sites (like the liver or the lung )</a:t>
            </a:r>
          </a:p>
          <a:p>
            <a:endParaRPr lang="en-US" sz="2600" dirty="0" smtClean="0"/>
          </a:p>
          <a:p>
            <a:r>
              <a:rPr lang="en-US" sz="2600" dirty="0" smtClean="0"/>
              <a:t>Mitotic rate is also considered , either low or high</a:t>
            </a:r>
          </a:p>
          <a:p>
            <a:endParaRPr lang="en-US" dirty="0" smtClean="0"/>
          </a:p>
          <a:p>
            <a:pPr>
              <a:buNone/>
            </a:pPr>
            <a:endParaRPr lang="en-US" dirty="0" smtClean="0"/>
          </a:p>
          <a:p>
            <a:endParaRPr lang="en-US" dirty="0" smtClean="0"/>
          </a:p>
          <a:p>
            <a:pPr>
              <a:buNone/>
            </a:pPr>
            <a:r>
              <a:rPr lang="en-US" sz="2000" dirty="0" smtClean="0"/>
              <a:t>* From AJCC (American Joint Committee on Cancer, 2009)</a:t>
            </a:r>
          </a:p>
          <a:p>
            <a:pPr>
              <a:buNone/>
            </a:pPr>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sz="quarter" idx="1"/>
          </p:nvPr>
        </p:nvSpPr>
        <p:spPr/>
        <p:txBody>
          <a:bodyPr>
            <a:normAutofit/>
          </a:bodyPr>
          <a:lstStyle/>
          <a:p>
            <a:r>
              <a:rPr lang="en-US" sz="2400" dirty="0" smtClean="0"/>
              <a:t>The site of lesion may determine which diagnostic tools are most appropriate for the patient</a:t>
            </a:r>
          </a:p>
          <a:p>
            <a:endParaRPr lang="en-US" sz="2400" dirty="0" smtClean="0"/>
          </a:p>
          <a:p>
            <a:pPr marL="514350" indent="-514350">
              <a:buFont typeface="+mj-lt"/>
              <a:buAutoNum type="arabicPeriod"/>
            </a:pPr>
            <a:r>
              <a:rPr lang="en-US" sz="2400" b="1" dirty="0" smtClean="0"/>
              <a:t>Endoscopic </a:t>
            </a:r>
            <a:r>
              <a:rPr lang="en-US" sz="2400" b="1" dirty="0" err="1" smtClean="0"/>
              <a:t>ultrasonography</a:t>
            </a:r>
            <a:endParaRPr lang="en-US" sz="2400" b="1" dirty="0" smtClean="0"/>
          </a:p>
          <a:p>
            <a:pPr marL="514350" indent="-514350">
              <a:buNone/>
            </a:pPr>
            <a:r>
              <a:rPr lang="en-US" sz="2400" dirty="0" smtClean="0"/>
              <a:t> - useful technology for evaluating possible GIST lesions due to their </a:t>
            </a:r>
            <a:r>
              <a:rPr lang="en-US" sz="2400" dirty="0" err="1" smtClean="0"/>
              <a:t>submucosal</a:t>
            </a:r>
            <a:r>
              <a:rPr lang="en-US" sz="2400" dirty="0" smtClean="0"/>
              <a:t> localization</a:t>
            </a:r>
          </a:p>
          <a:p>
            <a:pPr marL="514350" indent="-514350">
              <a:buNone/>
            </a:pPr>
            <a:endParaRPr lang="en-US" sz="2400" dirty="0" smtClean="0"/>
          </a:p>
          <a:p>
            <a:pPr marL="514350" indent="-514350">
              <a:buAutoNum type="arabicPeriod" startAt="2"/>
            </a:pPr>
            <a:r>
              <a:rPr lang="en-US" sz="2400" b="1" dirty="0" smtClean="0"/>
              <a:t>Computed tomography</a:t>
            </a:r>
          </a:p>
          <a:p>
            <a:pPr marL="514350" indent="-514350">
              <a:buNone/>
            </a:pPr>
            <a:r>
              <a:rPr lang="en-US" sz="2400" dirty="0" smtClean="0"/>
              <a:t>- most effective way to image primary lesions in the stomach</a:t>
            </a:r>
          </a:p>
          <a:p>
            <a:pPr marL="514350" indent="-514350">
              <a:buNone/>
            </a:pPr>
            <a:endParaRPr lang="en-US" dirty="0" smtClean="0"/>
          </a:p>
        </p:txBody>
      </p:sp>
      <p:sp>
        <p:nvSpPr>
          <p:cNvPr id="4" name="TextBox 3"/>
          <p:cNvSpPr txBox="1"/>
          <p:nvPr/>
        </p:nvSpPr>
        <p:spPr>
          <a:xfrm>
            <a:off x="381000" y="6324600"/>
            <a:ext cx="6175088" cy="369332"/>
          </a:xfrm>
          <a:prstGeom prst="rect">
            <a:avLst/>
          </a:prstGeom>
          <a:noFill/>
        </p:spPr>
        <p:txBody>
          <a:bodyPr wrap="none" rtlCol="0">
            <a:spAutoFit/>
          </a:bodyPr>
          <a:lstStyle/>
          <a:p>
            <a:r>
              <a:rPr lang="en-US" dirty="0" err="1" smtClean="0"/>
              <a:t>Sleisenger</a:t>
            </a:r>
            <a:r>
              <a:rPr lang="en-US" dirty="0" smtClean="0"/>
              <a:t> and </a:t>
            </a:r>
            <a:r>
              <a:rPr lang="en-US" dirty="0" err="1" smtClean="0"/>
              <a:t>Fordtram’s</a:t>
            </a:r>
            <a:r>
              <a:rPr lang="en-US" dirty="0" smtClean="0"/>
              <a:t>  GI and liver disease Chapter 29</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sz="quarter" idx="1"/>
          </p:nvPr>
        </p:nvSpPr>
        <p:spPr/>
        <p:txBody>
          <a:bodyPr>
            <a:normAutofit/>
          </a:bodyPr>
          <a:lstStyle/>
          <a:p>
            <a:pPr marL="514350" indent="-514350">
              <a:buAutoNum type="arabicPeriod" startAt="3"/>
            </a:pPr>
            <a:r>
              <a:rPr lang="en-US" sz="2400" b="1" dirty="0" smtClean="0"/>
              <a:t>Magnetic Resonance Imaging</a:t>
            </a:r>
          </a:p>
          <a:p>
            <a:pPr marL="514350" indent="-514350">
              <a:buNone/>
            </a:pPr>
            <a:r>
              <a:rPr lang="en-US" sz="2400" dirty="0" smtClean="0"/>
              <a:t>-  inferior to CT for visualizing a gastric GIST.</a:t>
            </a:r>
          </a:p>
          <a:p>
            <a:pPr marL="514350" indent="-514350">
              <a:buNone/>
            </a:pPr>
            <a:r>
              <a:rPr lang="en-US" sz="2400" dirty="0" smtClean="0"/>
              <a:t> -  can be useful in the assessment of liver metastases</a:t>
            </a:r>
          </a:p>
          <a:p>
            <a:pPr marL="514350" indent="-514350">
              <a:buAutoNum type="arabicPeriod" startAt="3"/>
            </a:pPr>
            <a:endParaRPr lang="en-US" sz="2400" dirty="0" smtClean="0"/>
          </a:p>
          <a:p>
            <a:pPr marL="514350" indent="-514350">
              <a:buAutoNum type="arabicPeriod" startAt="4"/>
            </a:pPr>
            <a:r>
              <a:rPr lang="en-US" sz="2400" b="1" dirty="0" smtClean="0"/>
              <a:t>Positron Emission Tomography</a:t>
            </a:r>
          </a:p>
          <a:p>
            <a:pPr marL="514350" indent="-514350">
              <a:buNone/>
            </a:pPr>
            <a:r>
              <a:rPr lang="en-US" sz="2400" dirty="0" smtClean="0"/>
              <a:t> - gives additional information that can assist clinicians in the management of GIST</a:t>
            </a:r>
          </a:p>
          <a:p>
            <a:pPr marL="514350" indent="-514350">
              <a:buNone/>
            </a:pPr>
            <a:r>
              <a:rPr lang="en-US" sz="2400" dirty="0" smtClean="0"/>
              <a:t> -  detects lesions approximately 1 cm in size without difficulty </a:t>
            </a:r>
          </a:p>
        </p:txBody>
      </p:sp>
      <p:sp>
        <p:nvSpPr>
          <p:cNvPr id="4" name="TextBox 3"/>
          <p:cNvSpPr txBox="1"/>
          <p:nvPr/>
        </p:nvSpPr>
        <p:spPr>
          <a:xfrm>
            <a:off x="381000" y="6324600"/>
            <a:ext cx="6175088" cy="369332"/>
          </a:xfrm>
          <a:prstGeom prst="rect">
            <a:avLst/>
          </a:prstGeom>
          <a:noFill/>
        </p:spPr>
        <p:txBody>
          <a:bodyPr wrap="none" rtlCol="0">
            <a:spAutoFit/>
          </a:bodyPr>
          <a:lstStyle/>
          <a:p>
            <a:r>
              <a:rPr lang="en-US" dirty="0" err="1" smtClean="0"/>
              <a:t>Sleisenger</a:t>
            </a:r>
            <a:r>
              <a:rPr lang="en-US" dirty="0" smtClean="0"/>
              <a:t> and </a:t>
            </a:r>
            <a:r>
              <a:rPr lang="en-US" dirty="0" err="1" smtClean="0"/>
              <a:t>Fordtram’s</a:t>
            </a:r>
            <a:r>
              <a:rPr lang="en-US" dirty="0" smtClean="0"/>
              <a:t>  GI and liver disease Chapter 29</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sz="quarter" idx="1"/>
          </p:nvPr>
        </p:nvSpPr>
        <p:spPr/>
        <p:txBody>
          <a:bodyPr>
            <a:normAutofit/>
          </a:bodyPr>
          <a:lstStyle/>
          <a:p>
            <a:pPr marL="514350" indent="-514350">
              <a:buAutoNum type="arabicPeriod" startAt="5"/>
            </a:pPr>
            <a:r>
              <a:rPr lang="en-US" sz="2400" b="1" dirty="0" smtClean="0"/>
              <a:t>Biopsy</a:t>
            </a:r>
          </a:p>
          <a:p>
            <a:pPr marL="514350" indent="-514350">
              <a:buNone/>
            </a:pPr>
            <a:r>
              <a:rPr lang="en-US" sz="2400" dirty="0" smtClean="0"/>
              <a:t>   -  GIST can be highly </a:t>
            </a:r>
            <a:r>
              <a:rPr lang="en-US" sz="2400" dirty="0" err="1" smtClean="0"/>
              <a:t>vascularized</a:t>
            </a:r>
            <a:r>
              <a:rPr lang="en-US" sz="2400" dirty="0" smtClean="0"/>
              <a:t> and this may present an unacceptable risk for biopsy</a:t>
            </a:r>
          </a:p>
          <a:p>
            <a:pPr marL="514350" indent="-514350">
              <a:buNone/>
            </a:pPr>
            <a:endParaRPr lang="en-US" sz="2400" dirty="0" smtClean="0"/>
          </a:p>
          <a:p>
            <a:pPr marL="514350" indent="-514350">
              <a:buNone/>
            </a:pPr>
            <a:r>
              <a:rPr lang="en-US" sz="2400" dirty="0" smtClean="0"/>
              <a:t>-   impose a risk of tumor rupture, tumor cell seeding along the biopsy tract, or of spreading tumor cells via peritoneal or mesenteric contamination</a:t>
            </a:r>
            <a:endParaRPr lang="en-US" sz="2400" dirty="0"/>
          </a:p>
        </p:txBody>
      </p:sp>
      <p:sp>
        <p:nvSpPr>
          <p:cNvPr id="4" name="TextBox 3"/>
          <p:cNvSpPr txBox="1"/>
          <p:nvPr/>
        </p:nvSpPr>
        <p:spPr>
          <a:xfrm>
            <a:off x="304800" y="6248400"/>
            <a:ext cx="6284093" cy="369332"/>
          </a:xfrm>
          <a:prstGeom prst="rect">
            <a:avLst/>
          </a:prstGeom>
          <a:noFill/>
        </p:spPr>
        <p:txBody>
          <a:bodyPr wrap="none" rtlCol="0">
            <a:spAutoFit/>
          </a:bodyPr>
          <a:lstStyle/>
          <a:p>
            <a:r>
              <a:rPr lang="en-US" dirty="0" smtClean="0"/>
              <a:t>* </a:t>
            </a:r>
            <a:r>
              <a:rPr lang="en-US" dirty="0" err="1" smtClean="0"/>
              <a:t>Sleisenger</a:t>
            </a:r>
            <a:r>
              <a:rPr lang="en-US" dirty="0" smtClean="0"/>
              <a:t> and </a:t>
            </a:r>
            <a:r>
              <a:rPr lang="en-US" dirty="0" err="1" smtClean="0"/>
              <a:t>Fordtram’s</a:t>
            </a:r>
            <a:r>
              <a:rPr lang="en-US" dirty="0" smtClean="0"/>
              <a:t>  GI and liver disease Chapter 29</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normAutofit/>
          </a:bodyPr>
          <a:lstStyle/>
          <a:p>
            <a:r>
              <a:rPr lang="en-US" sz="2400" b="1" dirty="0" smtClean="0"/>
              <a:t>Systemic and </a:t>
            </a:r>
            <a:r>
              <a:rPr lang="en-US" sz="2400" b="1" dirty="0" err="1" smtClean="0"/>
              <a:t>locoregional</a:t>
            </a:r>
            <a:r>
              <a:rPr lang="en-US" sz="2400" b="1" dirty="0" smtClean="0"/>
              <a:t> chemotherapy</a:t>
            </a:r>
          </a:p>
          <a:p>
            <a:pPr>
              <a:buNone/>
            </a:pPr>
            <a:endParaRPr lang="en-US" sz="2400" b="1" dirty="0" smtClean="0"/>
          </a:p>
          <a:p>
            <a:pPr>
              <a:buNone/>
            </a:pPr>
            <a:r>
              <a:rPr lang="en-US" sz="2400" dirty="0" smtClean="0"/>
              <a:t>   - 0% to 4% - rate of benefit</a:t>
            </a:r>
          </a:p>
          <a:p>
            <a:pPr>
              <a:buNone/>
            </a:pPr>
            <a:endParaRPr lang="en-US" sz="2400" dirty="0" smtClean="0"/>
          </a:p>
          <a:p>
            <a:pPr>
              <a:buNone/>
            </a:pPr>
            <a:r>
              <a:rPr lang="en-US" sz="2400" dirty="0" smtClean="0"/>
              <a:t>   - conventional </a:t>
            </a:r>
            <a:r>
              <a:rPr lang="en-US" sz="2400" dirty="0" err="1" smtClean="0"/>
              <a:t>cytotoxic</a:t>
            </a:r>
            <a:r>
              <a:rPr lang="en-US" sz="2400" dirty="0" smtClean="0"/>
              <a:t> chemotherapy  generally regarded as useless </a:t>
            </a:r>
          </a:p>
          <a:p>
            <a:pPr>
              <a:buNone/>
            </a:pPr>
            <a:endParaRPr lang="en-US" sz="2400" dirty="0" smtClean="0"/>
          </a:p>
          <a:p>
            <a:pPr>
              <a:buNone/>
            </a:pPr>
            <a:r>
              <a:rPr lang="en-US" sz="2400" dirty="0" smtClean="0"/>
              <a:t>   </a:t>
            </a:r>
            <a:endParaRPr lang="en-US" sz="2400" dirty="0"/>
          </a:p>
        </p:txBody>
      </p:sp>
      <p:sp>
        <p:nvSpPr>
          <p:cNvPr id="4" name="TextBox 3"/>
          <p:cNvSpPr txBox="1"/>
          <p:nvPr/>
        </p:nvSpPr>
        <p:spPr>
          <a:xfrm>
            <a:off x="381000" y="6324600"/>
            <a:ext cx="6629400" cy="369332"/>
          </a:xfrm>
          <a:prstGeom prst="rect">
            <a:avLst/>
          </a:prstGeom>
          <a:noFill/>
        </p:spPr>
        <p:txBody>
          <a:bodyPr wrap="square" rtlCol="0">
            <a:spAutoFit/>
          </a:bodyPr>
          <a:lstStyle/>
          <a:p>
            <a:r>
              <a:rPr lang="en-US" dirty="0" smtClean="0"/>
              <a:t>* </a:t>
            </a:r>
            <a:r>
              <a:rPr lang="en-US" dirty="0" err="1" smtClean="0"/>
              <a:t>Sleisenger</a:t>
            </a:r>
            <a:r>
              <a:rPr lang="en-US" dirty="0" smtClean="0"/>
              <a:t> and </a:t>
            </a:r>
            <a:r>
              <a:rPr lang="en-US" dirty="0" err="1" smtClean="0"/>
              <a:t>Fordtram’s</a:t>
            </a:r>
            <a:r>
              <a:rPr lang="en-US" dirty="0" smtClean="0"/>
              <a:t>  GI and liver disease Chapter 29</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normAutofit/>
          </a:bodyPr>
          <a:lstStyle/>
          <a:p>
            <a:r>
              <a:rPr lang="en-US" sz="2400" b="1" dirty="0" smtClean="0"/>
              <a:t>Radiotherapy</a:t>
            </a:r>
            <a:r>
              <a:rPr lang="en-US" sz="2400" dirty="0" smtClean="0"/>
              <a:t> </a:t>
            </a:r>
          </a:p>
          <a:p>
            <a:pPr>
              <a:buNone/>
            </a:pPr>
            <a:r>
              <a:rPr lang="en-US" sz="2400" dirty="0" smtClean="0"/>
              <a:t>-  no role in the management of patient with metastatic GIST</a:t>
            </a:r>
          </a:p>
          <a:p>
            <a:endParaRPr lang="en-US" sz="2400" dirty="0" smtClean="0"/>
          </a:p>
          <a:p>
            <a:r>
              <a:rPr lang="en-US" sz="2400" b="1" dirty="0" smtClean="0"/>
              <a:t>Hepatic artery </a:t>
            </a:r>
            <a:r>
              <a:rPr lang="en-US" sz="2400" b="1" dirty="0" err="1" smtClean="0"/>
              <a:t>embolization</a:t>
            </a:r>
            <a:r>
              <a:rPr lang="en-US" sz="2400" b="1" dirty="0" smtClean="0"/>
              <a:t> or </a:t>
            </a:r>
            <a:r>
              <a:rPr lang="en-US" sz="2400" b="1" dirty="0" err="1" smtClean="0"/>
              <a:t>chemoembolization</a:t>
            </a:r>
            <a:endParaRPr lang="en-US" sz="2400" b="1" dirty="0" smtClean="0"/>
          </a:p>
          <a:p>
            <a:pPr>
              <a:buNone/>
            </a:pPr>
            <a:r>
              <a:rPr lang="en-US" sz="2400" dirty="0" smtClean="0"/>
              <a:t>- limited, uncontrolled data regarding the potential to control metastatic GIST</a:t>
            </a:r>
            <a:endParaRPr lang="en-US" sz="2400" dirty="0"/>
          </a:p>
        </p:txBody>
      </p:sp>
      <p:sp>
        <p:nvSpPr>
          <p:cNvPr id="5" name="TextBox 4"/>
          <p:cNvSpPr txBox="1"/>
          <p:nvPr/>
        </p:nvSpPr>
        <p:spPr>
          <a:xfrm>
            <a:off x="381000" y="6324600"/>
            <a:ext cx="6629400" cy="369332"/>
          </a:xfrm>
          <a:prstGeom prst="rect">
            <a:avLst/>
          </a:prstGeom>
          <a:noFill/>
        </p:spPr>
        <p:txBody>
          <a:bodyPr wrap="square" rtlCol="0">
            <a:spAutoFit/>
          </a:bodyPr>
          <a:lstStyle/>
          <a:p>
            <a:r>
              <a:rPr lang="en-US" dirty="0" smtClean="0"/>
              <a:t>* </a:t>
            </a:r>
            <a:r>
              <a:rPr lang="en-US" dirty="0" err="1" smtClean="0"/>
              <a:t>Sleisenger</a:t>
            </a:r>
            <a:r>
              <a:rPr lang="en-US" dirty="0" smtClean="0"/>
              <a:t> and </a:t>
            </a:r>
            <a:r>
              <a:rPr lang="en-US" dirty="0" err="1" smtClean="0"/>
              <a:t>Fordtram’s</a:t>
            </a:r>
            <a:r>
              <a:rPr lang="en-US" dirty="0" smtClean="0"/>
              <a:t>  GI and liver disease Chapter 29</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up</a:t>
            </a:r>
            <a:endParaRPr lang="en-US" dirty="0"/>
          </a:p>
        </p:txBody>
      </p:sp>
      <p:sp>
        <p:nvSpPr>
          <p:cNvPr id="3" name="Content Placeholder 2"/>
          <p:cNvSpPr>
            <a:spLocks noGrp="1"/>
          </p:cNvSpPr>
          <p:nvPr>
            <p:ph sz="quarter" idx="1"/>
          </p:nvPr>
        </p:nvSpPr>
        <p:spPr/>
        <p:txBody>
          <a:bodyPr/>
          <a:lstStyle/>
          <a:p>
            <a:r>
              <a:rPr lang="en-US" sz="2400" dirty="0" smtClean="0"/>
              <a:t>UTZ of the abdomen</a:t>
            </a:r>
          </a:p>
          <a:p>
            <a:pPr>
              <a:buNone/>
            </a:pPr>
            <a:r>
              <a:rPr lang="en-US" sz="2400" dirty="0" smtClean="0"/>
              <a:t>   -  consider large hepatic mass , left lobe</a:t>
            </a:r>
          </a:p>
          <a:p>
            <a:pPr>
              <a:buNone/>
            </a:pPr>
            <a:r>
              <a:rPr lang="en-US" sz="2400" dirty="0" smtClean="0"/>
              <a:t>   -  CT scan  suggested</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normAutofit/>
          </a:bodyPr>
          <a:lstStyle/>
          <a:p>
            <a:r>
              <a:rPr lang="en-US" sz="2400" b="1" dirty="0" smtClean="0"/>
              <a:t>Complete surgical resection </a:t>
            </a:r>
            <a:r>
              <a:rPr lang="en-US" sz="2400" dirty="0" smtClean="0"/>
              <a:t>:  standard treatment for primary, non-metastatic GIST</a:t>
            </a:r>
          </a:p>
          <a:p>
            <a:pPr>
              <a:buNone/>
            </a:pPr>
            <a:endParaRPr lang="en-US" sz="2400" dirty="0" smtClean="0"/>
          </a:p>
          <a:p>
            <a:r>
              <a:rPr lang="en-US" sz="2400" dirty="0" smtClean="0"/>
              <a:t>5 year survival:  35% to 60%.</a:t>
            </a:r>
          </a:p>
          <a:p>
            <a:pPr>
              <a:buNone/>
            </a:pPr>
            <a:endParaRPr lang="en-US" sz="2400" dirty="0" smtClean="0"/>
          </a:p>
          <a:p>
            <a:pPr>
              <a:buNone/>
            </a:pPr>
            <a:endParaRPr lang="en-US" sz="2400" dirty="0"/>
          </a:p>
        </p:txBody>
      </p:sp>
      <p:sp>
        <p:nvSpPr>
          <p:cNvPr id="5" name="TextBox 4"/>
          <p:cNvSpPr txBox="1"/>
          <p:nvPr/>
        </p:nvSpPr>
        <p:spPr>
          <a:xfrm>
            <a:off x="381000" y="6324600"/>
            <a:ext cx="6629400" cy="369332"/>
          </a:xfrm>
          <a:prstGeom prst="rect">
            <a:avLst/>
          </a:prstGeom>
          <a:noFill/>
        </p:spPr>
        <p:txBody>
          <a:bodyPr wrap="square" rtlCol="0">
            <a:spAutoFit/>
          </a:bodyPr>
          <a:lstStyle/>
          <a:p>
            <a:r>
              <a:rPr lang="en-US" dirty="0" smtClean="0"/>
              <a:t>* </a:t>
            </a:r>
            <a:r>
              <a:rPr lang="en-US" dirty="0" err="1" smtClean="0"/>
              <a:t>Sleisenger</a:t>
            </a:r>
            <a:r>
              <a:rPr lang="en-US" dirty="0" smtClean="0"/>
              <a:t> and </a:t>
            </a:r>
            <a:r>
              <a:rPr lang="en-US" dirty="0" err="1" smtClean="0"/>
              <a:t>Fordtram’s</a:t>
            </a:r>
            <a:r>
              <a:rPr lang="en-US" dirty="0" smtClean="0"/>
              <a:t>  GI and liver disease Chapter 29</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Survival Following Surgical Treatment </a:t>
            </a:r>
            <a:br>
              <a:rPr lang="en-US" dirty="0" smtClean="0"/>
            </a:br>
            <a:r>
              <a:rPr lang="en-US" dirty="0" smtClean="0"/>
              <a:t>of Primary GIST (N=80)</a:t>
            </a:r>
            <a:endParaRPr lang="en-US" dirty="0"/>
          </a:p>
        </p:txBody>
      </p:sp>
      <p:pic>
        <p:nvPicPr>
          <p:cNvPr id="5" name="Content Placeholder 4" descr="D0043_Mod2_Chart_P5"/>
          <p:cNvPicPr>
            <a:picLocks noGrp="1" noChangeAspect="1" noChangeArrowheads="1"/>
          </p:cNvPicPr>
          <p:nvPr>
            <p:ph sz="quarter" idx="1"/>
          </p:nvPr>
        </p:nvPicPr>
        <p:blipFill>
          <a:blip r:embed="rId3" cstate="print"/>
          <a:srcRect/>
          <a:stretch>
            <a:fillRect/>
          </a:stretch>
        </p:blipFill>
        <p:spPr bwMode="invGray">
          <a:xfrm>
            <a:off x="2703761" y="1987574"/>
            <a:ext cx="3699966" cy="3651202"/>
          </a:xfrm>
          <a:prstGeom prst="rect">
            <a:avLst/>
          </a:prstGeom>
          <a:noFill/>
          <a:ln w="9525">
            <a:noFill/>
            <a:miter lim="800000"/>
            <a:headEnd/>
            <a:tailEnd/>
          </a:ln>
        </p:spPr>
      </p:pic>
      <p:sp>
        <p:nvSpPr>
          <p:cNvPr id="6" name="TextBox 5"/>
          <p:cNvSpPr txBox="1"/>
          <p:nvPr/>
        </p:nvSpPr>
        <p:spPr>
          <a:xfrm>
            <a:off x="1295400" y="1600200"/>
            <a:ext cx="6303329" cy="369332"/>
          </a:xfrm>
          <a:prstGeom prst="rect">
            <a:avLst/>
          </a:prstGeom>
          <a:noFill/>
        </p:spPr>
        <p:txBody>
          <a:bodyPr wrap="none" rtlCol="0">
            <a:spAutoFit/>
          </a:bodyPr>
          <a:lstStyle/>
          <a:p>
            <a:pPr>
              <a:spcBef>
                <a:spcPct val="40000"/>
              </a:spcBef>
              <a:spcAft>
                <a:spcPct val="40000"/>
              </a:spcAft>
              <a:buSzPct val="75000"/>
            </a:pPr>
            <a:r>
              <a:rPr lang="en-US" dirty="0" smtClean="0">
                <a:sym typeface="Wingdings" pitchFamily="2" charset="2"/>
              </a:rPr>
              <a:t>54% 5-year survival; 35% 5-year survival if tumor is </a:t>
            </a:r>
            <a:r>
              <a:rPr lang="en-US" dirty="0" smtClean="0">
                <a:cs typeface="Arial" charset="0"/>
                <a:sym typeface="Wingdings" pitchFamily="2" charset="2"/>
              </a:rPr>
              <a:t>≥ 10 cm</a:t>
            </a:r>
            <a:endParaRPr lang="en-US" dirty="0">
              <a:cs typeface="Arial" charset="0"/>
            </a:endParaRPr>
          </a:p>
        </p:txBody>
      </p:sp>
      <p:sp>
        <p:nvSpPr>
          <p:cNvPr id="8" name="Text Box 3"/>
          <p:cNvSpPr txBox="1">
            <a:spLocks noChangeArrowheads="1"/>
          </p:cNvSpPr>
          <p:nvPr/>
        </p:nvSpPr>
        <p:spPr bwMode="auto">
          <a:xfrm>
            <a:off x="639763" y="6216650"/>
            <a:ext cx="7931150" cy="304800"/>
          </a:xfrm>
          <a:prstGeom prst="rect">
            <a:avLst/>
          </a:prstGeom>
          <a:noFill/>
          <a:ln w="9525">
            <a:noFill/>
            <a:miter lim="800000"/>
            <a:headEnd/>
            <a:tailEnd/>
          </a:ln>
        </p:spPr>
        <p:txBody>
          <a:bodyPr>
            <a:spAutoFit/>
          </a:bodyPr>
          <a:lstStyle/>
          <a:p>
            <a:pPr>
              <a:spcAft>
                <a:spcPct val="30000"/>
              </a:spcAft>
            </a:pPr>
            <a:r>
              <a:rPr lang="en-US" sz="1400" b="0" dirty="0"/>
              <a:t>Adapted with permission from </a:t>
            </a:r>
            <a:r>
              <a:rPr lang="en-US" sz="1400" b="0" dirty="0" err="1"/>
              <a:t>DeMatteo</a:t>
            </a:r>
            <a:r>
              <a:rPr lang="en-US" sz="1400" b="0" dirty="0"/>
              <a:t> RP et al. </a:t>
            </a:r>
            <a:r>
              <a:rPr lang="en-US" sz="1400" b="0" i="1" dirty="0"/>
              <a:t>Ann Surg. </a:t>
            </a:r>
            <a:r>
              <a:rPr lang="en-US" sz="1400" b="0" dirty="0"/>
              <a:t>2000;231:51-58.</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GIST Recurrence After Surgery</a:t>
            </a:r>
            <a:endParaRPr lang="en-US" dirty="0"/>
          </a:p>
        </p:txBody>
      </p:sp>
      <p:sp>
        <p:nvSpPr>
          <p:cNvPr id="4" name="Rectangle 3"/>
          <p:cNvSpPr>
            <a:spLocks noGrp="1" noChangeArrowheads="1"/>
          </p:cNvSpPr>
          <p:nvPr>
            <p:ph sz="quarter" idx="1"/>
          </p:nvPr>
        </p:nvSpPr>
        <p:spPr>
          <a:xfrm>
            <a:off x="301752" y="1527048"/>
            <a:ext cx="8503920" cy="4264152"/>
          </a:xfrm>
        </p:spPr>
        <p:txBody>
          <a:bodyPr/>
          <a:lstStyle/>
          <a:p>
            <a:pPr marL="355600" indent="-355600">
              <a:spcBef>
                <a:spcPct val="50000"/>
              </a:spcBef>
            </a:pPr>
            <a:r>
              <a:rPr lang="en-US" sz="2400" dirty="0" smtClean="0"/>
              <a:t>Recurrence of GIST following surgery is common</a:t>
            </a:r>
            <a:r>
              <a:rPr lang="en-US" sz="2400" baseline="30000" dirty="0" smtClean="0"/>
              <a:t>1-5</a:t>
            </a:r>
          </a:p>
          <a:p>
            <a:pPr marL="863600" lvl="1" indent="-279400">
              <a:lnSpc>
                <a:spcPct val="80000"/>
              </a:lnSpc>
              <a:spcBef>
                <a:spcPct val="20000"/>
              </a:spcBef>
            </a:pPr>
            <a:r>
              <a:rPr lang="en-US" sz="1800" dirty="0" smtClean="0"/>
              <a:t>Majority of high-risk patients experience recurrence </a:t>
            </a:r>
          </a:p>
          <a:p>
            <a:pPr marL="863600" lvl="1" indent="-279400">
              <a:lnSpc>
                <a:spcPct val="80000"/>
              </a:lnSpc>
              <a:spcBef>
                <a:spcPct val="20000"/>
              </a:spcBef>
            </a:pPr>
            <a:r>
              <a:rPr lang="en-US" sz="1800" dirty="0" smtClean="0"/>
              <a:t>Median time to recurrence is 2 years</a:t>
            </a:r>
          </a:p>
          <a:p>
            <a:pPr marL="355600" indent="-355600">
              <a:spcBef>
                <a:spcPct val="50000"/>
              </a:spcBef>
            </a:pPr>
            <a:r>
              <a:rPr lang="en-US" sz="2400" dirty="0" smtClean="0"/>
              <a:t>Only 10% of patients remain disease-free after extended follow-up</a:t>
            </a:r>
            <a:r>
              <a:rPr lang="en-US" sz="2400" baseline="30000" dirty="0" smtClean="0"/>
              <a:t>4,5</a:t>
            </a:r>
          </a:p>
          <a:p>
            <a:pPr marL="355600" indent="-355600">
              <a:spcBef>
                <a:spcPct val="50000"/>
              </a:spcBef>
            </a:pPr>
            <a:r>
              <a:rPr lang="en-US" sz="2400" dirty="0" smtClean="0"/>
              <a:t>Disease free survival is 80% at 1 yr, 67% at 2 yrs, and 45% at 5-yrs</a:t>
            </a:r>
            <a:r>
              <a:rPr lang="en-US" sz="2400" baseline="30000" dirty="0" smtClean="0"/>
              <a:t>2,4,5</a:t>
            </a:r>
          </a:p>
          <a:p>
            <a:pPr marL="355600" indent="-355600">
              <a:spcBef>
                <a:spcPct val="50000"/>
              </a:spcBef>
            </a:pPr>
            <a:r>
              <a:rPr lang="en-US" sz="2400" dirty="0" smtClean="0"/>
              <a:t>Recurrent disease should be treated as metastatic disease</a:t>
            </a:r>
          </a:p>
        </p:txBody>
      </p:sp>
      <p:sp>
        <p:nvSpPr>
          <p:cNvPr id="5" name="TextBox 4"/>
          <p:cNvSpPr txBox="1"/>
          <p:nvPr/>
        </p:nvSpPr>
        <p:spPr>
          <a:xfrm>
            <a:off x="914400" y="6172200"/>
            <a:ext cx="184731" cy="369332"/>
          </a:xfrm>
          <a:prstGeom prst="rect">
            <a:avLst/>
          </a:prstGeom>
          <a:noFill/>
        </p:spPr>
        <p:txBody>
          <a:bodyPr wrap="none" rtlCol="0">
            <a:spAutoFit/>
          </a:bodyPr>
          <a:lstStyle/>
          <a:p>
            <a:endParaRPr lang="en-US" dirty="0"/>
          </a:p>
        </p:txBody>
      </p:sp>
      <p:sp>
        <p:nvSpPr>
          <p:cNvPr id="6" name="Text Box 5"/>
          <p:cNvSpPr txBox="1">
            <a:spLocks noChangeArrowheads="1"/>
          </p:cNvSpPr>
          <p:nvPr/>
        </p:nvSpPr>
        <p:spPr bwMode="auto">
          <a:xfrm>
            <a:off x="304800" y="5867400"/>
            <a:ext cx="4421188" cy="698500"/>
          </a:xfrm>
          <a:prstGeom prst="rect">
            <a:avLst/>
          </a:prstGeom>
          <a:noFill/>
          <a:ln w="9525">
            <a:noFill/>
            <a:miter lim="800000"/>
            <a:headEnd/>
            <a:tailEnd/>
          </a:ln>
        </p:spPr>
        <p:txBody>
          <a:bodyPr>
            <a:spAutoFit/>
          </a:bodyPr>
          <a:lstStyle/>
          <a:p>
            <a:pPr marL="457200" indent="-457200" algn="l" eaLnBrk="0" hangingPunct="0">
              <a:lnSpc>
                <a:spcPct val="90000"/>
              </a:lnSpc>
              <a:spcBef>
                <a:spcPct val="30000"/>
              </a:spcBef>
            </a:pPr>
            <a:endParaRPr lang="en-US" sz="1200" b="0" dirty="0"/>
          </a:p>
          <a:p>
            <a:pPr marL="457200" indent="-457200" algn="l" eaLnBrk="0" hangingPunct="0">
              <a:lnSpc>
                <a:spcPct val="90000"/>
              </a:lnSpc>
              <a:spcBef>
                <a:spcPct val="30000"/>
              </a:spcBef>
            </a:pPr>
            <a:r>
              <a:rPr lang="en-US" sz="1200" b="0" dirty="0"/>
              <a:t>1. </a:t>
            </a:r>
            <a:r>
              <a:rPr lang="en-US" sz="1200" b="0" dirty="0" err="1"/>
              <a:t>DeMatteo</a:t>
            </a:r>
            <a:r>
              <a:rPr lang="en-US" sz="1200" b="0" dirty="0"/>
              <a:t> RP et al. </a:t>
            </a:r>
            <a:r>
              <a:rPr lang="en-US" sz="1200" b="0" i="1" dirty="0"/>
              <a:t>Hum </a:t>
            </a:r>
            <a:r>
              <a:rPr lang="en-US" sz="1200" b="0" i="1" dirty="0" err="1"/>
              <a:t>Pathol</a:t>
            </a:r>
            <a:r>
              <a:rPr lang="en-US" sz="1200" b="0" i="1" dirty="0"/>
              <a:t>.</a:t>
            </a:r>
            <a:r>
              <a:rPr lang="en-US" sz="1200" b="0" dirty="0"/>
              <a:t> 2002;33:466-477. </a:t>
            </a:r>
          </a:p>
          <a:p>
            <a:pPr marL="457200" indent="-457200" algn="l" eaLnBrk="0" hangingPunct="0">
              <a:lnSpc>
                <a:spcPct val="90000"/>
              </a:lnSpc>
              <a:spcBef>
                <a:spcPct val="30000"/>
              </a:spcBef>
            </a:pPr>
            <a:r>
              <a:rPr lang="en-US" sz="1200" b="0" dirty="0"/>
              <a:t>2. </a:t>
            </a:r>
            <a:r>
              <a:rPr lang="en-US" sz="1200" b="0" dirty="0" err="1"/>
              <a:t>Pierie</a:t>
            </a:r>
            <a:r>
              <a:rPr lang="en-US" sz="1200" b="0" dirty="0"/>
              <a:t> JP et al. </a:t>
            </a:r>
            <a:r>
              <a:rPr lang="en-US" sz="1200" b="0" i="1" dirty="0"/>
              <a:t>Arch Surg. </a:t>
            </a:r>
            <a:r>
              <a:rPr lang="en-US" sz="1200" b="0" dirty="0"/>
              <a:t>2001;136:383-389. </a:t>
            </a:r>
          </a:p>
        </p:txBody>
      </p:sp>
      <p:sp>
        <p:nvSpPr>
          <p:cNvPr id="7" name="TextBox 6"/>
          <p:cNvSpPr txBox="1"/>
          <p:nvPr/>
        </p:nvSpPr>
        <p:spPr>
          <a:xfrm>
            <a:off x="4419600" y="5943600"/>
            <a:ext cx="3517310" cy="701731"/>
          </a:xfrm>
          <a:prstGeom prst="rect">
            <a:avLst/>
          </a:prstGeom>
          <a:noFill/>
        </p:spPr>
        <p:txBody>
          <a:bodyPr wrap="none" rtlCol="0">
            <a:spAutoFit/>
          </a:bodyPr>
          <a:lstStyle/>
          <a:p>
            <a:pPr marL="457200" indent="-457200" eaLnBrk="0" hangingPunct="0">
              <a:lnSpc>
                <a:spcPct val="90000"/>
              </a:lnSpc>
              <a:spcBef>
                <a:spcPct val="30000"/>
              </a:spcBef>
            </a:pPr>
            <a:r>
              <a:rPr lang="en-US" sz="1200" dirty="0" smtClean="0"/>
              <a:t>3. Rossi CR et al. </a:t>
            </a:r>
            <a:r>
              <a:rPr lang="en-US" sz="1200" i="1" dirty="0" err="1" smtClean="0"/>
              <a:t>Int</a:t>
            </a:r>
            <a:r>
              <a:rPr lang="en-US" sz="1200" i="1" dirty="0" smtClean="0"/>
              <a:t> J Cancer</a:t>
            </a:r>
            <a:r>
              <a:rPr lang="en-US" sz="1200" dirty="0" smtClean="0"/>
              <a:t>. 2003;107:171-176.</a:t>
            </a:r>
          </a:p>
          <a:p>
            <a:pPr marL="457200" indent="-457200" eaLnBrk="0" hangingPunct="0">
              <a:lnSpc>
                <a:spcPct val="90000"/>
              </a:lnSpc>
              <a:spcBef>
                <a:spcPct val="30000"/>
              </a:spcBef>
            </a:pPr>
            <a:r>
              <a:rPr lang="en-US" sz="1200" dirty="0" smtClean="0"/>
              <a:t>4. </a:t>
            </a:r>
            <a:r>
              <a:rPr lang="en-US" sz="1200" dirty="0" err="1" smtClean="0"/>
              <a:t>DeMatteo</a:t>
            </a:r>
            <a:r>
              <a:rPr lang="en-US" sz="1200" dirty="0" smtClean="0"/>
              <a:t> RP et al. </a:t>
            </a:r>
            <a:r>
              <a:rPr lang="en-US" sz="1200" i="1" dirty="0" smtClean="0"/>
              <a:t>Ann Surg.</a:t>
            </a:r>
            <a:r>
              <a:rPr lang="en-US" sz="1200" dirty="0" smtClean="0"/>
              <a:t> 2000;231:51-58.</a:t>
            </a:r>
          </a:p>
          <a:p>
            <a:pPr marL="457200" indent="-457200" eaLnBrk="0" hangingPunct="0">
              <a:lnSpc>
                <a:spcPct val="90000"/>
              </a:lnSpc>
              <a:spcBef>
                <a:spcPct val="30000"/>
              </a:spcBef>
            </a:pPr>
            <a:r>
              <a:rPr lang="en-US" sz="1200" dirty="0" smtClean="0"/>
              <a:t>5. Ng EH et al. </a:t>
            </a:r>
            <a:r>
              <a:rPr lang="en-US" sz="1200" i="1" dirty="0" smtClean="0"/>
              <a:t>Cancer.</a:t>
            </a:r>
            <a:r>
              <a:rPr lang="en-US" sz="1200" dirty="0" smtClean="0"/>
              <a:t> 1992;69:1334-1341.</a:t>
            </a:r>
            <a:endParaRPr lang="en-US" sz="12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a:xfrm>
            <a:off x="301752" y="1524000"/>
            <a:ext cx="8503920" cy="5029200"/>
          </a:xfrm>
        </p:spPr>
        <p:txBody>
          <a:bodyPr>
            <a:normAutofit fontScale="25000" lnSpcReduction="20000"/>
          </a:bodyPr>
          <a:lstStyle/>
          <a:p>
            <a:r>
              <a:rPr lang="en-US" sz="9600" b="1" dirty="0" err="1" smtClean="0"/>
              <a:t>Imatinib</a:t>
            </a:r>
            <a:r>
              <a:rPr lang="en-US" sz="9600" b="1" dirty="0" smtClean="0"/>
              <a:t> </a:t>
            </a:r>
            <a:r>
              <a:rPr lang="en-US" sz="9600" b="1" dirty="0" err="1" smtClean="0"/>
              <a:t>Mesylate</a:t>
            </a:r>
            <a:r>
              <a:rPr lang="en-US" sz="9600" b="1" dirty="0" smtClean="0"/>
              <a:t>  (</a:t>
            </a:r>
            <a:r>
              <a:rPr lang="en-US" sz="9600" b="1" dirty="0" err="1" smtClean="0"/>
              <a:t>Gleevec</a:t>
            </a:r>
            <a:r>
              <a:rPr lang="en-US" sz="9600" b="1" dirty="0" smtClean="0"/>
              <a:t>, </a:t>
            </a:r>
            <a:r>
              <a:rPr lang="en-US" sz="9600" b="1" dirty="0" err="1" smtClean="0"/>
              <a:t>Glivec</a:t>
            </a:r>
            <a:r>
              <a:rPr lang="en-US" sz="9600" b="1" dirty="0" smtClean="0"/>
              <a:t>)</a:t>
            </a:r>
          </a:p>
          <a:p>
            <a:pPr>
              <a:buNone/>
            </a:pPr>
            <a:endParaRPr lang="en-US" sz="9600" dirty="0" smtClean="0"/>
          </a:p>
          <a:p>
            <a:pPr>
              <a:buNone/>
            </a:pPr>
            <a:r>
              <a:rPr lang="en-US" sz="9600" dirty="0" smtClean="0"/>
              <a:t>   -can inhibit the tyrosine </a:t>
            </a:r>
            <a:r>
              <a:rPr lang="en-US" sz="9600" dirty="0" err="1" smtClean="0"/>
              <a:t>kinase</a:t>
            </a:r>
            <a:r>
              <a:rPr lang="en-US" sz="9600" dirty="0" smtClean="0"/>
              <a:t> activity of both KIT and platelet derived growth factor receptor (PDGFR)</a:t>
            </a:r>
          </a:p>
          <a:p>
            <a:pPr>
              <a:buNone/>
            </a:pPr>
            <a:r>
              <a:rPr lang="en-US" sz="9600" dirty="0" smtClean="0"/>
              <a:t>  </a:t>
            </a:r>
          </a:p>
          <a:p>
            <a:pPr>
              <a:buNone/>
            </a:pPr>
            <a:endParaRPr lang="en-US" sz="9600" dirty="0" smtClean="0"/>
          </a:p>
          <a:p>
            <a:pPr>
              <a:buNone/>
            </a:pPr>
            <a:r>
              <a:rPr lang="en-US" sz="9600" dirty="0" smtClean="0"/>
              <a:t>- preliminary results support the effectiveness and safety of its use in </a:t>
            </a:r>
            <a:r>
              <a:rPr lang="en-US" sz="9600" dirty="0" err="1" smtClean="0"/>
              <a:t>unresectable</a:t>
            </a:r>
            <a:r>
              <a:rPr lang="en-US" sz="9600" dirty="0" smtClean="0"/>
              <a:t>, recurrent and metastatic tumors and has been reviewed systematically.</a:t>
            </a:r>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304800"/>
            <a:ext cx="8534400" cy="758952"/>
          </a:xfrm>
        </p:spPr>
        <p:txBody>
          <a:bodyPr>
            <a:normAutofit fontScale="90000"/>
          </a:bodyPr>
          <a:lstStyle/>
          <a:p>
            <a:pPr fontAlgn="auto">
              <a:spcAft>
                <a:spcPts val="0"/>
              </a:spcAft>
              <a:defRPr/>
            </a:pPr>
            <a:r>
              <a:rPr lang="en-US" dirty="0" smtClean="0">
                <a:solidFill>
                  <a:schemeClr val="accent3">
                    <a:shade val="75000"/>
                  </a:schemeClr>
                </a:solidFill>
              </a:rPr>
              <a:t>Significant Increase in RFS With Adjuvant </a:t>
            </a:r>
            <a:br>
              <a:rPr lang="en-US" dirty="0" smtClean="0">
                <a:solidFill>
                  <a:schemeClr val="accent3">
                    <a:shade val="75000"/>
                  </a:schemeClr>
                </a:solidFill>
              </a:rPr>
            </a:br>
            <a:r>
              <a:rPr lang="en-US" dirty="0" err="1" smtClean="0">
                <a:solidFill>
                  <a:schemeClr val="accent3">
                    <a:shade val="75000"/>
                  </a:schemeClr>
                </a:solidFill>
              </a:rPr>
              <a:t>Glivec</a:t>
            </a:r>
            <a:r>
              <a:rPr lang="en-US" dirty="0" smtClean="0">
                <a:solidFill>
                  <a:schemeClr val="accent3">
                    <a:shade val="75000"/>
                  </a:schemeClr>
                </a:solidFill>
              </a:rPr>
              <a:t> in High-Risk Primary GIST</a:t>
            </a:r>
          </a:p>
        </p:txBody>
      </p:sp>
      <p:graphicFrame>
        <p:nvGraphicFramePr>
          <p:cNvPr id="2135132" name="Group 92"/>
          <p:cNvGraphicFramePr>
            <a:graphicFrameLocks noGrp="1"/>
          </p:cNvGraphicFramePr>
          <p:nvPr>
            <p:ph type="tbl" idx="4294967295"/>
          </p:nvPr>
        </p:nvGraphicFramePr>
        <p:xfrm>
          <a:off x="228600" y="1371600"/>
          <a:ext cx="8612187" cy="3276918"/>
        </p:xfrm>
        <a:graphic>
          <a:graphicData uri="http://schemas.openxmlformats.org/drawingml/2006/table">
            <a:tbl>
              <a:tblPr/>
              <a:tblGrid>
                <a:gridCol w="1090612"/>
                <a:gridCol w="1174750"/>
                <a:gridCol w="1812925"/>
                <a:gridCol w="1828800"/>
                <a:gridCol w="1193800"/>
                <a:gridCol w="1511300"/>
              </a:tblGrid>
              <a:tr h="454025">
                <a:tc>
                  <a:txBody>
                    <a:bodyPr/>
                    <a:lstStyle/>
                    <a:p>
                      <a:pPr marL="0" marR="0" lvl="0" indent="0" algn="l" defTabSz="914400" rtl="0" eaLnBrk="0" fontAlgn="base" latinLnBrk="0" hangingPunct="0">
                        <a:lnSpc>
                          <a:spcPct val="100000"/>
                        </a:lnSpc>
                        <a:spcBef>
                          <a:spcPct val="0"/>
                        </a:spcBef>
                        <a:spcAft>
                          <a:spcPct val="40000"/>
                        </a:spcAft>
                        <a:buClr>
                          <a:schemeClr val="hlink"/>
                        </a:buClr>
                        <a:buSzPct val="110000"/>
                        <a:buFontTx/>
                        <a:buNone/>
                        <a:tabLst/>
                      </a:pPr>
                      <a:endParaRPr kumimoji="0" lang="en-PH" sz="2000" b="1" i="0" u="none" strike="noStrike" cap="none" normalizeH="0" baseline="0" dirty="0" smtClean="0">
                        <a:ln>
                          <a:noFill/>
                        </a:ln>
                        <a:solidFill>
                          <a:schemeClr val="bg2"/>
                        </a:solidFill>
                        <a:effectLst/>
                        <a:latin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solidFill>
                      <a:schemeClr val="hlink"/>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2"/>
                          </a:solidFill>
                          <a:effectLst/>
                          <a:latin typeface="Arial" charset="0"/>
                        </a:rPr>
                        <a:t>ACOSOG Z9001</a:t>
                      </a:r>
                      <a:r>
                        <a:rPr kumimoji="0" lang="en-US" sz="2000" b="1" i="0" u="none" strike="noStrike" cap="none" normalizeH="0" baseline="30000" smtClean="0">
                          <a:ln>
                            <a:noFill/>
                          </a:ln>
                          <a:solidFill>
                            <a:schemeClr val="bg2"/>
                          </a:solidFill>
                          <a:effectLst/>
                          <a:latin typeface="Arial" charset="0"/>
                        </a:rPr>
                        <a:t>1</a:t>
                      </a:r>
                      <a:r>
                        <a:rPr kumimoji="0" lang="en-US" sz="2000" b="1" i="0" u="none" strike="noStrike" cap="none" normalizeH="0" baseline="0" smtClean="0">
                          <a:ln>
                            <a:noFill/>
                          </a:ln>
                          <a:solidFill>
                            <a:schemeClr val="bg2"/>
                          </a:solidFill>
                          <a:effectLst/>
                          <a:latin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2"/>
                          </a:solidFill>
                          <a:effectLst/>
                          <a:latin typeface="Arial" charset="0"/>
                        </a:rPr>
                        <a:t>(N = 644)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rgbClr val="FF0000"/>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hlink"/>
                        </a:buClr>
                        <a:buSzPct val="110000"/>
                        <a:buFontTx/>
                        <a:buNone/>
                        <a:tabLst/>
                      </a:pPr>
                      <a:r>
                        <a:rPr kumimoji="0" lang="en-US" sz="2000" b="1" i="0" u="none" strike="noStrike" cap="none" normalizeH="0" baseline="0" smtClean="0">
                          <a:ln>
                            <a:noFill/>
                          </a:ln>
                          <a:solidFill>
                            <a:schemeClr val="bg2"/>
                          </a:solidFill>
                          <a:effectLst/>
                          <a:latin typeface="Arial" charset="0"/>
                        </a:rPr>
                        <a:t>Nillsson et al</a:t>
                      </a:r>
                      <a:r>
                        <a:rPr kumimoji="0" lang="en-US" sz="2000" b="1" i="0" u="none" strike="noStrike" cap="none" normalizeH="0" baseline="30000" smtClean="0">
                          <a:ln>
                            <a:noFill/>
                          </a:ln>
                          <a:solidFill>
                            <a:schemeClr val="bg2"/>
                          </a:solidFill>
                          <a:effectLst/>
                          <a:latin typeface="Arial" charset="0"/>
                        </a:rPr>
                        <a:t>2</a:t>
                      </a:r>
                    </a:p>
                    <a:p>
                      <a:pPr marL="0" marR="0" lvl="0" indent="0" algn="ctr" defTabSz="914400" rtl="0" eaLnBrk="0" fontAlgn="base" latinLnBrk="0" hangingPunct="0">
                        <a:lnSpc>
                          <a:spcPct val="100000"/>
                        </a:lnSpc>
                        <a:spcBef>
                          <a:spcPct val="0"/>
                        </a:spcBef>
                        <a:spcAft>
                          <a:spcPct val="0"/>
                        </a:spcAft>
                        <a:buClr>
                          <a:schemeClr val="hlink"/>
                        </a:buClr>
                        <a:buSzPct val="110000"/>
                        <a:buFontTx/>
                        <a:buNone/>
                        <a:tabLst/>
                      </a:pPr>
                      <a:r>
                        <a:rPr kumimoji="0" lang="en-US" sz="2000" b="1" i="0" u="none" strike="noStrike" cap="none" normalizeH="0" baseline="0" smtClean="0">
                          <a:ln>
                            <a:noFill/>
                          </a:ln>
                          <a:solidFill>
                            <a:schemeClr val="bg2"/>
                          </a:solidFill>
                          <a:effectLst/>
                          <a:latin typeface="Arial" charset="0"/>
                        </a:rPr>
                        <a:t>(N=23 &amp; 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rgbClr val="FF0000"/>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10000"/>
                        <a:buFontTx/>
                        <a:buNone/>
                        <a:tabLst/>
                      </a:pPr>
                      <a:r>
                        <a:rPr kumimoji="0" lang="en-US" sz="2000" b="1" i="0" u="none" strike="noStrike" cap="none" normalizeH="0" baseline="0" smtClean="0">
                          <a:ln>
                            <a:noFill/>
                          </a:ln>
                          <a:solidFill>
                            <a:schemeClr val="bg2"/>
                          </a:solidFill>
                          <a:effectLst/>
                          <a:latin typeface="Arial" charset="0"/>
                        </a:rPr>
                        <a:t>Zhan et al</a:t>
                      </a:r>
                      <a:r>
                        <a:rPr kumimoji="0" lang="en-US" sz="2000" b="1" i="0" u="none" strike="noStrike" cap="none" normalizeH="0" baseline="30000" smtClean="0">
                          <a:ln>
                            <a:noFill/>
                          </a:ln>
                          <a:solidFill>
                            <a:schemeClr val="bg2"/>
                          </a:solidFill>
                          <a:effectLst/>
                          <a:latin typeface="Arial" charset="0"/>
                        </a:rPr>
                        <a:t>3</a:t>
                      </a:r>
                      <a:r>
                        <a:rPr kumimoji="0" lang="en-US" sz="2000" b="1" i="0" u="none" strike="noStrike" cap="none" normalizeH="0" baseline="0" smtClean="0">
                          <a:ln>
                            <a:noFill/>
                          </a:ln>
                          <a:solidFill>
                            <a:schemeClr val="bg2"/>
                          </a:solidFill>
                          <a:effectLst/>
                          <a:latin typeface="Arial" charset="0"/>
                        </a:rPr>
                        <a:t> </a:t>
                      </a:r>
                    </a:p>
                    <a:p>
                      <a:pPr marL="0" marR="0" lvl="0" indent="0" algn="ctr" defTabSz="914400" rtl="0" eaLnBrk="0" fontAlgn="base" latinLnBrk="0" hangingPunct="0">
                        <a:lnSpc>
                          <a:spcPct val="100000"/>
                        </a:lnSpc>
                        <a:spcBef>
                          <a:spcPct val="0"/>
                        </a:spcBef>
                        <a:spcAft>
                          <a:spcPct val="0"/>
                        </a:spcAft>
                        <a:buClr>
                          <a:schemeClr val="hlink"/>
                        </a:buClr>
                        <a:buSzPct val="110000"/>
                        <a:buFontTx/>
                        <a:buNone/>
                        <a:tabLst/>
                      </a:pPr>
                      <a:r>
                        <a:rPr kumimoji="0" lang="en-US" sz="2000" b="1" i="0" u="none" strike="noStrike" cap="none" normalizeH="0" baseline="0" smtClean="0">
                          <a:ln>
                            <a:noFill/>
                          </a:ln>
                          <a:solidFill>
                            <a:schemeClr val="bg2"/>
                          </a:solidFill>
                          <a:effectLst/>
                          <a:latin typeface="Arial" charset="0"/>
                        </a:rPr>
                        <a:t>(N = 57)</a:t>
                      </a:r>
                    </a:p>
                  </a:txBody>
                  <a:tcPr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rgbClr val="FF0000"/>
                      </a:solidFill>
                      <a:prstDash val="solid"/>
                      <a:round/>
                      <a:headEnd type="none" w="med" len="med"/>
                      <a:tailEnd type="none" w="med" len="med"/>
                    </a:lnB>
                    <a:lnTlToBr>
                      <a:noFill/>
                    </a:lnTlToBr>
                    <a:lnBlToTr>
                      <a:noFill/>
                    </a:lnBlToTr>
                    <a:solidFill>
                      <a:schemeClr val="hlink"/>
                    </a:solidFill>
                  </a:tcPr>
                </a:tc>
              </a:tr>
              <a:tr h="633413">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bg2"/>
                          </a:solidFill>
                          <a:effectLst/>
                          <a:latin typeface="Arial" charset="0"/>
                        </a:rPr>
                        <a:t>RFS</a:t>
                      </a:r>
                    </a:p>
                  </a:txBody>
                  <a:tcPr anchor="b" horzOverflow="overflow">
                    <a:lnL cap="flat">
                      <a:noFill/>
                    </a:lnL>
                    <a:lnR w="12700" cap="flat" cmpd="sng" algn="ctr">
                      <a:solidFill>
                        <a:schemeClr val="tx1"/>
                      </a:solidFill>
                      <a:prstDash val="solid"/>
                      <a:round/>
                      <a:headEnd type="none" w="med" len="med"/>
                      <a:tailEnd type="none" w="med" len="med"/>
                    </a:lnR>
                    <a:lnT>
                      <a:noFill/>
                    </a:lnT>
                    <a:lnB w="28575" cap="flat" cmpd="sng" algn="ctr">
                      <a:solidFill>
                        <a:schemeClr val="accent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2000" b="1" i="0" u="none" strike="noStrike" cap="none" normalizeH="0" baseline="0" dirty="0" smtClean="0">
                          <a:ln>
                            <a:noFill/>
                          </a:ln>
                          <a:solidFill>
                            <a:schemeClr val="bg2"/>
                          </a:solidFill>
                          <a:effectLst/>
                          <a:latin typeface="Arial" charset="0"/>
                        </a:rPr>
                        <a:t>Placebo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2286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bg2"/>
                          </a:solidFill>
                          <a:effectLst/>
                          <a:latin typeface="Arial" charset="0"/>
                        </a:rPr>
                        <a:t>1 yr of Glivec 400 mg/d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bg2"/>
                          </a:solidFill>
                          <a:effectLst/>
                          <a:latin typeface="Arial" charset="0"/>
                        </a:rPr>
                        <a:t>1 yr of Glivec 400 mg/d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bg2"/>
                          </a:solidFill>
                          <a:effectLst/>
                          <a:latin typeface="Arial" charset="0"/>
                        </a:rPr>
                        <a:t>Surgery Alone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bg2"/>
                          </a:solidFill>
                          <a:effectLst/>
                          <a:latin typeface="Arial" charset="0"/>
                        </a:rPr>
                        <a:t>Glivec </a:t>
                      </a:r>
                      <a:br>
                        <a:rPr kumimoji="0" lang="en-US" sz="2000" b="1" i="0" u="none" strike="noStrike" cap="none" normalizeH="0" baseline="0" smtClean="0">
                          <a:ln>
                            <a:noFill/>
                          </a:ln>
                          <a:solidFill>
                            <a:schemeClr val="bg2"/>
                          </a:solidFill>
                          <a:effectLst/>
                          <a:latin typeface="Arial" charset="0"/>
                        </a:rPr>
                      </a:br>
                      <a:r>
                        <a:rPr kumimoji="0" lang="en-US" sz="2000" b="1" i="0" u="none" strike="noStrike" cap="none" normalizeH="0" baseline="0" smtClean="0">
                          <a:ln>
                            <a:noFill/>
                          </a:ln>
                          <a:solidFill>
                            <a:schemeClr val="bg2"/>
                          </a:solidFill>
                          <a:effectLst/>
                          <a:latin typeface="Arial" charset="0"/>
                        </a:rPr>
                        <a:t>400 mg/d</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rgbClr val="FF0000"/>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hlink"/>
                    </a:solidFill>
                  </a:tcPr>
                </a:tc>
              </a:tr>
              <a:tr h="622300">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1 year</a:t>
                      </a:r>
                    </a:p>
                  </a:txBody>
                  <a:tcPr anchor="ctr" horzOverflow="overflow">
                    <a:lnL cap="flat">
                      <a:noFill/>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MS PGothic" pitchFamily="34" charset="-128"/>
                          <a:ea typeface="MS PGothic" pitchFamily="34"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MS PGothic" pitchFamily="34" charset="-128"/>
                          <a:ea typeface="MS PGothic" pitchFamily="34" charset="-128"/>
                        </a:rPr>
                        <a:t>—</a:t>
                      </a:r>
                      <a:endParaRPr kumimoji="0" lang="en-US" sz="2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96.1%</a:t>
                      </a:r>
                    </a:p>
                  </a:txBody>
                  <a:tcPr anchor="ctr" horzOverflow="overflow">
                    <a:lnL w="12700" cap="flat" cmpd="sng" algn="ctr">
                      <a:solidFill>
                        <a:schemeClr val="tx1"/>
                      </a:solidFill>
                      <a:prstDash val="solid"/>
                      <a:round/>
                      <a:headEnd type="none" w="med" len="med"/>
                      <a:tailEnd type="none" w="med" len="med"/>
                    </a:lnL>
                    <a:lnR cap="flat">
                      <a:noFill/>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2 years</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MS PGothic" pitchFamily="34" charset="-128"/>
                          <a:ea typeface="MS PGothic" pitchFamily="34"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MS PGothic" pitchFamily="34" charset="-128"/>
                          <a:ea typeface="MS PGothic" pitchFamily="34"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MS PGothic" pitchFamily="34" charset="-128"/>
                          <a:ea typeface="MS PGothic" pitchFamily="34" charset="-128"/>
                        </a:rPr>
                        <a:t>—</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3 years</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MS PGothic" pitchFamily="34" charset="-128"/>
                          <a:ea typeface="MS PGothic" pitchFamily="34"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MS PGothic" pitchFamily="34" charset="-128"/>
                          <a:ea typeface="MS PGothic" pitchFamily="34"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smtClean="0">
                          <a:ln>
                            <a:noFill/>
                          </a:ln>
                          <a:solidFill>
                            <a:schemeClr val="tx1"/>
                          </a:solidFill>
                          <a:effectLst/>
                          <a:latin typeface="Arial"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40000"/>
                        </a:spcAft>
                        <a:buClr>
                          <a:schemeClr val="hlink"/>
                        </a:buClr>
                        <a:buSzPct val="110000"/>
                        <a:buFontTx/>
                        <a:buNone/>
                        <a:tabLst/>
                      </a:pPr>
                      <a:r>
                        <a:rPr kumimoji="0" lang="en-US" sz="2000" b="1" i="0" u="none" strike="noStrike" cap="none" normalizeH="0" baseline="0" dirty="0" smtClean="0">
                          <a:ln>
                            <a:noFill/>
                          </a:ln>
                          <a:solidFill>
                            <a:schemeClr val="tx1"/>
                          </a:solidFill>
                          <a:effectLst/>
                          <a:latin typeface="MS PGothic" pitchFamily="34" charset="-128"/>
                          <a:ea typeface="MS PGothic" pitchFamily="34" charset="-128"/>
                        </a:rPr>
                        <a:t>—</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14" name="Text Box 54"/>
          <p:cNvSpPr txBox="1">
            <a:spLocks noChangeArrowheads="1"/>
          </p:cNvSpPr>
          <p:nvPr/>
        </p:nvSpPr>
        <p:spPr bwMode="auto">
          <a:xfrm>
            <a:off x="309563" y="5845175"/>
            <a:ext cx="8229600" cy="723900"/>
          </a:xfrm>
          <a:prstGeom prst="rect">
            <a:avLst/>
          </a:prstGeom>
          <a:noFill/>
          <a:ln w="12700">
            <a:noFill/>
            <a:miter lim="800000"/>
            <a:headEnd type="none" w="sm" len="sm"/>
            <a:tailEnd type="none" w="sm" len="sm"/>
          </a:ln>
        </p:spPr>
        <p:txBody>
          <a:bodyPr>
            <a:spAutoFit/>
          </a:bodyPr>
          <a:lstStyle/>
          <a:p>
            <a:pPr algn="l">
              <a:spcAft>
                <a:spcPct val="25000"/>
              </a:spcAft>
            </a:pPr>
            <a:r>
              <a:rPr lang="en-US" sz="1200" b="0"/>
              <a:t>1. DeMatteo R et al. Presented at: 43rd Annual Meeting of ASCO; June 1-5, 2007; Chicago, Ill.</a:t>
            </a:r>
            <a:r>
              <a:rPr lang="en-US" sz="1200"/>
              <a:t> </a:t>
            </a:r>
            <a:r>
              <a:rPr lang="en-US" sz="1200" b="0"/>
              <a:t>Late breaking abstract. </a:t>
            </a:r>
            <a:br>
              <a:rPr lang="en-US" sz="1200" b="0"/>
            </a:br>
            <a:r>
              <a:rPr lang="en-US" sz="1200" b="0"/>
              <a:t>2. </a:t>
            </a:r>
            <a:r>
              <a:rPr lang="en-US" sz="1400" b="0"/>
              <a:t>Nillsson B et al. </a:t>
            </a:r>
            <a:r>
              <a:rPr lang="en-US" sz="1400" b="0" i="1"/>
              <a:t>Br J Cancer.</a:t>
            </a:r>
            <a:r>
              <a:rPr lang="en-US" sz="1400" b="0"/>
              <a:t> 2007;96:1656-1658.</a:t>
            </a:r>
          </a:p>
          <a:p>
            <a:pPr algn="l">
              <a:spcAft>
                <a:spcPct val="25000"/>
              </a:spcAft>
            </a:pPr>
            <a:r>
              <a:rPr lang="en-US" sz="1200" b="0"/>
              <a:t>3. Zhan WH. </a:t>
            </a:r>
            <a:r>
              <a:rPr lang="en-US" sz="1200" b="0" i="1"/>
              <a:t>J Clin Oncol.</a:t>
            </a:r>
            <a:r>
              <a:rPr lang="en-US" sz="1200" i="1"/>
              <a:t> </a:t>
            </a:r>
            <a:r>
              <a:rPr lang="en-US" sz="1200" b="0"/>
              <a:t>2007;25(18S):556s. Abstract 10045.</a:t>
            </a:r>
          </a:p>
        </p:txBody>
      </p:sp>
      <p:sp>
        <p:nvSpPr>
          <p:cNvPr id="28715" name="Rectangle 55"/>
          <p:cNvSpPr>
            <a:spLocks noChangeArrowheads="1"/>
          </p:cNvSpPr>
          <p:nvPr/>
        </p:nvSpPr>
        <p:spPr bwMode="auto">
          <a:xfrm>
            <a:off x="528638" y="4932363"/>
            <a:ext cx="8188325" cy="654050"/>
          </a:xfrm>
          <a:prstGeom prst="rect">
            <a:avLst/>
          </a:prstGeom>
          <a:solidFill>
            <a:schemeClr val="hlink"/>
          </a:solidFill>
          <a:ln w="12700" algn="ctr">
            <a:solidFill>
              <a:schemeClr val="accent1"/>
            </a:solidFill>
            <a:miter lim="800000"/>
            <a:headEnd/>
            <a:tailEnd/>
          </a:ln>
        </p:spPr>
        <p:txBody>
          <a:bodyPr>
            <a:spAutoFit/>
          </a:bodyPr>
          <a:lstStyle/>
          <a:p>
            <a:pPr algn="ctr" eaLnBrk="0" hangingPunct="0"/>
            <a:r>
              <a:rPr lang="en-US" sz="1800">
                <a:solidFill>
                  <a:schemeClr val="bg2"/>
                </a:solidFill>
              </a:rPr>
              <a:t>One year of Glivec reduces risk of cancer returning by 82% following surgery for gastrointestinal stromal tumors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a:t>
            </a:r>
            <a:endParaRPr lang="en-US" dirty="0"/>
          </a:p>
        </p:txBody>
      </p:sp>
      <p:sp>
        <p:nvSpPr>
          <p:cNvPr id="3" name="Content Placeholder 2"/>
          <p:cNvSpPr>
            <a:spLocks noGrp="1"/>
          </p:cNvSpPr>
          <p:nvPr>
            <p:ph sz="quarter" idx="1"/>
          </p:nvPr>
        </p:nvSpPr>
        <p:spPr/>
        <p:txBody>
          <a:bodyPr/>
          <a:lstStyle/>
          <a:p>
            <a:r>
              <a:rPr lang="en-US" sz="2400" dirty="0" smtClean="0"/>
              <a:t>Presently he is doing well</a:t>
            </a:r>
          </a:p>
          <a:p>
            <a:pPr>
              <a:buNone/>
            </a:pPr>
            <a:endParaRPr lang="en-US" sz="2400" dirty="0" smtClean="0"/>
          </a:p>
          <a:p>
            <a:r>
              <a:rPr lang="en-US" sz="2400" dirty="0" smtClean="0"/>
              <a:t>He has improved appetite and has gained weight.</a:t>
            </a:r>
          </a:p>
          <a:p>
            <a:pPr>
              <a:buNone/>
            </a:pPr>
            <a:endParaRPr lang="en-US" sz="2400" dirty="0" smtClean="0"/>
          </a:p>
          <a:p>
            <a:r>
              <a:rPr lang="en-US" sz="2400" dirty="0" smtClean="0"/>
              <a:t>He has been qualified  in the program Novartis Oncology Access (NOA) which provides </a:t>
            </a:r>
            <a:r>
              <a:rPr lang="en-US" sz="2400" dirty="0" err="1" smtClean="0"/>
              <a:t>Imatinib</a:t>
            </a:r>
            <a:r>
              <a:rPr lang="en-US" sz="2400" dirty="0" smtClean="0"/>
              <a:t> (</a:t>
            </a:r>
            <a:r>
              <a:rPr lang="en-US" sz="2400" dirty="0" err="1" smtClean="0"/>
              <a:t>Glivec</a:t>
            </a:r>
            <a:r>
              <a:rPr lang="en-US" sz="2400" dirty="0" smtClean="0"/>
              <a:t>) at no cost</a:t>
            </a:r>
          </a:p>
          <a:p>
            <a:endParaRPr lang="en-US" sz="2400" dirty="0" smtClean="0"/>
          </a:p>
          <a:p>
            <a:r>
              <a:rPr lang="en-US" sz="2400" dirty="0" smtClean="0"/>
              <a:t>Cost: P77,001.70/box  of 60 tabs or P1,283.36/tab</a:t>
            </a:r>
          </a:p>
          <a:p>
            <a:pPr>
              <a:buNone/>
            </a:pP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normAutofit/>
          </a:bodyPr>
          <a:lstStyle/>
          <a:p>
            <a:r>
              <a:rPr lang="en-US" sz="2400" dirty="0" smtClean="0"/>
              <a:t>Presentation of GIST depends on anatomic location</a:t>
            </a:r>
          </a:p>
          <a:p>
            <a:pPr>
              <a:buNone/>
            </a:pPr>
            <a:endParaRPr lang="en-US" sz="2400" dirty="0" smtClean="0"/>
          </a:p>
          <a:p>
            <a:r>
              <a:rPr lang="en-US" sz="2400" dirty="0" smtClean="0"/>
              <a:t>Diagnosis: CD 117 – diagnostic marker for GIST</a:t>
            </a:r>
          </a:p>
          <a:p>
            <a:pPr>
              <a:buNone/>
            </a:pPr>
            <a:endParaRPr lang="en-US" sz="2400" dirty="0" smtClean="0"/>
          </a:p>
          <a:p>
            <a:r>
              <a:rPr lang="en-US" sz="2400" dirty="0" smtClean="0"/>
              <a:t>Management: </a:t>
            </a:r>
          </a:p>
          <a:p>
            <a:pPr>
              <a:buNone/>
            </a:pPr>
            <a:r>
              <a:rPr lang="en-US" sz="2400" dirty="0" smtClean="0"/>
              <a:t>     Complete surgical resection- mainstay of treatment</a:t>
            </a:r>
          </a:p>
          <a:p>
            <a:pPr>
              <a:buNone/>
            </a:pPr>
            <a:r>
              <a:rPr lang="en-US" sz="2400" dirty="0" smtClean="0"/>
              <a:t>     </a:t>
            </a:r>
            <a:r>
              <a:rPr lang="en-US" sz="2400" dirty="0" err="1" smtClean="0"/>
              <a:t>Imatinib</a:t>
            </a:r>
            <a:r>
              <a:rPr lang="en-US" sz="2400" dirty="0" smtClean="0"/>
              <a:t> </a:t>
            </a:r>
            <a:r>
              <a:rPr lang="en-US" sz="2400" dirty="0" err="1" smtClean="0"/>
              <a:t>mesylate</a:t>
            </a:r>
            <a:r>
              <a:rPr lang="en-US" sz="2400" dirty="0" smtClean="0"/>
              <a:t> – can prevent recurrence</a:t>
            </a:r>
          </a:p>
          <a:p>
            <a:pPr>
              <a:buNone/>
            </a:pPr>
            <a:endParaRPr lang="en-US" sz="2400" dirty="0" smtClean="0"/>
          </a:p>
          <a:p>
            <a:r>
              <a:rPr lang="en-US" sz="2400" dirty="0" smtClean="0"/>
              <a:t>Dealing with abdominal masses, imaging localization is not easy particularly if the mass is compressing other organs</a:t>
            </a:r>
          </a:p>
          <a:p>
            <a:pPr>
              <a:buNone/>
            </a:pPr>
            <a:endParaRPr lang="en-US" sz="2400" dirty="0" smtClean="0"/>
          </a:p>
          <a:p>
            <a:pPr>
              <a:buNone/>
            </a:pP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00200" y="2590800"/>
            <a:ext cx="6251448" cy="1673352"/>
          </a:xfrm>
        </p:spPr>
        <p:txBody>
          <a:bodyPr/>
          <a:lstStyle/>
          <a:p>
            <a:pPr algn="ctr">
              <a:buNone/>
            </a:pPr>
            <a:endParaRPr lang="en-US" dirty="0" smtClean="0"/>
          </a:p>
          <a:p>
            <a:pPr algn="ctr">
              <a:buNone/>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Mesenteric Angiogram</a:t>
            </a:r>
            <a:endParaRPr lang="en-US" dirty="0"/>
          </a:p>
        </p:txBody>
      </p:sp>
      <p:sp>
        <p:nvSpPr>
          <p:cNvPr id="3" name="Content Placeholder 2"/>
          <p:cNvSpPr>
            <a:spLocks noGrp="1"/>
          </p:cNvSpPr>
          <p:nvPr>
            <p:ph sz="quarter" idx="1"/>
          </p:nvPr>
        </p:nvSpPr>
        <p:spPr/>
        <p:txBody>
          <a:bodyPr>
            <a:normAutofit/>
          </a:bodyPr>
          <a:lstStyle/>
          <a:p>
            <a:r>
              <a:rPr lang="en-US" sz="2400" dirty="0" smtClean="0"/>
              <a:t>No tumor supply demonstrated coming from the hepatic arteries.</a:t>
            </a:r>
          </a:p>
          <a:p>
            <a:pPr>
              <a:buNone/>
            </a:pPr>
            <a:endParaRPr lang="en-US" sz="2400" dirty="0" smtClean="0"/>
          </a:p>
          <a:p>
            <a:r>
              <a:rPr lang="en-US" sz="2400" dirty="0" smtClean="0"/>
              <a:t>Contrast injection into the left gastric artery and </a:t>
            </a:r>
            <a:r>
              <a:rPr lang="en-US" sz="2400" dirty="0" err="1" smtClean="0"/>
              <a:t>gastroduodenal</a:t>
            </a:r>
            <a:r>
              <a:rPr lang="en-US" sz="2400" dirty="0" smtClean="0"/>
              <a:t> artery demonstrates enhancing periphery of the large abdominal mass.</a:t>
            </a:r>
            <a:endParaRPr lang="en-US" sz="2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Intra-op Findings</a:t>
            </a:r>
            <a:endParaRPr lang="en-US" dirty="0"/>
          </a:p>
        </p:txBody>
      </p:sp>
      <p:sp>
        <p:nvSpPr>
          <p:cNvPr id="3" name="Content Placeholder 2"/>
          <p:cNvSpPr>
            <a:spLocks noGrp="1"/>
          </p:cNvSpPr>
          <p:nvPr>
            <p:ph sz="quarter" idx="1"/>
          </p:nvPr>
        </p:nvSpPr>
        <p:spPr/>
        <p:txBody>
          <a:bodyPr>
            <a:normAutofit/>
          </a:bodyPr>
          <a:lstStyle/>
          <a:p>
            <a:r>
              <a:rPr lang="en-US" sz="2400" dirty="0" smtClean="0"/>
              <a:t>22 x 18 x 15 cm mass abutting the transverse colon, attached to the lesser curvature of the stomach</a:t>
            </a:r>
          </a:p>
          <a:p>
            <a:r>
              <a:rPr lang="en-US" sz="2400" dirty="0" smtClean="0"/>
              <a:t>Multiple firm palpable nodes noted along the greater curvature of the stomach.</a:t>
            </a:r>
          </a:p>
          <a:p>
            <a:r>
              <a:rPr lang="en-US" sz="2400" dirty="0" smtClean="0"/>
              <a:t>No liver mass noted</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CBC</a:t>
            </a:r>
            <a:endParaRPr lang="en-US" dirty="0"/>
          </a:p>
        </p:txBody>
      </p:sp>
      <p:graphicFrame>
        <p:nvGraphicFramePr>
          <p:cNvPr id="4" name="Content Placeholder 3"/>
          <p:cNvGraphicFramePr>
            <a:graphicFrameLocks noGrp="1"/>
          </p:cNvGraphicFramePr>
          <p:nvPr>
            <p:ph sz="quarter" idx="1"/>
          </p:nvPr>
        </p:nvGraphicFramePr>
        <p:xfrm>
          <a:off x="1600200" y="1600200"/>
          <a:ext cx="5943600" cy="3708400"/>
        </p:xfrm>
        <a:graphic>
          <a:graphicData uri="http://schemas.openxmlformats.org/drawingml/2006/table">
            <a:tbl>
              <a:tblPr firstRow="1" bandRow="1">
                <a:tableStyleId>{5C22544A-7EE6-4342-B048-85BDC9FD1C3A}</a:tableStyleId>
              </a:tblPr>
              <a:tblGrid>
                <a:gridCol w="2895600"/>
                <a:gridCol w="3048000"/>
              </a:tblGrid>
              <a:tr h="370840">
                <a:tc>
                  <a:txBody>
                    <a:bodyPr/>
                    <a:lstStyle/>
                    <a:p>
                      <a:endParaRPr lang="en-US" dirty="0"/>
                    </a:p>
                  </a:txBody>
                  <a:tcPr/>
                </a:tc>
                <a:tc>
                  <a:txBody>
                    <a:bodyPr/>
                    <a:lstStyle/>
                    <a:p>
                      <a:endParaRPr lang="en-US"/>
                    </a:p>
                  </a:txBody>
                  <a:tcPr/>
                </a:tc>
              </a:tr>
              <a:tr h="370840">
                <a:tc>
                  <a:txBody>
                    <a:bodyPr/>
                    <a:lstStyle/>
                    <a:p>
                      <a:r>
                        <a:rPr lang="en-US" dirty="0" smtClean="0"/>
                        <a:t>Hemoglobin</a:t>
                      </a:r>
                      <a:endParaRPr lang="en-US" dirty="0"/>
                    </a:p>
                  </a:txBody>
                  <a:tcPr/>
                </a:tc>
                <a:tc>
                  <a:txBody>
                    <a:bodyPr/>
                    <a:lstStyle/>
                    <a:p>
                      <a:r>
                        <a:rPr lang="en-US" dirty="0" smtClean="0"/>
                        <a:t>13.9</a:t>
                      </a:r>
                      <a:endParaRPr lang="en-US" dirty="0"/>
                    </a:p>
                  </a:txBody>
                  <a:tcPr/>
                </a:tc>
              </a:tr>
              <a:tr h="370840">
                <a:tc>
                  <a:txBody>
                    <a:bodyPr/>
                    <a:lstStyle/>
                    <a:p>
                      <a:r>
                        <a:rPr lang="en-US" dirty="0" err="1" smtClean="0"/>
                        <a:t>Hematocrit</a:t>
                      </a:r>
                      <a:endParaRPr lang="en-US" dirty="0"/>
                    </a:p>
                  </a:txBody>
                  <a:tcPr/>
                </a:tc>
                <a:tc>
                  <a:txBody>
                    <a:bodyPr/>
                    <a:lstStyle/>
                    <a:p>
                      <a:r>
                        <a:rPr lang="en-US" dirty="0" smtClean="0"/>
                        <a:t>0.43</a:t>
                      </a:r>
                      <a:endParaRPr lang="en-US" dirty="0"/>
                    </a:p>
                  </a:txBody>
                  <a:tcPr/>
                </a:tc>
              </a:tr>
              <a:tr h="370840">
                <a:tc>
                  <a:txBody>
                    <a:bodyPr/>
                    <a:lstStyle/>
                    <a:p>
                      <a:r>
                        <a:rPr lang="en-US" dirty="0" smtClean="0"/>
                        <a:t>RBC</a:t>
                      </a:r>
                      <a:endParaRPr lang="en-US" dirty="0"/>
                    </a:p>
                  </a:txBody>
                  <a:tcPr/>
                </a:tc>
                <a:tc>
                  <a:txBody>
                    <a:bodyPr/>
                    <a:lstStyle/>
                    <a:p>
                      <a:r>
                        <a:rPr lang="en-US" dirty="0" smtClean="0"/>
                        <a:t>5.1</a:t>
                      </a:r>
                      <a:endParaRPr lang="en-US" dirty="0"/>
                    </a:p>
                  </a:txBody>
                  <a:tcPr/>
                </a:tc>
              </a:tr>
              <a:tr h="370840">
                <a:tc>
                  <a:txBody>
                    <a:bodyPr/>
                    <a:lstStyle/>
                    <a:p>
                      <a:r>
                        <a:rPr lang="en-US" dirty="0" smtClean="0"/>
                        <a:t>WBC</a:t>
                      </a:r>
                      <a:endParaRPr lang="en-US" dirty="0"/>
                    </a:p>
                  </a:txBody>
                  <a:tcPr/>
                </a:tc>
                <a:tc>
                  <a:txBody>
                    <a:bodyPr/>
                    <a:lstStyle/>
                    <a:p>
                      <a:r>
                        <a:rPr lang="en-US" dirty="0" smtClean="0"/>
                        <a:t>6.5</a:t>
                      </a:r>
                      <a:endParaRPr lang="en-US" dirty="0"/>
                    </a:p>
                  </a:txBody>
                  <a:tcPr/>
                </a:tc>
              </a:tr>
              <a:tr h="370840">
                <a:tc>
                  <a:txBody>
                    <a:bodyPr/>
                    <a:lstStyle/>
                    <a:p>
                      <a:r>
                        <a:rPr lang="en-US" dirty="0" err="1" smtClean="0"/>
                        <a:t>neutrophil</a:t>
                      </a:r>
                      <a:endParaRPr lang="en-US" dirty="0"/>
                    </a:p>
                  </a:txBody>
                  <a:tcPr/>
                </a:tc>
                <a:tc>
                  <a:txBody>
                    <a:bodyPr/>
                    <a:lstStyle/>
                    <a:p>
                      <a:r>
                        <a:rPr lang="en-US" dirty="0" smtClean="0"/>
                        <a:t>6</a:t>
                      </a:r>
                      <a:endParaRPr lang="en-US" dirty="0"/>
                    </a:p>
                  </a:txBody>
                  <a:tcPr/>
                </a:tc>
              </a:tr>
              <a:tr h="370840">
                <a:tc>
                  <a:txBody>
                    <a:bodyPr/>
                    <a:lstStyle/>
                    <a:p>
                      <a:r>
                        <a:rPr lang="en-US" dirty="0" smtClean="0"/>
                        <a:t>lymphocytes</a:t>
                      </a:r>
                      <a:endParaRPr lang="en-US" dirty="0"/>
                    </a:p>
                  </a:txBody>
                  <a:tcPr/>
                </a:tc>
                <a:tc>
                  <a:txBody>
                    <a:bodyPr/>
                    <a:lstStyle/>
                    <a:p>
                      <a:r>
                        <a:rPr lang="en-US" dirty="0" smtClean="0"/>
                        <a:t>22</a:t>
                      </a:r>
                      <a:endParaRPr lang="en-US" dirty="0"/>
                    </a:p>
                  </a:txBody>
                  <a:tcPr/>
                </a:tc>
              </a:tr>
              <a:tr h="370840">
                <a:tc>
                  <a:txBody>
                    <a:bodyPr/>
                    <a:lstStyle/>
                    <a:p>
                      <a:r>
                        <a:rPr lang="en-US" dirty="0" err="1" smtClean="0"/>
                        <a:t>eosinophil</a:t>
                      </a:r>
                      <a:endParaRPr lang="en-US" dirty="0"/>
                    </a:p>
                  </a:txBody>
                  <a:tcPr/>
                </a:tc>
                <a:tc>
                  <a:txBody>
                    <a:bodyPr/>
                    <a:lstStyle/>
                    <a:p>
                      <a:r>
                        <a:rPr lang="en-US" dirty="0" smtClean="0"/>
                        <a:t>8</a:t>
                      </a:r>
                      <a:endParaRPr lang="en-US" dirty="0"/>
                    </a:p>
                  </a:txBody>
                  <a:tcPr/>
                </a:tc>
              </a:tr>
              <a:tr h="370840">
                <a:tc>
                  <a:txBody>
                    <a:bodyPr/>
                    <a:lstStyle/>
                    <a:p>
                      <a:r>
                        <a:rPr lang="en-US" dirty="0" err="1" smtClean="0"/>
                        <a:t>monocytes</a:t>
                      </a:r>
                      <a:endParaRPr lang="en-US" dirty="0"/>
                    </a:p>
                  </a:txBody>
                  <a:tcPr/>
                </a:tc>
                <a:tc>
                  <a:txBody>
                    <a:bodyPr/>
                    <a:lstStyle/>
                    <a:p>
                      <a:r>
                        <a:rPr lang="en-US" dirty="0" smtClean="0"/>
                        <a:t>9</a:t>
                      </a:r>
                      <a:endParaRPr lang="en-US" dirty="0"/>
                    </a:p>
                  </a:txBody>
                  <a:tcPr/>
                </a:tc>
              </a:tr>
              <a:tr h="370840">
                <a:tc>
                  <a:txBody>
                    <a:bodyPr/>
                    <a:lstStyle/>
                    <a:p>
                      <a:r>
                        <a:rPr lang="en-US" dirty="0" smtClean="0"/>
                        <a:t>Platelet</a:t>
                      </a:r>
                      <a:endParaRPr lang="en-US" dirty="0"/>
                    </a:p>
                  </a:txBody>
                  <a:tcPr/>
                </a:tc>
                <a:tc>
                  <a:txBody>
                    <a:bodyPr/>
                    <a:lstStyle/>
                    <a:p>
                      <a:r>
                        <a:rPr lang="en-US" dirty="0" smtClean="0"/>
                        <a:t>314000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HISTOPATH RESULTS</a:t>
            </a:r>
            <a:endParaRPr lang="en-US" dirty="0"/>
          </a:p>
        </p:txBody>
      </p:sp>
      <p:sp>
        <p:nvSpPr>
          <p:cNvPr id="3" name="Content Placeholder 2"/>
          <p:cNvSpPr>
            <a:spLocks noGrp="1"/>
          </p:cNvSpPr>
          <p:nvPr>
            <p:ph sz="quarter" idx="1"/>
          </p:nvPr>
        </p:nvSpPr>
        <p:spPr/>
        <p:txBody>
          <a:bodyPr>
            <a:normAutofit/>
          </a:bodyPr>
          <a:lstStyle/>
          <a:p>
            <a:r>
              <a:rPr lang="en-US" sz="2400" i="1" dirty="0" smtClean="0"/>
              <a:t>Partial </a:t>
            </a:r>
            <a:r>
              <a:rPr lang="en-US" sz="2400" i="1" dirty="0" err="1" smtClean="0"/>
              <a:t>gastrectomy</a:t>
            </a:r>
            <a:r>
              <a:rPr lang="en-US" sz="2400" i="1" dirty="0" smtClean="0"/>
              <a:t> with excision of gastric mass</a:t>
            </a:r>
          </a:p>
          <a:p>
            <a:pPr>
              <a:buNone/>
            </a:pPr>
            <a:r>
              <a:rPr lang="en-US" sz="2400" i="1" dirty="0" smtClean="0"/>
              <a:t>  - Gastrointestinal </a:t>
            </a:r>
            <a:r>
              <a:rPr lang="en-US" sz="2400" i="1" dirty="0" err="1" smtClean="0"/>
              <a:t>Stromal</a:t>
            </a:r>
            <a:r>
              <a:rPr lang="en-US" sz="2400" i="1" dirty="0" smtClean="0"/>
              <a:t> Tumor (CD-117 – highly positive)</a:t>
            </a:r>
          </a:p>
          <a:p>
            <a:pPr>
              <a:buNone/>
            </a:pPr>
            <a:r>
              <a:rPr lang="en-US" sz="2400" i="1" dirty="0" smtClean="0"/>
              <a:t>  - Tumor size: 22 cm</a:t>
            </a:r>
          </a:p>
          <a:p>
            <a:pPr>
              <a:buNone/>
            </a:pPr>
            <a:r>
              <a:rPr lang="en-US" sz="2400" i="1" dirty="0" smtClean="0"/>
              <a:t>  - no </a:t>
            </a:r>
            <a:r>
              <a:rPr lang="en-US" sz="2400" i="1" dirty="0" err="1" smtClean="0"/>
              <a:t>lymphovascular</a:t>
            </a:r>
            <a:r>
              <a:rPr lang="en-US" sz="2400" i="1" dirty="0" smtClean="0"/>
              <a:t> invasion seen</a:t>
            </a:r>
          </a:p>
          <a:p>
            <a:pPr>
              <a:buNone/>
            </a:pPr>
            <a:r>
              <a:rPr lang="en-US" sz="2400" i="1" dirty="0" smtClean="0"/>
              <a:t>  - surgical margins, negative for tumor</a:t>
            </a:r>
          </a:p>
          <a:p>
            <a:pPr>
              <a:buNone/>
            </a:pPr>
            <a:r>
              <a:rPr lang="en-US" sz="2400" i="1" dirty="0" smtClean="0"/>
              <a:t>   - risk assessment : high</a:t>
            </a:r>
          </a:p>
          <a:p>
            <a:r>
              <a:rPr lang="en-US" sz="2400" i="1" dirty="0" smtClean="0"/>
              <a:t>Remarks: high risk assessment indicates a probable aggressive behavior.</a:t>
            </a:r>
            <a:endParaRPr lang="en-US" sz="2400" dirty="0" smtClean="0"/>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Chest </a:t>
            </a:r>
            <a:r>
              <a:rPr lang="en-US" dirty="0" err="1" smtClean="0"/>
              <a:t>Xray</a:t>
            </a:r>
            <a:endParaRPr lang="en-US" dirty="0"/>
          </a:p>
        </p:txBody>
      </p:sp>
      <p:pic>
        <p:nvPicPr>
          <p:cNvPr id="4" name="Content Placeholder 3" descr="cxr.jpg"/>
          <p:cNvPicPr>
            <a:picLocks noGrp="1" noChangeAspect="1"/>
          </p:cNvPicPr>
          <p:nvPr>
            <p:ph sz="quarter" idx="1"/>
          </p:nvPr>
        </p:nvPicPr>
        <p:blipFill>
          <a:blip r:embed="rId2" cstate="print"/>
          <a:stretch>
            <a:fillRect/>
          </a:stretch>
        </p:blipFill>
        <p:spPr>
          <a:xfrm>
            <a:off x="1505744" y="1219200"/>
            <a:ext cx="6096000" cy="5105400"/>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a:t>
            </a:r>
            <a:endParaRPr lang="en-US" dirty="0"/>
          </a:p>
        </p:txBody>
      </p:sp>
      <p:pic>
        <p:nvPicPr>
          <p:cNvPr id="4" name="Content Placeholder 3" descr="ecg.jpg"/>
          <p:cNvPicPr>
            <a:picLocks noGrp="1" noChangeAspect="1"/>
          </p:cNvPicPr>
          <p:nvPr>
            <p:ph sz="quarter" idx="1"/>
          </p:nvPr>
        </p:nvPicPr>
        <p:blipFill>
          <a:blip r:embed="rId2" cstate="print"/>
          <a:stretch>
            <a:fillRect/>
          </a:stretch>
        </p:blipFill>
        <p:spPr>
          <a:xfrm>
            <a:off x="1505744" y="1527175"/>
            <a:ext cx="6096000" cy="4572000"/>
          </a:xfr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5.jpg"/>
          <p:cNvPicPr>
            <a:picLocks noGrp="1" noChangeAspect="1"/>
          </p:cNvPicPr>
          <p:nvPr>
            <p:ph sz="quarter" idx="1"/>
          </p:nvPr>
        </p:nvPicPr>
        <p:blipFill>
          <a:blip r:embed="rId3" cstate="print"/>
          <a:stretch>
            <a:fillRect/>
          </a:stretch>
        </p:blipFill>
        <p:spPr>
          <a:xfrm>
            <a:off x="0" y="0"/>
            <a:ext cx="9144000" cy="6858000"/>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4.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2.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User\Pictures\2010-06-16\005.jpg"/>
          <p:cNvPicPr>
            <a:picLocks noGrp="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1.jpg"/>
          <p:cNvPicPr>
            <a:picLocks noGrp="1" noChangeAspect="1"/>
          </p:cNvPicPr>
          <p:nvPr>
            <p:ph sz="quarter" idx="1"/>
          </p:nvPr>
        </p:nvPicPr>
        <p:blipFill>
          <a:blip r:embed="rId2" cstate="print"/>
          <a:stretch>
            <a:fillRect/>
          </a:stretch>
        </p:blipFill>
        <p:spPr>
          <a:xfrm>
            <a:off x="0" y="0"/>
            <a:ext cx="9144000" cy="6705600"/>
          </a:xfr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Cavernous </a:t>
            </a:r>
            <a:r>
              <a:rPr lang="en-US" dirty="0" err="1" smtClean="0"/>
              <a:t>Hemangioma</a:t>
            </a:r>
            <a:r>
              <a:rPr lang="en-US" dirty="0" smtClean="0"/>
              <a:t> on MRI </a:t>
            </a:r>
            <a:endParaRPr lang="en-US" dirty="0"/>
          </a:p>
        </p:txBody>
      </p:sp>
      <p:pic>
        <p:nvPicPr>
          <p:cNvPr id="4" name="Content Placeholder 3" descr="336139-363550-364860-364932.jpg"/>
          <p:cNvPicPr>
            <a:picLocks noGrp="1" noChangeAspect="1"/>
          </p:cNvPicPr>
          <p:nvPr>
            <p:ph sz="quarter" idx="1"/>
          </p:nvPr>
        </p:nvPicPr>
        <p:blipFill>
          <a:blip r:embed="rId3" cstate="print"/>
          <a:stretch>
            <a:fillRect/>
          </a:stretch>
        </p:blipFill>
        <p:spPr>
          <a:xfrm>
            <a:off x="685800" y="1447800"/>
            <a:ext cx="7848600" cy="4648200"/>
          </a:xfr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Cavernous </a:t>
            </a:r>
            <a:r>
              <a:rPr lang="en-US" dirty="0" err="1" smtClean="0"/>
              <a:t>Hemangioma</a:t>
            </a:r>
            <a:r>
              <a:rPr lang="en-US" dirty="0" smtClean="0"/>
              <a:t> on CT</a:t>
            </a:r>
            <a:endParaRPr lang="en-US" dirty="0"/>
          </a:p>
        </p:txBody>
      </p:sp>
      <p:pic>
        <p:nvPicPr>
          <p:cNvPr id="4" name="Content Placeholder 3" descr="336139-363550-364860-364931.jpg"/>
          <p:cNvPicPr>
            <a:picLocks noGrp="1" noChangeAspect="1"/>
          </p:cNvPicPr>
          <p:nvPr>
            <p:ph sz="quarter" idx="1"/>
          </p:nvPr>
        </p:nvPicPr>
        <p:blipFill>
          <a:blip r:embed="rId3" cstate="print"/>
          <a:stretch>
            <a:fillRect/>
          </a:stretch>
        </p:blipFill>
        <p:spPr>
          <a:xfrm>
            <a:off x="1295400" y="1295400"/>
            <a:ext cx="6027251" cy="55626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7548</TotalTime>
  <Words>5594</Words>
  <Application>Microsoft Office PowerPoint</Application>
  <PresentationFormat>On-screen Show (4:3)</PresentationFormat>
  <Paragraphs>900</Paragraphs>
  <Slides>103</Slides>
  <Notes>62</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05" baseType="lpstr">
      <vt:lpstr>Civic</vt:lpstr>
      <vt:lpstr>Chart</vt:lpstr>
      <vt:lpstr>Department of Internal Medicine Medical Grandrounds</vt:lpstr>
      <vt:lpstr>Objectives:</vt:lpstr>
      <vt:lpstr>General Data</vt:lpstr>
      <vt:lpstr>Chief Complaint</vt:lpstr>
      <vt:lpstr>History of Present Illness</vt:lpstr>
      <vt:lpstr>History of Present Illness</vt:lpstr>
      <vt:lpstr>History of Present Illness</vt:lpstr>
      <vt:lpstr>Work up</vt:lpstr>
      <vt:lpstr>CBC</vt:lpstr>
      <vt:lpstr>Blood Chemistry</vt:lpstr>
      <vt:lpstr>Hepatitis Profile</vt:lpstr>
      <vt:lpstr>History of Present Illness</vt:lpstr>
      <vt:lpstr>Review of Systems</vt:lpstr>
      <vt:lpstr>Past Medical History</vt:lpstr>
      <vt:lpstr>Personal/ Social History</vt:lpstr>
      <vt:lpstr>Family History</vt:lpstr>
      <vt:lpstr>Physical Examination</vt:lpstr>
      <vt:lpstr>Physical Examination</vt:lpstr>
      <vt:lpstr>Salient Features</vt:lpstr>
      <vt:lpstr>Initial Impression</vt:lpstr>
      <vt:lpstr>Course in the Wards</vt:lpstr>
      <vt:lpstr>CBC</vt:lpstr>
      <vt:lpstr>Blood Chemistry</vt:lpstr>
      <vt:lpstr>Liver Function Tests</vt:lpstr>
      <vt:lpstr>Tumor Markers</vt:lpstr>
      <vt:lpstr>Course in the Wards</vt:lpstr>
      <vt:lpstr>Course in the Wards</vt:lpstr>
      <vt:lpstr>Course in the Wards</vt:lpstr>
      <vt:lpstr>Bone Scan</vt:lpstr>
      <vt:lpstr>Bone Scan</vt:lpstr>
      <vt:lpstr>Bone Scan with metastases</vt:lpstr>
      <vt:lpstr>Course in the Wards</vt:lpstr>
      <vt:lpstr>Course in the Wards</vt:lpstr>
      <vt:lpstr>MRI of the abdomen</vt:lpstr>
      <vt:lpstr>Cavernous Hemangioma</vt:lpstr>
      <vt:lpstr>Cavernous Hemangioma</vt:lpstr>
      <vt:lpstr>Cavernous Hemangioma</vt:lpstr>
      <vt:lpstr>Course in the Wards</vt:lpstr>
      <vt:lpstr>Course in the Wards</vt:lpstr>
      <vt:lpstr>Course in the Wards</vt:lpstr>
      <vt:lpstr>Course in the Wards</vt:lpstr>
      <vt:lpstr>Slide 42</vt:lpstr>
      <vt:lpstr>Course in the Wards</vt:lpstr>
      <vt:lpstr>EGD</vt:lpstr>
      <vt:lpstr>Course in the Wards</vt:lpstr>
      <vt:lpstr>Course in the Wards</vt:lpstr>
      <vt:lpstr>CT Scan Abdomen</vt:lpstr>
      <vt:lpstr>CT Scan Abdomen</vt:lpstr>
      <vt:lpstr>CT Scan Abdomen</vt:lpstr>
      <vt:lpstr>CT Scan Abdomen</vt:lpstr>
      <vt:lpstr>CT Whole Abdomen</vt:lpstr>
      <vt:lpstr>Course in the Wards</vt:lpstr>
      <vt:lpstr>Biopsy Result</vt:lpstr>
      <vt:lpstr>Course in the Wards</vt:lpstr>
      <vt:lpstr>Intra-Op Findings</vt:lpstr>
      <vt:lpstr>Intra-Op Findings</vt:lpstr>
      <vt:lpstr>Intra-Op Findings</vt:lpstr>
      <vt:lpstr>Course in the Wards</vt:lpstr>
      <vt:lpstr>Final Diagnosis</vt:lpstr>
      <vt:lpstr>Diagnostic significance of ultrasonography and CT for large upper abdominal mass</vt:lpstr>
      <vt:lpstr>Diagnostic significance of ultrasonography and CT for large upper abdominal mass</vt:lpstr>
      <vt:lpstr>American College of Radiology Guidelines on palpable abdominal mass, 2008</vt:lpstr>
      <vt:lpstr>American College of Radiology Guidelines on palpable abdominal mass, 2008</vt:lpstr>
      <vt:lpstr>GIST Overview</vt:lpstr>
      <vt:lpstr>GIST: Historical Classification as  Other Soft Tissue Sarcomas</vt:lpstr>
      <vt:lpstr>GIST: Epidemiology</vt:lpstr>
      <vt:lpstr>GIST: Clinical Presentation</vt:lpstr>
      <vt:lpstr>GIST: Clinical Presentation (Cont.)</vt:lpstr>
      <vt:lpstr>Pathology</vt:lpstr>
      <vt:lpstr>Immunohistochemical  features</vt:lpstr>
      <vt:lpstr>Adjuvant GIST: Risk Stratification</vt:lpstr>
      <vt:lpstr>Staging of GIST</vt:lpstr>
      <vt:lpstr>Staging of GIST</vt:lpstr>
      <vt:lpstr>Staging of GIST</vt:lpstr>
      <vt:lpstr>Diagnosis</vt:lpstr>
      <vt:lpstr>Diagnosis</vt:lpstr>
      <vt:lpstr>Diagnosis</vt:lpstr>
      <vt:lpstr>Management</vt:lpstr>
      <vt:lpstr>Management</vt:lpstr>
      <vt:lpstr>Management</vt:lpstr>
      <vt:lpstr>Survival Following Surgical Treatment  of Primary GIST (N=80)</vt:lpstr>
      <vt:lpstr>GIST Recurrence After Surgery</vt:lpstr>
      <vt:lpstr>Management</vt:lpstr>
      <vt:lpstr>Significant Increase in RFS With Adjuvant  Glivec in High-Risk Primary GIST</vt:lpstr>
      <vt:lpstr>Follow -up</vt:lpstr>
      <vt:lpstr>Conclusion</vt:lpstr>
      <vt:lpstr>Slide 87</vt:lpstr>
      <vt:lpstr>Mesenteric Angiogram</vt:lpstr>
      <vt:lpstr>Intra-op Findings</vt:lpstr>
      <vt:lpstr>HISTOPATH RESULTS</vt:lpstr>
      <vt:lpstr>Chest Xray</vt:lpstr>
      <vt:lpstr>ECG</vt:lpstr>
      <vt:lpstr>Slide 93</vt:lpstr>
      <vt:lpstr>Slide 94</vt:lpstr>
      <vt:lpstr>Slide 95</vt:lpstr>
      <vt:lpstr>Slide 96</vt:lpstr>
      <vt:lpstr>Slide 97</vt:lpstr>
      <vt:lpstr>Cavernous Hemangioma on MRI </vt:lpstr>
      <vt:lpstr>Cavernous Hemangioma on CT</vt:lpstr>
      <vt:lpstr>GIST  on CT scan</vt:lpstr>
      <vt:lpstr>Hepatocellular Carcinoma on CT scan</vt:lpstr>
      <vt:lpstr>GIST on Angiogram</vt:lpstr>
      <vt:lpstr>Angiogram of  GIST</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GrandRounds</dc:title>
  <dc:creator>Your User Name</dc:creator>
  <cp:lastModifiedBy>Your User Name</cp:lastModifiedBy>
  <cp:revision>131</cp:revision>
  <dcterms:created xsi:type="dcterms:W3CDTF">2009-12-25T06:29:33Z</dcterms:created>
  <dcterms:modified xsi:type="dcterms:W3CDTF">2010-06-24T01:27:53Z</dcterms:modified>
</cp:coreProperties>
</file>