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40"/>
  </p:handoutMasterIdLst>
  <p:sldIdLst>
    <p:sldId id="256" r:id="rId2"/>
    <p:sldId id="295" r:id="rId3"/>
    <p:sldId id="258" r:id="rId4"/>
    <p:sldId id="259" r:id="rId5"/>
    <p:sldId id="290" r:id="rId6"/>
    <p:sldId id="29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99" r:id="rId15"/>
    <p:sldId id="268" r:id="rId16"/>
    <p:sldId id="269" r:id="rId17"/>
    <p:sldId id="270" r:id="rId18"/>
    <p:sldId id="271" r:id="rId19"/>
    <p:sldId id="293" r:id="rId20"/>
    <p:sldId id="294" r:id="rId21"/>
    <p:sldId id="272" r:id="rId22"/>
    <p:sldId id="273" r:id="rId23"/>
    <p:sldId id="297" r:id="rId24"/>
    <p:sldId id="275" r:id="rId25"/>
    <p:sldId id="276" r:id="rId26"/>
    <p:sldId id="277" r:id="rId27"/>
    <p:sldId id="287" r:id="rId28"/>
    <p:sldId id="278" r:id="rId29"/>
    <p:sldId id="279" r:id="rId30"/>
    <p:sldId id="280" r:id="rId31"/>
    <p:sldId id="285" r:id="rId32"/>
    <p:sldId id="283" r:id="rId33"/>
    <p:sldId id="298" r:id="rId34"/>
    <p:sldId id="291" r:id="rId35"/>
    <p:sldId id="284" r:id="rId36"/>
    <p:sldId id="288" r:id="rId37"/>
    <p:sldId id="289" r:id="rId38"/>
    <p:sldId id="292" r:id="rId39"/>
  </p:sldIdLst>
  <p:sldSz cx="9144000" cy="6858000" type="screen4x3"/>
  <p:notesSz cx="6858000" cy="90773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EA3DBA32-599E-4508-A246-DDF925CA8FD9}" type="datetimeFigureOut">
              <a:rPr lang="en-US"/>
              <a:pPr>
                <a:defRPr/>
              </a:pPr>
              <a:t>2/2/2011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971C5389-212A-4EB5-990F-DCDE62D15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97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609AB-1030-4297-93EB-1053FFAC0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81C80-6173-404E-BD9D-57821C6C9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286FB-FC68-473A-ABF9-CE36D0000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57800" y="41148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98817-1B0A-4EA6-A91C-3B78418E8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676400" y="1981200"/>
            <a:ext cx="7010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942D3-6B51-4E76-85ED-6F1B09290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ABD0-5758-491E-A41E-64119BF87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A0D35-AE97-41AB-85DB-94C4B27D1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4C46C-D7CF-456A-8D32-2C810C1E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47759-288D-4489-8863-3E04E74FE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B9825-8F75-412A-B5A2-5D16C0564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0303A-BBB5-4918-9C94-466D2AC16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B64C5-3CAD-4FB3-AB1C-E2F86BC9C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79DD0-A5DD-4B7F-85DB-1DEC9D885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EBA7B-8E30-48EE-AFF1-78014397F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B58B2D-C4FD-442E-B9BE-811931A4C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373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374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376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380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5382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Microsoft_Excel_97-2003_Worksheet1.xls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census.gov.ph/data/sectordata/srf01.gi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Aging Hands (Can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7642">
            <a:off x="6400800" y="1371600"/>
            <a:ext cx="20780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828800"/>
            <a:ext cx="5867400" cy="2286000"/>
          </a:xfrm>
        </p:spPr>
        <p:txBody>
          <a:bodyPr/>
          <a:lstStyle/>
          <a:p>
            <a:pPr eaLnBrk="1" hangingPunct="1"/>
            <a:r>
              <a:rPr lang="en-US" smtClean="0"/>
              <a:t>The Frail Elderly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Marian G. Suarez, MD</a:t>
            </a:r>
          </a:p>
        </p:txBody>
      </p:sp>
      <p:pic>
        <p:nvPicPr>
          <p:cNvPr id="5125" name="Picture 6" descr="MMC_left"/>
          <p:cNvPicPr>
            <a:picLocks noChangeAspect="1"/>
          </p:cNvPicPr>
          <p:nvPr/>
        </p:nvPicPr>
        <p:blipFill>
          <a:blip r:embed="rId3"/>
          <a:srcRect l="12373" t="10596" r="10124" b="18541"/>
          <a:stretch>
            <a:fillRect/>
          </a:stretch>
        </p:blipFill>
        <p:spPr bwMode="auto">
          <a:xfrm>
            <a:off x="6096000" y="5029200"/>
            <a:ext cx="27590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219200" y="2667000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/>
              <a:t>What is Frailty?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Frailty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Refers to a loss of physiologic reserve that makes a person susceptible to disability from minor stresses.</a:t>
            </a:r>
          </a:p>
          <a:p>
            <a:pPr eaLnBrk="1" hangingPunct="1"/>
            <a:r>
              <a:rPr lang="en-US" smtClean="0"/>
              <a:t>An inherent vulnerability to challenge from the environment.</a:t>
            </a:r>
          </a:p>
          <a:p>
            <a:pPr eaLnBrk="1" hangingPunct="1"/>
            <a:r>
              <a:rPr lang="en-US" smtClean="0"/>
              <a:t>Not dependent on age, diagnosis or functional 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219200" y="2209800"/>
            <a:ext cx="662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Full </a:t>
            </a:r>
            <a:r>
              <a:rPr lang="en-US" sz="2400" b="1"/>
              <a:t>forty years</a:t>
            </a:r>
            <a:r>
              <a:rPr lang="en-US" sz="2400"/>
              <a:t> between age 60 to 100</a:t>
            </a: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15363" name="Picture 8" descr="aging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971800"/>
            <a:ext cx="487680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Frailty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Functional status varies considerably among older adults</a:t>
            </a:r>
          </a:p>
          <a:p>
            <a:pPr lvl="1" eaLnBrk="1" hangingPunct="1"/>
            <a:r>
              <a:rPr lang="en-US" smtClean="0"/>
              <a:t>Portion remain independent in daily function</a:t>
            </a:r>
          </a:p>
          <a:p>
            <a:pPr lvl="1" eaLnBrk="1" hangingPunct="1"/>
            <a:r>
              <a:rPr lang="en-US" smtClean="0"/>
              <a:t>Majority after 85 years need some assistance with instrumental activities</a:t>
            </a:r>
          </a:p>
          <a:p>
            <a:pPr lvl="1" eaLnBrk="1" hangingPunct="1"/>
            <a:r>
              <a:rPr lang="en-US" smtClean="0"/>
              <a:t>Frail elderly are severely disabled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Frailty </a:t>
            </a:r>
            <a:br>
              <a:rPr lang="en-US" smtClean="0"/>
            </a:br>
            <a:r>
              <a:rPr lang="en-US" sz="1800" smtClean="0"/>
              <a:t>(Fried et al.)</a:t>
            </a:r>
            <a:endParaRPr lang="en-U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Frailty was defined as a clinical syndrome in which 3 or more of the following criteria were present:</a:t>
            </a:r>
          </a:p>
          <a:p>
            <a:pPr lvl="1"/>
            <a:r>
              <a:rPr lang="en-US" smtClean="0"/>
              <a:t>Unintentional weight loss (10 lbs in past yr)</a:t>
            </a:r>
          </a:p>
          <a:p>
            <a:pPr lvl="1"/>
            <a:r>
              <a:rPr lang="en-US" smtClean="0"/>
              <a:t>Self-reported exhaustion</a:t>
            </a:r>
          </a:p>
          <a:p>
            <a:pPr lvl="1"/>
            <a:r>
              <a:rPr lang="en-US" smtClean="0"/>
              <a:t>Weakness (Grip strength)</a:t>
            </a:r>
          </a:p>
          <a:p>
            <a:pPr lvl="1"/>
            <a:r>
              <a:rPr lang="en-US" smtClean="0"/>
              <a:t>Slow walking speed</a:t>
            </a:r>
          </a:p>
          <a:p>
            <a:pPr lvl="1"/>
            <a:r>
              <a:rPr lang="en-US" smtClean="0"/>
              <a:t>Low physical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Features of Frailty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Weakness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Weight loss (unexplained)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Muscle wasting (sarcopenia)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Exercise intolerance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Frequent falls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Immobility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Incontinence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Instability of chronic diseases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467600" cy="1676400"/>
          </a:xfrm>
        </p:spPr>
        <p:txBody>
          <a:bodyPr/>
          <a:lstStyle/>
          <a:p>
            <a:pPr eaLnBrk="1" hangingPunct="1"/>
            <a:r>
              <a:rPr lang="en-US" smtClean="0"/>
              <a:t>Associated Features of Frailty </a:t>
            </a:r>
            <a:r>
              <a:rPr lang="en-US" baseline="-25000" smtClean="0"/>
              <a:t>(Fried et al [2001], Community-based study)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362200"/>
            <a:ext cx="7010400" cy="4114800"/>
          </a:xfrm>
        </p:spPr>
        <p:txBody>
          <a:bodyPr/>
          <a:lstStyle/>
          <a:p>
            <a:pPr eaLnBrk="1" hangingPunct="1"/>
            <a:r>
              <a:rPr lang="en-US" smtClean="0"/>
              <a:t>Older Age</a:t>
            </a:r>
          </a:p>
          <a:p>
            <a:pPr eaLnBrk="1" hangingPunct="1"/>
            <a:r>
              <a:rPr lang="en-US" smtClean="0"/>
              <a:t>Female</a:t>
            </a:r>
          </a:p>
          <a:p>
            <a:pPr eaLnBrk="1" hangingPunct="1"/>
            <a:r>
              <a:rPr lang="en-US" smtClean="0"/>
              <a:t>Less Education</a:t>
            </a:r>
          </a:p>
          <a:p>
            <a:pPr eaLnBrk="1" hangingPunct="1"/>
            <a:r>
              <a:rPr lang="en-US" smtClean="0"/>
              <a:t>Lower Income</a:t>
            </a:r>
          </a:p>
          <a:p>
            <a:pPr eaLnBrk="1" hangingPunct="1"/>
            <a:r>
              <a:rPr lang="en-US" smtClean="0"/>
              <a:t>Poorer Health (Multiple co-morbid chronic disease)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2" descr="Hazzard 2 (blu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686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38800" y="477672"/>
            <a:ext cx="2514600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/>
              <a:t>At point 3:</a:t>
            </a:r>
          </a:p>
          <a:p>
            <a:pPr eaLnBrk="0" hangingPunct="0"/>
            <a:r>
              <a:rPr lang="en-US" dirty="0" smtClean="0"/>
              <a:t>Risk factors for blocked recovery from physiological loss e.g.:</a:t>
            </a:r>
          </a:p>
          <a:p>
            <a:pPr eaLnBrk="0" hangingPunct="0"/>
            <a:r>
              <a:rPr lang="en-US" dirty="0" smtClean="0"/>
              <a:t>depressive illness</a:t>
            </a:r>
          </a:p>
          <a:p>
            <a:pPr eaLnBrk="0" hangingPunct="0"/>
            <a:r>
              <a:rPr lang="en-US" dirty="0" err="1" smtClean="0"/>
              <a:t>polypharmacy</a:t>
            </a:r>
            <a:endParaRPr lang="en-US" dirty="0"/>
          </a:p>
          <a:p>
            <a:pPr eaLnBrk="0" hangingPunct="0"/>
            <a:r>
              <a:rPr lang="en-US" dirty="0"/>
              <a:t>fear of falling</a:t>
            </a:r>
          </a:p>
          <a:p>
            <a:pPr eaLnBrk="0" hangingPunct="0"/>
            <a:r>
              <a:rPr lang="en-US" dirty="0"/>
              <a:t>malnutrition</a:t>
            </a:r>
          </a:p>
          <a:p>
            <a:pPr eaLnBrk="0" hangingPunct="0"/>
            <a:r>
              <a:rPr lang="en-US" dirty="0" smtClean="0"/>
              <a:t>“misbelief </a:t>
            </a:r>
            <a:r>
              <a:rPr lang="en-US" dirty="0"/>
              <a:t>that rest is </a:t>
            </a:r>
            <a:r>
              <a:rPr lang="en-US" dirty="0" smtClean="0"/>
              <a:t>healthful”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114800" y="19812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715000"/>
            <a:ext cx="8534400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Conceptual model of risk factors for frailty (Buchner and Wagner)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The goal of preventive strategies is to reduce or eliminate the factors that threaten physiologic capacity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477672"/>
            <a:ext cx="1981200" cy="2308324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At point 1:</a:t>
            </a:r>
          </a:p>
          <a:p>
            <a:r>
              <a:rPr lang="en-US" dirty="0" smtClean="0"/>
              <a:t>Risk factors for accelerated  chronic loss of physiological capacity e.g. disease</a:t>
            </a:r>
          </a:p>
          <a:p>
            <a:r>
              <a:rPr lang="en-US" dirty="0" smtClean="0"/>
              <a:t>inactivity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483822"/>
            <a:ext cx="1981200" cy="2585323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At point 2:</a:t>
            </a:r>
          </a:p>
          <a:p>
            <a:r>
              <a:rPr lang="en-US" dirty="0" smtClean="0"/>
              <a:t>Risk factors for acute/</a:t>
            </a:r>
            <a:r>
              <a:rPr lang="en-US" dirty="0" err="1" smtClean="0"/>
              <a:t>subacute</a:t>
            </a:r>
            <a:r>
              <a:rPr lang="en-US" dirty="0" smtClean="0"/>
              <a:t> loss of physiological capacity e.g. Influenza</a:t>
            </a:r>
          </a:p>
          <a:p>
            <a:r>
              <a:rPr lang="en-US" dirty="0" smtClean="0"/>
              <a:t>Hip Fracture</a:t>
            </a:r>
          </a:p>
          <a:p>
            <a:r>
              <a:rPr lang="en-US" dirty="0" smtClean="0"/>
              <a:t>M.I.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69" y="2462830"/>
            <a:ext cx="1527412" cy="646331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Physiological capacity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4200" y="3882396"/>
            <a:ext cx="1981200" cy="1754326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Level of physiologic capacity associated with difficulty in recovery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Frailty as a Clinical Syndrome</a:t>
            </a:r>
          </a:p>
        </p:txBody>
      </p:sp>
      <p:graphicFrame>
        <p:nvGraphicFramePr>
          <p:cNvPr id="33990" name="Group 198"/>
          <p:cNvGraphicFramePr>
            <a:graphicFrameLocks noGrp="1"/>
          </p:cNvGraphicFramePr>
          <p:nvPr>
            <p:ph sz="half" idx="1"/>
          </p:nvPr>
        </p:nvGraphicFramePr>
        <p:xfrm>
          <a:off x="685800" y="1676400"/>
          <a:ext cx="4267200" cy="4343402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3406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Clinical Syndrome of Frailty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Symptoms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Weakness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Fatigue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Anorexia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Under nutrition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Weight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Signs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Physiologic changes marking increased risk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Decreased muscle mass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Balance and gait abnormalities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Severe deconditioning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986" name="Group 19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73823975"/>
              </p:ext>
            </p:extLst>
          </p:nvPr>
        </p:nvGraphicFramePr>
        <p:xfrm>
          <a:off x="6248400" y="1905000"/>
          <a:ext cx="2286000" cy="3261360"/>
        </p:xfrm>
        <a:graphic>
          <a:graphicData uri="http://schemas.openxmlformats.org/drawingml/2006/table">
            <a:tbl>
              <a:tblPr/>
              <a:tblGrid>
                <a:gridCol w="22860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Adverse Outcomes of Frailty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Falls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Injuries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Acute Illnesses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Hospitalizations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Disability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Dependency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Institutionalization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Death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5" name="Line 199"/>
          <p:cNvSpPr>
            <a:spLocks noChangeShapeType="1"/>
          </p:cNvSpPr>
          <p:nvPr/>
        </p:nvSpPr>
        <p:spPr bwMode="auto">
          <a:xfrm>
            <a:off x="5029200" y="3733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010400" cy="129540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The CSHA Clinical Frailty Scale</a:t>
            </a:r>
            <a:br>
              <a:rPr lang="en-US" sz="3600" smtClean="0"/>
            </a:br>
            <a:r>
              <a:rPr lang="en-US" sz="1800" i="1" smtClean="0"/>
              <a:t>(Canadian Study on Health and Aging)</a:t>
            </a:r>
            <a:endParaRPr lang="en-US" sz="360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8361549"/>
              </p:ext>
            </p:extLst>
          </p:nvPr>
        </p:nvGraphicFramePr>
        <p:xfrm>
          <a:off x="533400" y="1447800"/>
          <a:ext cx="8305800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182"/>
                <a:gridCol w="1491018"/>
                <a:gridCol w="6324600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 b="0" baseline="0" smtClean="0"/>
                        <a:t>1</a:t>
                      </a:r>
                      <a:endParaRPr lang="en-US" sz="1800" b="0" baseline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0" baseline="0" dirty="0" smtClean="0"/>
                        <a:t>Very Fit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800" b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Robust, active, energetic, well motivated and fit; these people commonly exercise regularly and are in the most fit group for their age</a:t>
                      </a:r>
                      <a:endParaRPr lang="en-US" sz="1800" b="0" baseline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b="0" baseline="0" dirty="0" smtClean="0"/>
                        <a:t>Well</a:t>
                      </a:r>
                      <a:endParaRPr lang="en-US" sz="1800" b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Without active disease, but less fit than people in category</a:t>
                      </a:r>
                      <a:endParaRPr lang="en-US" sz="1800" b="0" baseline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b="0" baseline="0" dirty="0" smtClean="0"/>
                        <a:t>Well, with treated </a:t>
                      </a:r>
                      <a:r>
                        <a:rPr lang="en-US" sz="1800" b="0" baseline="0" dirty="0" err="1" smtClean="0"/>
                        <a:t>comorbid</a:t>
                      </a:r>
                      <a:r>
                        <a:rPr lang="en-US" sz="1800" b="0" baseline="0" dirty="0" smtClean="0"/>
                        <a:t> disease</a:t>
                      </a:r>
                      <a:endParaRPr lang="en-US" sz="1800" b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Disease  symptoms are well controlled compared with those in category 4</a:t>
                      </a:r>
                      <a:endParaRPr lang="en-US" sz="1800" b="0" baseline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b="0" baseline="0" dirty="0" smtClean="0"/>
                        <a:t>Apparently vulnerable</a:t>
                      </a:r>
                      <a:endParaRPr lang="en-US" sz="1800" b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Although not frankly dependent, these people commonly complain of being “slowed up” or have disease symptoms</a:t>
                      </a:r>
                      <a:endParaRPr lang="en-US" sz="1800" b="0" baseline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b="0" baseline="0" dirty="0" smtClean="0"/>
                        <a:t>Mildly frail</a:t>
                      </a:r>
                      <a:endParaRPr lang="en-US" sz="1800" b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With limited dependence on others for instrumental activities of daily living</a:t>
                      </a:r>
                      <a:endParaRPr lang="en-US" sz="1800" b="0" baseline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b="0" baseline="0" dirty="0" smtClean="0"/>
                        <a:t>Moderately frail</a:t>
                      </a:r>
                      <a:endParaRPr lang="en-US" sz="1800" b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Help is needed with both instrumental and non-instrumental activities of daily living</a:t>
                      </a:r>
                      <a:endParaRPr lang="en-US" sz="1800" b="0" baseline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b="0" baseline="0" dirty="0" smtClean="0"/>
                        <a:t>Severely frail</a:t>
                      </a:r>
                      <a:endParaRPr lang="en-US" sz="1800" b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Completely dependent on others for the activities of daily living, or terminally ill</a:t>
                      </a:r>
                      <a:endParaRPr lang="en-US" sz="1800" b="0" baseline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WORLD DEMOGRAPHICS</a:t>
            </a:r>
            <a:b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147" name="Text Box 4"/>
          <p:cNvSpPr>
            <a:spLocks noGrp="1" noChangeArrowheads="1"/>
          </p:cNvSpPr>
          <p:nvPr>
            <p:ph type="body" sz="half" idx="1"/>
          </p:nvPr>
        </p:nvSpPr>
        <p:spPr>
          <a:xfrm>
            <a:off x="-228600" y="1905000"/>
            <a:ext cx="9372600" cy="4572000"/>
          </a:xfrm>
        </p:spPr>
        <p:txBody>
          <a:bodyPr/>
          <a:lstStyle/>
          <a:p>
            <a:pPr marL="914400" lvl="1" indent="-457200" eaLnBrk="1" hangingPunct="1">
              <a:spcBef>
                <a:spcPct val="50000"/>
              </a:spcBef>
              <a:buFontTx/>
              <a:buNone/>
            </a:pPr>
            <a:r>
              <a:rPr lang="en-US" smtClean="0"/>
              <a:t>Majority of older persons reside in developing countries</a:t>
            </a:r>
          </a:p>
        </p:txBody>
      </p:sp>
      <p:graphicFrame>
        <p:nvGraphicFramePr>
          <p:cNvPr id="6148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52400" y="2514600"/>
          <a:ext cx="2778125" cy="293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r:id="rId3" imgW="2780017" imgH="2926334" progId="Excel.Chart.8">
                  <p:embed/>
                </p:oleObj>
              </mc:Choice>
              <mc:Fallback>
                <p:oleObj r:id="rId3" imgW="2780017" imgH="2926334" progId="Excel.Chart.8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14600"/>
                        <a:ext cx="2778125" cy="293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916238" y="2514600"/>
          <a:ext cx="2770187" cy="293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r:id="rId5" imgW="2773920" imgH="2926334" progId="Excel.Chart.8">
                  <p:embed/>
                </p:oleObj>
              </mc:Choice>
              <mc:Fallback>
                <p:oleObj r:id="rId5" imgW="2773920" imgH="2926334" progId="Excel.Chart.8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514600"/>
                        <a:ext cx="2770187" cy="293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9"/>
          <p:cNvGraphicFramePr>
            <a:graphicFrameLocks noChangeAspect="1"/>
          </p:cNvGraphicFramePr>
          <p:nvPr/>
        </p:nvGraphicFramePr>
        <p:xfrm>
          <a:off x="5486400" y="2514600"/>
          <a:ext cx="2932113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r:id="rId7" imgW="2932430" imgH="2938527" progId="Excel.Chart.8">
                  <p:embed/>
                </p:oleObj>
              </mc:Choice>
              <mc:Fallback>
                <p:oleObj r:id="rId7" imgW="2932430" imgH="2938527" progId="Excel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14600"/>
                        <a:ext cx="2932113" cy="294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56388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</a:t>
            </a:r>
            <a:r>
              <a:rPr lang="en-US" sz="2400" dirty="0">
                <a:latin typeface="+mn-lt"/>
              </a:rPr>
              <a:t>2020: expected to have &gt;1 billion persons are ≥60y.o.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The CSHA  is based largely on a person’s function for Basic and Instrumental Activities of Daily Living (ADL and IADL)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838200" y="1828800"/>
          <a:ext cx="3429000" cy="372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IADL</a:t>
                      </a:r>
                    </a:p>
                    <a:p>
                      <a:pPr algn="ctr"/>
                      <a:r>
                        <a:rPr lang="en-US" sz="2000" b="0" dirty="0" smtClean="0"/>
                        <a:t>(Activities required to live in the community)</a:t>
                      </a:r>
                      <a:endParaRPr lang="en-US" sz="20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Meal preparation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Ordinary housework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Managing finances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Managing medications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Phone use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Shopping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419600" y="1676400"/>
          <a:ext cx="3886200" cy="4831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</a:tblGrid>
              <a:tr h="16308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ADL</a:t>
                      </a:r>
                    </a:p>
                    <a:p>
                      <a:pPr algn="ctr"/>
                      <a:r>
                        <a:rPr lang="en-US" sz="2000" b="0" dirty="0" smtClean="0"/>
                        <a:t>(Non-instrumental activities of daily living; related to personal</a:t>
                      </a:r>
                      <a:r>
                        <a:rPr lang="en-US" sz="2000" b="0" baseline="0" dirty="0" smtClean="0"/>
                        <a:t> care</a:t>
                      </a:r>
                      <a:r>
                        <a:rPr lang="en-US" sz="2000" b="0" dirty="0" smtClean="0"/>
                        <a:t>)</a:t>
                      </a:r>
                      <a:endParaRPr lang="en-US" sz="20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81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Mobility in bed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81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Transfers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008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Locomotion inside and outside the home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81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Dressing upper and lower body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81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Eating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81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Toilet</a:t>
                      </a:r>
                      <a:r>
                        <a:rPr lang="en-US" baseline="0" dirty="0" smtClean="0"/>
                        <a:t> use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81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Personal hygiene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81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Bathing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467600" cy="1295400"/>
          </a:xfrm>
        </p:spPr>
        <p:txBody>
          <a:bodyPr/>
          <a:lstStyle/>
          <a:p>
            <a:pPr eaLnBrk="1" hangingPunct="1"/>
            <a:r>
              <a:rPr lang="en-US" smtClean="0"/>
              <a:t>Stages of Frailty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Speechly / Tinnetti: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“There may be a transitional state between vigor and frailty.”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“Earlier” stage of frailty – patient should be screened and interventions instituted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“ If lack of full recovery after an illness Then: need for aggressive “Rehabilitation” after acute illness and “Prehabilitation” when surgery is anticipated.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	 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Stages of Frailty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Late stage may not be reversible.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“Failure to Thrive” Syndrome</a:t>
            </a:r>
          </a:p>
        </p:txBody>
      </p:sp>
      <p:pic>
        <p:nvPicPr>
          <p:cNvPr id="24580" name="Picture 5" descr="3D old per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03135">
            <a:off x="2590800" y="3429000"/>
            <a:ext cx="36766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Stages of Frailty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924800" cy="4114800"/>
          </a:xfrm>
        </p:spPr>
        <p:txBody>
          <a:bodyPr/>
          <a:lstStyle/>
          <a:p>
            <a:pPr marL="533400" indent="-533400" eaLnBrk="1" hangingPunct="1"/>
            <a:r>
              <a:rPr lang="en-US" sz="2400" smtClean="0"/>
              <a:t>Characteristics of Hospitalized Individuals with Failure to Thrive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smtClean="0"/>
              <a:t>	</a:t>
            </a:r>
            <a:r>
              <a:rPr lang="en-US" sz="2400" baseline="30000" smtClean="0"/>
              <a:t>(Berkman B. et al, Gerontologist, 1989)</a:t>
            </a:r>
          </a:p>
          <a:p>
            <a:pPr marL="1333500" lvl="2" indent="-419100" eaLnBrk="1" hangingPunct="1">
              <a:buFont typeface="Wingdings" pitchFamily="2" charset="2"/>
              <a:buAutoNum type="arabicPeriod"/>
            </a:pPr>
            <a:r>
              <a:rPr lang="en-US" sz="2000" smtClean="0"/>
              <a:t>Mean age 79</a:t>
            </a:r>
          </a:p>
          <a:p>
            <a:pPr marL="1333500" lvl="2" indent="-419100" eaLnBrk="1" hangingPunct="1">
              <a:buFont typeface="Wingdings" pitchFamily="2" charset="2"/>
              <a:buAutoNum type="arabicPeriod"/>
            </a:pPr>
            <a:r>
              <a:rPr lang="en-US" sz="2000" smtClean="0"/>
              <a:t>Average of 6 diagnoses</a:t>
            </a:r>
          </a:p>
          <a:p>
            <a:pPr marL="1333500" lvl="2" indent="-419100" eaLnBrk="1" hangingPunct="1">
              <a:buFont typeface="Wingdings" pitchFamily="2" charset="2"/>
              <a:buAutoNum type="arabicPeriod"/>
            </a:pPr>
            <a:r>
              <a:rPr lang="en-US" sz="2000" smtClean="0"/>
              <a:t>Symptoms similar to clinical syndrome of frailty</a:t>
            </a:r>
          </a:p>
          <a:p>
            <a:pPr marL="1333500" lvl="2" indent="-419100" eaLnBrk="1" hangingPunct="1">
              <a:buFont typeface="Wingdings" pitchFamily="2" charset="2"/>
              <a:buAutoNum type="arabicPeriod"/>
            </a:pPr>
            <a:r>
              <a:rPr lang="en-US" sz="2000" smtClean="0"/>
              <a:t>Malnourished, dehydrated, skin ulcers, falls, pain, cognitive disabilities</a:t>
            </a:r>
          </a:p>
          <a:p>
            <a:pPr marL="1333500" lvl="2" indent="-419100" eaLnBrk="1" hangingPunct="1">
              <a:buFont typeface="Wingdings" pitchFamily="2" charset="2"/>
              <a:buAutoNum type="arabicPeriod"/>
            </a:pPr>
            <a:r>
              <a:rPr lang="en-US" sz="2000" smtClean="0"/>
              <a:t>Very limited effective intervention</a:t>
            </a:r>
          </a:p>
          <a:p>
            <a:pPr marL="1333500" lvl="2" indent="-419100" eaLnBrk="1" hangingPunct="1">
              <a:buFont typeface="Wingdings" pitchFamily="2" charset="2"/>
              <a:buAutoNum type="arabicPeriod"/>
            </a:pPr>
            <a:r>
              <a:rPr lang="en-US" sz="2000" smtClean="0"/>
              <a:t>16% die during hospitalization</a:t>
            </a:r>
          </a:p>
          <a:p>
            <a:pPr marL="533400" indent="-533400" eaLnBrk="1" hangingPunct="1"/>
            <a:endParaRPr lang="en-US" sz="24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Potential Causes of Frailty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772400" cy="41148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2400" smtClean="0"/>
              <a:t>Decline in function of multiple organ systems (due to aging) = enhance vulnerability to stressors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2400" smtClean="0"/>
              <a:t>Hypothalamic – pituitary – adrenal axis (Central regulators of homeostasis)</a:t>
            </a:r>
          </a:p>
          <a:p>
            <a:pPr marL="933450" lvl="1" indent="-476250" eaLnBrk="1" hangingPunct="1">
              <a:buFont typeface="Wingdings" pitchFamily="2" charset="2"/>
              <a:buAutoNum type="alphaUcPeriod"/>
            </a:pPr>
            <a:r>
              <a:rPr lang="en-US" sz="2100" smtClean="0"/>
              <a:t>Older animals show decrease ability to terminate the adrenocortical response to stress ; decrease hippocampal glucocorticoid receptors</a:t>
            </a:r>
          </a:p>
          <a:p>
            <a:pPr marL="933450" lvl="1" indent="-476250" eaLnBrk="1" hangingPunct="1">
              <a:buFont typeface="Wingdings" pitchFamily="2" charset="2"/>
              <a:buAutoNum type="alphaUcPeriod"/>
            </a:pPr>
            <a:r>
              <a:rPr lang="en-US" sz="2100" smtClean="0"/>
              <a:t>Prolonged poststress corticosterone elevation contribute to catabolic state</a:t>
            </a:r>
          </a:p>
          <a:p>
            <a:pPr marL="933450" lvl="1" indent="-476250" eaLnBrk="1" hangingPunct="1">
              <a:buFont typeface="Wingdings" pitchFamily="2" charset="2"/>
              <a:buAutoNum type="alphaUcPeriod"/>
            </a:pPr>
            <a:endParaRPr lang="en-US" sz="2100" smtClean="0"/>
          </a:p>
          <a:p>
            <a:pPr marL="533400" indent="-533400" eaLnBrk="1" hangingPunct="1">
              <a:buFont typeface="Wingdings" pitchFamily="2" charset="2"/>
              <a:buAutoNum type="arabicPeriod"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Potential Causes of Frailty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 startAt="3"/>
            </a:pPr>
            <a:r>
              <a:rPr lang="en-US" sz="2400" smtClean="0"/>
              <a:t>Decline of growth hormone levels</a:t>
            </a:r>
          </a:p>
          <a:p>
            <a:pPr marL="933450" lvl="1" indent="-476250" eaLnBrk="1" hangingPunct="1">
              <a:buFont typeface="Wingdings" pitchFamily="2" charset="2"/>
              <a:buChar char="o"/>
            </a:pPr>
            <a:r>
              <a:rPr lang="en-US" sz="2100" smtClean="0"/>
              <a:t>Contribute to decrease protein synthesis and muscle mass</a:t>
            </a:r>
          </a:p>
          <a:p>
            <a:pPr marL="933450" lvl="1" indent="-476250" eaLnBrk="1" hangingPunct="1">
              <a:buFont typeface="Wingdings" pitchFamily="2" charset="2"/>
              <a:buChar char="o"/>
            </a:pPr>
            <a:r>
              <a:rPr lang="en-US" sz="2100" smtClean="0"/>
              <a:t>Decrease bone mass</a:t>
            </a:r>
          </a:p>
          <a:p>
            <a:pPr marL="933450" lvl="1" indent="-476250" eaLnBrk="1" hangingPunct="1">
              <a:buFont typeface="Wingdings" pitchFamily="2" charset="2"/>
              <a:buChar char="o"/>
            </a:pPr>
            <a:r>
              <a:rPr lang="en-US" sz="2100" smtClean="0"/>
              <a:t>Diminish immunologic states</a:t>
            </a:r>
          </a:p>
          <a:p>
            <a:pPr marL="933450" lvl="1" indent="-476250" eaLnBrk="1" hangingPunct="1">
              <a:buFont typeface="Wingdings" pitchFamily="2" charset="2"/>
              <a:buNone/>
            </a:pPr>
            <a:endParaRPr lang="en-US" sz="2100" baseline="-25000" smtClean="0"/>
          </a:p>
          <a:p>
            <a:pPr marL="933450" lvl="1" indent="-476250" eaLnBrk="1" hangingPunct="1">
              <a:buFont typeface="Wingdings" pitchFamily="2" charset="2"/>
              <a:buNone/>
            </a:pPr>
            <a:r>
              <a:rPr lang="en-US" sz="2100" baseline="-25000" smtClean="0"/>
              <a:t>(NEJM 1990 Rudman et al).</a:t>
            </a:r>
          </a:p>
          <a:p>
            <a:pPr marL="933450" lvl="1" indent="-476250" eaLnBrk="1" hangingPunct="1">
              <a:buFont typeface="Wingdings" pitchFamily="2" charset="2"/>
              <a:buNone/>
            </a:pPr>
            <a:r>
              <a:rPr lang="en-US" sz="2100" smtClean="0"/>
              <a:t>Clinical Trial: 21 healthy GH deficient men ages 61-81 receive rhGH</a:t>
            </a:r>
          </a:p>
          <a:p>
            <a:pPr marL="2209800" lvl="4" indent="-381000" eaLnBrk="1" hangingPunct="1">
              <a:buFont typeface="Wingdings" pitchFamily="2" charset="2"/>
              <a:buChar char="§"/>
            </a:pPr>
            <a:r>
              <a:rPr lang="en-US" sz="1800" smtClean="0"/>
              <a:t>Increase lean body mass 9%</a:t>
            </a:r>
          </a:p>
          <a:p>
            <a:pPr marL="2209800" lvl="4" indent="-381000" eaLnBrk="1" hangingPunct="1">
              <a:buFont typeface="Wingdings" pitchFamily="2" charset="2"/>
              <a:buChar char="§"/>
            </a:pPr>
            <a:r>
              <a:rPr lang="en-US" sz="1800" smtClean="0"/>
              <a:t>Decrease adipose tissue 14%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Potential Causes of Frailty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 startAt="4"/>
            </a:pPr>
            <a:r>
              <a:rPr lang="en-US" smtClean="0"/>
              <a:t>Changes in immune system may be due to T cell dysfunction</a:t>
            </a:r>
          </a:p>
          <a:p>
            <a:pPr marL="933450" lvl="1" indent="-476250" eaLnBrk="1" hangingPunct="1"/>
            <a:r>
              <a:rPr lang="en-US" smtClean="0"/>
              <a:t>Increase lymphoproliferative disorder</a:t>
            </a:r>
          </a:p>
          <a:p>
            <a:pPr marL="933450" lvl="1" indent="-476250" eaLnBrk="1" hangingPunct="1"/>
            <a:r>
              <a:rPr lang="en-US" smtClean="0"/>
              <a:t>Susceptibility to infection</a:t>
            </a:r>
          </a:p>
          <a:p>
            <a:pPr marL="933450" lvl="1" indent="-476250" eaLnBrk="1" hangingPunct="1"/>
            <a:r>
              <a:rPr lang="en-US" smtClean="0"/>
              <a:t>Autoimmune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 descr="Hazzard 3 (blu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8639175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7848600" cy="1295400"/>
          </a:xfrm>
        </p:spPr>
        <p:txBody>
          <a:bodyPr/>
          <a:lstStyle/>
          <a:p>
            <a:pPr eaLnBrk="1" hangingPunct="1"/>
            <a:r>
              <a:rPr lang="en-US" smtClean="0"/>
              <a:t>Physiologic Contributors to Frailty</a:t>
            </a:r>
            <a:br>
              <a:rPr lang="en-US" smtClean="0"/>
            </a:br>
            <a:r>
              <a:rPr lang="en-US" sz="1400" i="1" smtClean="0">
                <a:solidFill>
                  <a:schemeClr val="tx1"/>
                </a:solidFill>
              </a:rPr>
              <a:t>(Hazzard et al: Principles of Geriatric Medicine)</a:t>
            </a:r>
            <a:br>
              <a:rPr lang="en-US" sz="1400" i="1" smtClean="0">
                <a:solidFill>
                  <a:schemeClr val="tx1"/>
                </a:solidFill>
              </a:rPr>
            </a:br>
            <a:endParaRPr lang="en-US" sz="1400" i="1" smtClean="0">
              <a:solidFill>
                <a:schemeClr val="tx1"/>
              </a:solidFill>
            </a:endParaRPr>
          </a:p>
        </p:txBody>
      </p:sp>
      <p:sp>
        <p:nvSpPr>
          <p:cNvPr id="29700" name="Text Box 13"/>
          <p:cNvSpPr txBox="1">
            <a:spLocks noChangeArrowheads="1"/>
          </p:cNvSpPr>
          <p:nvPr/>
        </p:nvSpPr>
        <p:spPr bwMode="auto">
          <a:xfrm>
            <a:off x="609600" y="57150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Web diagram shows interrelationship of physiologic changes leading to frailty.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Challenges and Solutions in Care of the Frail Elderly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848600" cy="41148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IMPORTANT to recognize the vulnerable and frail before adverse outcomes</a:t>
            </a:r>
          </a:p>
          <a:p>
            <a:pPr marL="1333500" lvl="2" indent="-476250" eaLnBrk="1" hangingPunct="1">
              <a:lnSpc>
                <a:spcPct val="80000"/>
              </a:lnSpc>
              <a:buFont typeface="Wingdings" pitchFamily="2" charset="2"/>
              <a:buChar char="o"/>
            </a:pPr>
            <a:r>
              <a:rPr lang="en-US" sz="1800" smtClean="0"/>
              <a:t>Recognize components that are reversible</a:t>
            </a:r>
          </a:p>
          <a:p>
            <a:pPr marL="1333500" lvl="2" indent="-476250" eaLnBrk="1" hangingPunct="1">
              <a:lnSpc>
                <a:spcPct val="80000"/>
              </a:lnSpc>
              <a:buFont typeface="Wingdings" pitchFamily="2" charset="2"/>
              <a:buChar char="o"/>
            </a:pPr>
            <a:r>
              <a:rPr lang="en-US" sz="1800" smtClean="0"/>
              <a:t>Recognize the syndrome early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sz="2400" smtClean="0"/>
              <a:t>Prevention of adverse outcomes (i.e. falls, medication side effects)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sz="2400" smtClean="0"/>
              <a:t>Increase physical activity level of FOA (improved strength, flexibility, exercise tolerance, nutrition)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sz="2400" smtClean="0"/>
              <a:t>Prehabilitation and rehabilitation prevent decline associated with prolonged bedrest due to illness or surgery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Challenges and Solutions in Care of the Frail Elderly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848600" cy="41148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 startAt="5"/>
            </a:pPr>
            <a:r>
              <a:rPr lang="en-US" sz="2400" smtClean="0"/>
              <a:t>Improve Quality of Acute Hospital Care</a:t>
            </a:r>
          </a:p>
          <a:p>
            <a:pPr marL="933450" lvl="1" indent="-476250" eaLnBrk="1" hangingPunct="1">
              <a:buFont typeface="Arial" charset="0"/>
              <a:buAutoNum type="alphaUcPeriod"/>
            </a:pPr>
            <a:r>
              <a:rPr lang="en-US" sz="2100" smtClean="0"/>
              <a:t>Intensive case management – hospital-based Advanced Practice Nurses intervene early</a:t>
            </a:r>
          </a:p>
          <a:p>
            <a:pPr marL="1333500" lvl="2" indent="-419100" eaLnBrk="1" hangingPunct="1">
              <a:buFont typeface="Wingdings" pitchFamily="2" charset="2"/>
              <a:buChar char="o"/>
            </a:pPr>
            <a:r>
              <a:rPr lang="en-US" sz="2000" smtClean="0"/>
              <a:t>Identify newly admitted FOA early, aggressively monitor progress through discharge</a:t>
            </a:r>
          </a:p>
          <a:p>
            <a:pPr marL="1333500" lvl="2" indent="-419100" eaLnBrk="1" hangingPunct="1">
              <a:buFont typeface="Wingdings" pitchFamily="2" charset="2"/>
              <a:buChar char="o"/>
            </a:pPr>
            <a:r>
              <a:rPr lang="en-US" sz="2000" smtClean="0"/>
              <a:t>Coordinate efforts of health care team</a:t>
            </a:r>
          </a:p>
          <a:p>
            <a:pPr marL="1333500" lvl="2" indent="-419100" eaLnBrk="1" hangingPunct="1">
              <a:buFont typeface="Wingdings" pitchFamily="2" charset="2"/>
              <a:buChar char="o"/>
            </a:pPr>
            <a:r>
              <a:rPr lang="en-US" sz="2000" smtClean="0"/>
              <a:t>Educate staff, patient and families</a:t>
            </a:r>
          </a:p>
          <a:p>
            <a:pPr marL="1333500" lvl="2" indent="-419100" eaLnBrk="1" hangingPunct="1">
              <a:buFont typeface="Wingdings" pitchFamily="2" charset="2"/>
              <a:buChar char="o"/>
            </a:pPr>
            <a:r>
              <a:rPr lang="en-US" sz="2000" smtClean="0"/>
              <a:t>Bridge communication and clinical gaps between systems (i.e. hospital </a:t>
            </a:r>
            <a:r>
              <a:rPr lang="en-US" sz="2000" smtClean="0">
                <a:sym typeface="Wingdings" pitchFamily="2" charset="2"/>
              </a:rPr>
              <a:t> NH )</a:t>
            </a:r>
          </a:p>
          <a:p>
            <a:pPr marL="1333500" lvl="2" indent="-419100" eaLnBrk="1" hangingPunct="1">
              <a:buFont typeface="Wingdings" pitchFamily="2" charset="2"/>
              <a:buChar char="o"/>
            </a:pPr>
            <a:r>
              <a:rPr lang="en-US" sz="2000" smtClean="0">
                <a:sym typeface="Wingdings" pitchFamily="2" charset="2"/>
              </a:rPr>
              <a:t>Facilitate access to programs and services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World Demographics (WHO; US Bureau of Census)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52400" y="190500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Tx/>
              <a:buAutoNum type="arabicPeriod" startAt="2"/>
            </a:pPr>
            <a:r>
              <a:rPr lang="en-US"/>
              <a:t>1990’s half of older people reside in four countries: China, India, former USSR and USA</a:t>
            </a:r>
          </a:p>
        </p:txBody>
      </p:sp>
      <p:graphicFrame>
        <p:nvGraphicFramePr>
          <p:cNvPr id="1026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143000" y="2362200"/>
          <a:ext cx="7258050" cy="339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3" imgW="8705933" imgH="4076783" progId="MSGraph.Chart.8">
                  <p:embed followColorScheme="full"/>
                </p:oleObj>
              </mc:Choice>
              <mc:Fallback>
                <p:oleObj name="Chart" r:id="rId3" imgW="8705933" imgH="4076783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362200"/>
                        <a:ext cx="7258050" cy="339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7086600" y="4724400"/>
            <a:ext cx="17526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100"/>
              <a:t>From </a:t>
            </a:r>
            <a:r>
              <a:rPr lang="en-US" sz="1100" i="1"/>
              <a:t>Global Aging: Comparative Indicators and Future Trends</a:t>
            </a:r>
            <a:r>
              <a:rPr lang="en-US" sz="1100"/>
              <a:t>, U.S. Department of Commerce, Economics and Statistics Administration, Bureau of Census (1991).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Challenges and Solutions in Care of the Frail Elderly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924800" cy="4114800"/>
          </a:xfrm>
        </p:spPr>
        <p:txBody>
          <a:bodyPr/>
          <a:lstStyle/>
          <a:p>
            <a:pPr marL="933450" lvl="1" indent="-476250" eaLnBrk="1" hangingPunct="1">
              <a:buFont typeface="Wingdings" pitchFamily="2" charset="2"/>
              <a:buAutoNum type="alphaUcPeriod" startAt="2"/>
            </a:pPr>
            <a:r>
              <a:rPr lang="en-US" smtClean="0"/>
              <a:t>Be aware “BEWARE” of “cascade” of acute hospital care </a:t>
            </a:r>
          </a:p>
          <a:p>
            <a:pPr marL="933450" lvl="1" indent="-476250" eaLnBrk="1" hangingPunct="1">
              <a:buFont typeface="Wingdings" pitchFamily="2" charset="2"/>
              <a:buNone/>
            </a:pPr>
            <a:endParaRPr lang="en-US" smtClean="0"/>
          </a:p>
          <a:p>
            <a:pPr marL="533400" indent="-533400" eaLnBrk="1" hangingPunct="1"/>
            <a:endParaRPr lang="en-US" smtClean="0"/>
          </a:p>
        </p:txBody>
      </p:sp>
      <p:pic>
        <p:nvPicPr>
          <p:cNvPr id="32772" name="Picture 6" descr="old person taking medic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93912">
            <a:off x="3657600" y="3200400"/>
            <a:ext cx="25273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Complication of Hospitalization</a:t>
            </a:r>
            <a:br>
              <a:rPr lang="en-US" smtClean="0"/>
            </a:br>
            <a:endParaRPr lang="en-US" smtClean="0"/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2438400" y="533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33796" name="Group 62"/>
          <p:cNvGrpSpPr>
            <a:grpSpLocks/>
          </p:cNvGrpSpPr>
          <p:nvPr/>
        </p:nvGrpSpPr>
        <p:grpSpPr bwMode="auto">
          <a:xfrm>
            <a:off x="152400" y="2133600"/>
            <a:ext cx="9220200" cy="3719513"/>
            <a:chOff x="96" y="1344"/>
            <a:chExt cx="5808" cy="2343"/>
          </a:xfrm>
        </p:grpSpPr>
        <p:grpSp>
          <p:nvGrpSpPr>
            <p:cNvPr id="33797" name="Group 54"/>
            <p:cNvGrpSpPr>
              <a:grpSpLocks/>
            </p:cNvGrpSpPr>
            <p:nvPr/>
          </p:nvGrpSpPr>
          <p:grpSpPr bwMode="auto">
            <a:xfrm>
              <a:off x="1296" y="1872"/>
              <a:ext cx="4608" cy="1815"/>
              <a:chOff x="960" y="1344"/>
              <a:chExt cx="4608" cy="1815"/>
            </a:xfrm>
          </p:grpSpPr>
          <p:cxnSp>
            <p:nvCxnSpPr>
              <p:cNvPr id="33802" name="AutoShape 21"/>
              <p:cNvCxnSpPr>
                <a:cxnSpLocks noChangeShapeType="1"/>
              </p:cNvCxnSpPr>
              <p:nvPr/>
            </p:nvCxnSpPr>
            <p:spPr bwMode="auto">
              <a:xfrm>
                <a:off x="3216" y="1344"/>
                <a:ext cx="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33803" name="Group 27"/>
              <p:cNvGrpSpPr>
                <a:grpSpLocks/>
              </p:cNvGrpSpPr>
              <p:nvPr/>
            </p:nvGrpSpPr>
            <p:grpSpPr bwMode="auto">
              <a:xfrm>
                <a:off x="960" y="1392"/>
                <a:ext cx="4320" cy="519"/>
                <a:chOff x="1104" y="2352"/>
                <a:chExt cx="4320" cy="519"/>
              </a:xfrm>
            </p:grpSpPr>
            <p:sp>
              <p:nvSpPr>
                <p:cNvPr id="3382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104" y="2448"/>
                  <a:ext cx="115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/>
                    <a:t>Confusion</a:t>
                  </a:r>
                </a:p>
              </p:txBody>
            </p:sp>
            <p:sp>
              <p:nvSpPr>
                <p:cNvPr id="3382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496" y="2352"/>
                  <a:ext cx="115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/>
                    <a:t>Restraints</a:t>
                  </a:r>
                </a:p>
              </p:txBody>
            </p:sp>
            <p:sp>
              <p:nvSpPr>
                <p:cNvPr id="3382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496" y="2640"/>
                  <a:ext cx="134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/>
                    <a:t>Drugs</a:t>
                  </a:r>
                </a:p>
              </p:txBody>
            </p:sp>
            <p:sp>
              <p:nvSpPr>
                <p:cNvPr id="3382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984" y="2352"/>
                  <a:ext cx="1440" cy="4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/>
                    <a:t>Thrombophlebitis</a:t>
                  </a:r>
                </a:p>
                <a:p>
                  <a:pPr eaLnBrk="0" hangingPunct="0">
                    <a:spcBef>
                      <a:spcPct val="50000"/>
                    </a:spcBef>
                  </a:pPr>
                  <a:r>
                    <a:rPr lang="en-US"/>
                    <a:t>Pulmonary embolus</a:t>
                  </a:r>
                </a:p>
              </p:txBody>
            </p:sp>
            <p:grpSp>
              <p:nvGrpSpPr>
                <p:cNvPr id="33829" name="Group 13"/>
                <p:cNvGrpSpPr>
                  <a:grpSpLocks/>
                </p:cNvGrpSpPr>
                <p:nvPr/>
              </p:nvGrpSpPr>
              <p:grpSpPr bwMode="auto">
                <a:xfrm>
                  <a:off x="1920" y="2448"/>
                  <a:ext cx="576" cy="288"/>
                  <a:chOff x="2112" y="2448"/>
                  <a:chExt cx="384" cy="288"/>
                </a:xfrm>
              </p:grpSpPr>
              <p:cxnSp>
                <p:nvCxnSpPr>
                  <p:cNvPr id="33836" name="AutoShape 1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112" y="2448"/>
                    <a:ext cx="384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33837" name="AutoShape 1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112" y="2736"/>
                    <a:ext cx="384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3383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2448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830" name="Group 23"/>
                <p:cNvGrpSpPr>
                  <a:grpSpLocks/>
                </p:cNvGrpSpPr>
                <p:nvPr/>
              </p:nvGrpSpPr>
              <p:grpSpPr bwMode="auto">
                <a:xfrm>
                  <a:off x="3936" y="2448"/>
                  <a:ext cx="48" cy="288"/>
                  <a:chOff x="3936" y="2448"/>
                  <a:chExt cx="48" cy="288"/>
                </a:xfrm>
              </p:grpSpPr>
              <p:cxnSp>
                <p:nvCxnSpPr>
                  <p:cNvPr id="33833" name="AutoShape 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936" y="2448"/>
                    <a:ext cx="0" cy="28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834" name="AutoShape 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936" y="2448"/>
                    <a:ext cx="48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835" name="AutoShape 2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936" y="2736"/>
                    <a:ext cx="48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33831" name="Line 25"/>
                <p:cNvSpPr>
                  <a:spLocks noChangeShapeType="1"/>
                </p:cNvSpPr>
                <p:nvPr/>
              </p:nvSpPr>
              <p:spPr bwMode="auto">
                <a:xfrm>
                  <a:off x="3216" y="2448"/>
                  <a:ext cx="624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32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976" y="2688"/>
                  <a:ext cx="81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04" name="Group 45"/>
              <p:cNvGrpSpPr>
                <a:grpSpLocks/>
              </p:cNvGrpSpPr>
              <p:nvPr/>
            </p:nvGrpSpPr>
            <p:grpSpPr bwMode="auto">
              <a:xfrm>
                <a:off x="960" y="1968"/>
                <a:ext cx="4608" cy="404"/>
                <a:chOff x="960" y="2016"/>
                <a:chExt cx="4608" cy="404"/>
              </a:xfrm>
            </p:grpSpPr>
            <p:sp>
              <p:nvSpPr>
                <p:cNvPr id="3382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960" y="2016"/>
                  <a:ext cx="86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/>
                    <a:t>Not Eating</a:t>
                  </a:r>
                </a:p>
              </p:txBody>
            </p:sp>
            <p:sp>
              <p:nvSpPr>
                <p:cNvPr id="3382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352" y="2016"/>
                  <a:ext cx="1152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/>
                    <a:t>Nasogastric tube</a:t>
                  </a:r>
                </a:p>
              </p:txBody>
            </p:sp>
            <p:sp>
              <p:nvSpPr>
                <p:cNvPr id="3382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840" y="2016"/>
                  <a:ext cx="172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/>
                    <a:t>Aspiration pneumonia</a:t>
                  </a:r>
                </a:p>
              </p:txBody>
            </p:sp>
            <p:sp>
              <p:nvSpPr>
                <p:cNvPr id="33823" name="Line 31"/>
                <p:cNvSpPr>
                  <a:spLocks noChangeShapeType="1"/>
                </p:cNvSpPr>
                <p:nvPr/>
              </p:nvSpPr>
              <p:spPr bwMode="auto">
                <a:xfrm>
                  <a:off x="1776" y="2160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24" name="Line 32"/>
                <p:cNvSpPr>
                  <a:spLocks noChangeShapeType="1"/>
                </p:cNvSpPr>
                <p:nvPr/>
              </p:nvSpPr>
              <p:spPr bwMode="auto">
                <a:xfrm>
                  <a:off x="3264" y="2160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05" name="Group 50"/>
              <p:cNvGrpSpPr>
                <a:grpSpLocks/>
              </p:cNvGrpSpPr>
              <p:nvPr/>
            </p:nvGrpSpPr>
            <p:grpSpPr bwMode="auto">
              <a:xfrm>
                <a:off x="1008" y="2400"/>
                <a:ext cx="4320" cy="471"/>
                <a:chOff x="1008" y="2496"/>
                <a:chExt cx="4320" cy="471"/>
              </a:xfrm>
            </p:grpSpPr>
            <p:sp>
              <p:nvSpPr>
                <p:cNvPr id="3381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008" y="2592"/>
                  <a:ext cx="72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/>
                    <a:t>Falling</a:t>
                  </a:r>
                </a:p>
              </p:txBody>
            </p:sp>
            <p:sp>
              <p:nvSpPr>
                <p:cNvPr id="33813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352" y="2496"/>
                  <a:ext cx="105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/>
                    <a:t>Restraints</a:t>
                  </a:r>
                </a:p>
              </p:txBody>
            </p:sp>
            <p:sp>
              <p:nvSpPr>
                <p:cNvPr id="3381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840" y="2496"/>
                  <a:ext cx="148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/>
                    <a:t>Thrombophlebitis</a:t>
                  </a:r>
                </a:p>
              </p:txBody>
            </p:sp>
            <p:sp>
              <p:nvSpPr>
                <p:cNvPr id="33815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840" y="2736"/>
                  <a:ext cx="96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/>
                    <a:t>Fracture</a:t>
                  </a:r>
                </a:p>
              </p:txBody>
            </p:sp>
            <p:sp>
              <p:nvSpPr>
                <p:cNvPr id="33816" name="Line 38"/>
                <p:cNvSpPr>
                  <a:spLocks noChangeShapeType="1"/>
                </p:cNvSpPr>
                <p:nvPr/>
              </p:nvSpPr>
              <p:spPr bwMode="auto">
                <a:xfrm>
                  <a:off x="1776" y="2592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7" name="Line 39"/>
                <p:cNvSpPr>
                  <a:spLocks noChangeShapeType="1"/>
                </p:cNvSpPr>
                <p:nvPr/>
              </p:nvSpPr>
              <p:spPr bwMode="auto">
                <a:xfrm>
                  <a:off x="3120" y="2592"/>
                  <a:ext cx="6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8" name="Line 40"/>
                <p:cNvSpPr>
                  <a:spLocks noChangeShapeType="1"/>
                </p:cNvSpPr>
                <p:nvPr/>
              </p:nvSpPr>
              <p:spPr bwMode="auto">
                <a:xfrm>
                  <a:off x="1776" y="2832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33819" name="AutoShape 41"/>
                <p:cNvCxnSpPr>
                  <a:cxnSpLocks noChangeShapeType="1"/>
                  <a:stCxn id="33816" idx="0"/>
                  <a:endCxn id="33818" idx="0"/>
                </p:cNvCxnSpPr>
                <p:nvPr/>
              </p:nvCxnSpPr>
              <p:spPr bwMode="auto">
                <a:xfrm>
                  <a:off x="1776" y="2592"/>
                  <a:ext cx="0" cy="24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3806" name="Group 53"/>
              <p:cNvGrpSpPr>
                <a:grpSpLocks/>
              </p:cNvGrpSpPr>
              <p:nvPr/>
            </p:nvGrpSpPr>
            <p:grpSpPr bwMode="auto">
              <a:xfrm>
                <a:off x="1008" y="2928"/>
                <a:ext cx="4272" cy="231"/>
                <a:chOff x="864" y="3216"/>
                <a:chExt cx="4272" cy="231"/>
              </a:xfrm>
            </p:grpSpPr>
            <p:sp>
              <p:nvSpPr>
                <p:cNvPr id="33807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864" y="3216"/>
                  <a:ext cx="120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/>
                    <a:t>Incontinence</a:t>
                  </a:r>
                </a:p>
              </p:txBody>
            </p:sp>
            <p:sp>
              <p:nvSpPr>
                <p:cNvPr id="33808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304" y="3216"/>
                  <a:ext cx="124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/>
                    <a:t>Foley catheter</a:t>
                  </a:r>
                </a:p>
              </p:txBody>
            </p:sp>
            <p:sp>
              <p:nvSpPr>
                <p:cNvPr id="33809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840" y="3216"/>
                  <a:ext cx="12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/>
                    <a:t>UTI / Septic shock</a:t>
                  </a:r>
                </a:p>
              </p:txBody>
            </p:sp>
            <p:sp>
              <p:nvSpPr>
                <p:cNvPr id="33810" name="Line 51"/>
                <p:cNvSpPr>
                  <a:spLocks noChangeShapeType="1"/>
                </p:cNvSpPr>
                <p:nvPr/>
              </p:nvSpPr>
              <p:spPr bwMode="auto">
                <a:xfrm>
                  <a:off x="1872" y="3360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1" name="Line 52"/>
                <p:cNvSpPr>
                  <a:spLocks noChangeShapeType="1"/>
                </p:cNvSpPr>
                <p:nvPr/>
              </p:nvSpPr>
              <p:spPr bwMode="auto">
                <a:xfrm>
                  <a:off x="3408" y="3360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3798" name="Text Box 55"/>
            <p:cNvSpPr txBox="1">
              <a:spLocks noChangeArrowheads="1"/>
            </p:cNvSpPr>
            <p:nvPr/>
          </p:nvSpPr>
          <p:spPr bwMode="auto">
            <a:xfrm>
              <a:off x="96" y="1344"/>
              <a:ext cx="1056" cy="255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/>
                <a:t>Hopitalization</a:t>
              </a:r>
            </a:p>
          </p:txBody>
        </p:sp>
        <p:sp>
          <p:nvSpPr>
            <p:cNvPr id="33799" name="Text Box 56"/>
            <p:cNvSpPr txBox="1">
              <a:spLocks noChangeArrowheads="1"/>
            </p:cNvSpPr>
            <p:nvPr/>
          </p:nvSpPr>
          <p:spPr bwMode="auto">
            <a:xfrm>
              <a:off x="1200" y="1344"/>
              <a:ext cx="1104" cy="42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/>
                <a:t>Functional Symptom</a:t>
              </a:r>
            </a:p>
          </p:txBody>
        </p:sp>
        <p:sp>
          <p:nvSpPr>
            <p:cNvPr id="33800" name="Text Box 57"/>
            <p:cNvSpPr txBox="1">
              <a:spLocks noChangeArrowheads="1"/>
            </p:cNvSpPr>
            <p:nvPr/>
          </p:nvSpPr>
          <p:spPr bwMode="auto">
            <a:xfrm>
              <a:off x="2496" y="1344"/>
              <a:ext cx="1152" cy="42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/>
                <a:t>Medical Intervention</a:t>
              </a:r>
            </a:p>
          </p:txBody>
        </p:sp>
        <p:sp>
          <p:nvSpPr>
            <p:cNvPr id="33801" name="Text Box 58"/>
            <p:cNvSpPr txBox="1">
              <a:spLocks noChangeArrowheads="1"/>
            </p:cNvSpPr>
            <p:nvPr/>
          </p:nvSpPr>
          <p:spPr bwMode="auto">
            <a:xfrm>
              <a:off x="4032" y="1344"/>
              <a:ext cx="1440" cy="42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/>
                <a:t>Medical Complication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Challenges and Solutions in Care of the Frail Elderly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382000" cy="4114800"/>
          </a:xfrm>
        </p:spPr>
        <p:txBody>
          <a:bodyPr/>
          <a:lstStyle/>
          <a:p>
            <a:pPr marL="933450" lvl="1" indent="-476250" eaLnBrk="1" hangingPunct="1">
              <a:buFont typeface="Wingdings" pitchFamily="2" charset="2"/>
              <a:buAutoNum type="alphaUcPeriod" startAt="3"/>
            </a:pPr>
            <a:r>
              <a:rPr lang="en-US" smtClean="0"/>
              <a:t>Early detection of acute illness</a:t>
            </a:r>
          </a:p>
          <a:p>
            <a:pPr marL="933450" lvl="1" indent="-476250" eaLnBrk="1" hangingPunct="1">
              <a:buFont typeface="Wingdings" pitchFamily="2" charset="2"/>
              <a:buAutoNum type="alphaUcPeriod" startAt="3"/>
            </a:pPr>
            <a:r>
              <a:rPr lang="en-US" smtClean="0"/>
              <a:t>Delivery of medical treatment in least stressful site of care (i.e. home)</a:t>
            </a:r>
          </a:p>
          <a:p>
            <a:pPr marL="933450" lvl="1" indent="-476250" eaLnBrk="1" hangingPunct="1">
              <a:buFont typeface="Wingdings" pitchFamily="2" charset="2"/>
              <a:buAutoNum type="alphaUcPeriod" startAt="3"/>
            </a:pPr>
            <a:endParaRPr lang="en-US" smtClean="0"/>
          </a:p>
          <a:p>
            <a:pPr marL="1752600" lvl="3" indent="-381000" eaLnBrk="1" hangingPunct="1">
              <a:buFont typeface="Wingdings" pitchFamily="2" charset="2"/>
              <a:buAutoNum type="arabicParenR"/>
            </a:pPr>
            <a:endParaRPr lang="en-US" smtClean="0"/>
          </a:p>
          <a:p>
            <a:pPr marL="933450" lvl="1" indent="-476250" eaLnBrk="1" hangingPunct="1">
              <a:buFont typeface="Wingdings" pitchFamily="2" charset="2"/>
              <a:buAutoNum type="alphaUcPeriod" startAt="3"/>
            </a:pPr>
            <a:endParaRPr lang="en-US" smtClean="0"/>
          </a:p>
          <a:p>
            <a:pPr marL="533400" indent="-533400" eaLnBrk="1" hangingPunct="1"/>
            <a:endParaRPr lang="en-US" smtClean="0"/>
          </a:p>
        </p:txBody>
      </p:sp>
      <p:pic>
        <p:nvPicPr>
          <p:cNvPr id="4" name="Picture 3" descr="2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3505200"/>
            <a:ext cx="4390321" cy="248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153400" cy="4114800"/>
          </a:xfrm>
        </p:spPr>
        <p:txBody>
          <a:bodyPr/>
          <a:lstStyle/>
          <a:p>
            <a:pPr marL="933450" lvl="1" indent="-476250" eaLnBrk="1" hangingPunct="1">
              <a:buFont typeface="Wingdings" pitchFamily="2" charset="2"/>
              <a:buAutoNum type="alphaUcPeriod" startAt="5"/>
            </a:pPr>
            <a:r>
              <a:rPr lang="en-US" smtClean="0"/>
              <a:t>Comprehensive Geriatric Assessment</a:t>
            </a:r>
          </a:p>
          <a:p>
            <a:pPr marL="1333500" lvl="2" indent="-419100" eaLnBrk="1" hangingPunct="1">
              <a:buFont typeface="Wingdings" pitchFamily="2" charset="2"/>
              <a:buChar char="o"/>
            </a:pPr>
            <a:r>
              <a:rPr lang="en-US" sz="2400" smtClean="0"/>
              <a:t>Allows for evaluation of the frail older patient’s health status and functional impairments in multiple areas or domains. (Diagnosis, medication, nutrition, bowel function, continence, cognition, emotion, mobility)</a:t>
            </a:r>
          </a:p>
          <a:p>
            <a:pPr eaLnBrk="1" hangingPunct="1"/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Challenges and Solutions in Care of the Frail Elderly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kungfu old man (blu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419100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838200"/>
            <a:ext cx="6019800" cy="5105400"/>
          </a:xfrm>
        </p:spPr>
        <p:txBody>
          <a:bodyPr/>
          <a:lstStyle/>
          <a:p>
            <a:pPr marL="533400" indent="-419100" eaLnBrk="1" hangingPunct="1">
              <a:defRPr/>
            </a:pPr>
            <a:r>
              <a:rPr lang="en-US" sz="2400" dirty="0"/>
              <a:t>Advantages of CGA </a:t>
            </a:r>
          </a:p>
          <a:p>
            <a:pPr marL="895350" lvl="1" indent="-381000" eaLnBrk="1" hangingPunct="1">
              <a:buFont typeface="Wingdings" pitchFamily="2" charset="2"/>
              <a:buAutoNum type="arabicParenR"/>
              <a:defRPr/>
            </a:pPr>
            <a:r>
              <a:rPr lang="en-US" sz="2400" dirty="0"/>
              <a:t>Creation of individual treatment plan with a multidisciplinary team</a:t>
            </a:r>
          </a:p>
          <a:p>
            <a:pPr marL="895350" lvl="1" indent="-381000" eaLnBrk="1" hangingPunct="1">
              <a:buFont typeface="Wingdings" pitchFamily="2" charset="2"/>
              <a:buAutoNum type="arabicParenR"/>
              <a:defRPr/>
            </a:pPr>
            <a:r>
              <a:rPr lang="en-US" sz="2400" dirty="0"/>
              <a:t>Improve functional outcome</a:t>
            </a:r>
          </a:p>
          <a:p>
            <a:pPr marL="895350" lvl="1" indent="-381000" eaLnBrk="1" hangingPunct="1">
              <a:buFont typeface="Wingdings" pitchFamily="2" charset="2"/>
              <a:buAutoNum type="arabicParenR"/>
              <a:defRPr/>
            </a:pPr>
            <a:r>
              <a:rPr lang="en-US" sz="2400" dirty="0"/>
              <a:t>Improve patient survival</a:t>
            </a:r>
          </a:p>
          <a:p>
            <a:pPr marL="895350" lvl="1" indent="-381000" eaLnBrk="1" hangingPunct="1">
              <a:buFont typeface="Wingdings" pitchFamily="2" charset="2"/>
              <a:buAutoNum type="arabicParenR"/>
              <a:defRPr/>
            </a:pPr>
            <a:r>
              <a:rPr lang="en-US" sz="2400" dirty="0"/>
              <a:t>Reduction in hospital days</a:t>
            </a:r>
          </a:p>
          <a:p>
            <a:pPr marL="895350" lvl="1" indent="-381000" eaLnBrk="1" hangingPunct="1">
              <a:buFont typeface="Wingdings" pitchFamily="2" charset="2"/>
              <a:buAutoNum type="arabicParenR"/>
              <a:defRPr/>
            </a:pPr>
            <a:r>
              <a:rPr lang="en-US" sz="2400" dirty="0"/>
              <a:t>Reduction in readmission rates</a:t>
            </a:r>
          </a:p>
          <a:p>
            <a:pPr marL="895350" lvl="1" indent="-381000" eaLnBrk="1" hangingPunct="1">
              <a:buFont typeface="Wingdings" pitchFamily="2" charset="2"/>
              <a:buAutoNum type="arabicParenR"/>
              <a:defRPr/>
            </a:pPr>
            <a:r>
              <a:rPr lang="en-US" sz="2400" dirty="0"/>
              <a:t>No increase in mortality</a:t>
            </a:r>
          </a:p>
          <a:p>
            <a:pPr marL="533400" indent="-533400" eaLnBrk="1" hangingPunct="1"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Challenges and Solutions in Care of the Frail Elderly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696200" cy="4114800"/>
          </a:xfrm>
        </p:spPr>
        <p:txBody>
          <a:bodyPr/>
          <a:lstStyle/>
          <a:p>
            <a:pPr marL="933450" lvl="1" indent="-476250" eaLnBrk="1" hangingPunct="1">
              <a:buFont typeface="Wingdings" pitchFamily="2" charset="2"/>
              <a:buAutoNum type="alphaUcPeriod" startAt="6"/>
            </a:pPr>
            <a:r>
              <a:rPr lang="en-US" sz="2400" smtClean="0"/>
              <a:t>Elderly with irreversible declines in functional capacity, QUALITY hospital care may shift from survival at all cost to improving patient’s functional outcome.</a:t>
            </a:r>
          </a:p>
          <a:p>
            <a:pPr marL="933450" lvl="1" indent="-476250" eaLnBrk="1" hangingPunct="1">
              <a:buFont typeface="Wingdings" pitchFamily="2" charset="2"/>
              <a:buAutoNum type="alphaUcPeriod" startAt="6"/>
            </a:pPr>
            <a:r>
              <a:rPr lang="en-US" sz="2400" smtClean="0"/>
              <a:t>Palliative Care alternatives for respiratory/ cardiac failure, weight loss, pain management.</a:t>
            </a:r>
          </a:p>
          <a:p>
            <a:pPr marL="1371600" lvl="2" indent="-457200" eaLnBrk="1" hangingPunct="1">
              <a:buFont typeface="Arial" charset="0"/>
              <a:buAutoNum type="alphaUcPeriod"/>
            </a:pPr>
            <a:endParaRPr lang="en-US" sz="2400" smtClean="0"/>
          </a:p>
          <a:p>
            <a:pPr marL="533400" indent="-533400"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010400" cy="1447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3500" smtClean="0"/>
              <a:t>Advancing Health and Well Being Into Old Age in Filipino Society</a:t>
            </a:r>
            <a:br>
              <a:rPr lang="en-US" sz="3500" smtClean="0"/>
            </a:br>
            <a:r>
              <a:rPr lang="en-US" sz="1600" i="1" baseline="30000" smtClean="0"/>
              <a:t>(Philippine [Inter-Agency] and DSWD Plan of Action CY 2007)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7848600" cy="3886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2400" smtClean="0"/>
              <a:t>Advocacy on prevention of common diseases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2400" smtClean="0"/>
              <a:t>Conduct regular medical check-up of senior citizens in rural health units (RHU).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2400" smtClean="0"/>
              <a:t>Conduct care giving trainings to families of sick and frail senior citizens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2400" smtClean="0"/>
              <a:t>Conduct seminars on gerontology, physical fitness program, nutrition education and dietary counseling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3500" smtClean="0"/>
              <a:t>Advancing Health and Well Being Into Old Age in Filipino Society</a:t>
            </a:r>
            <a:br>
              <a:rPr lang="en-US" sz="3500" smtClean="0"/>
            </a:br>
            <a:r>
              <a:rPr lang="en-US" sz="1600" i="1" baseline="30000" smtClean="0"/>
              <a:t>(Philippine [Inter-Agency] and DSWD Plan of Action CY 2007)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696200" cy="3886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 startAt="5"/>
            </a:pPr>
            <a:r>
              <a:rPr lang="en-US" sz="2400" smtClean="0"/>
              <a:t>Establish geriatric wards in government and private hospitals.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 startAt="5"/>
            </a:pPr>
            <a:r>
              <a:rPr lang="en-US" sz="2400" smtClean="0"/>
              <a:t>Implementation of neighborhood support services for older persons (NSSOP).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 startAt="5"/>
            </a:pPr>
            <a:r>
              <a:rPr lang="en-US" sz="2400" smtClean="0"/>
              <a:t>Ensure the implementation of the Philippine Plan of Action for Nutrition (PPAN) as a blueprint and country’s guide for action to achieve nutritional adequacy for Filipinos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sweet old peo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45930">
            <a:off x="3898900" y="2444750"/>
            <a:ext cx="38100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533400"/>
            <a:ext cx="5867400" cy="2286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4096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572000"/>
            <a:ext cx="5791200" cy="1447800"/>
          </a:xfrm>
        </p:spPr>
        <p:txBody>
          <a:bodyPr/>
          <a:lstStyle/>
          <a:p>
            <a:pPr eaLnBrk="1" hangingPunct="1"/>
            <a:r>
              <a:rPr lang="en-US" smtClean="0"/>
              <a:t>Have a good day!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World Demographics (WHO; US Bureau of Census)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500">
              <a:solidFill>
                <a:schemeClr val="tx2"/>
              </a:solidFill>
            </a:endParaRPr>
          </a:p>
        </p:txBody>
      </p:sp>
      <p:sp>
        <p:nvSpPr>
          <p:cNvPr id="7172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 startAt="3"/>
            </a:pPr>
            <a:r>
              <a:rPr lang="en-US" sz="2400" smtClean="0">
                <a:solidFill>
                  <a:schemeClr val="tx1"/>
                </a:solidFill>
              </a:rPr>
              <a:t>China and India will have the largest absolute number of elderly.</a:t>
            </a:r>
          </a:p>
          <a:p>
            <a:pPr marL="533400" indent="-533400" eaLnBrk="1" hangingPunct="1">
              <a:buFont typeface="Wingdings" pitchFamily="2" charset="2"/>
              <a:buAutoNum type="arabicPeriod" startAt="3"/>
            </a:pPr>
            <a:r>
              <a:rPr lang="en-US" sz="2400" smtClean="0">
                <a:solidFill>
                  <a:schemeClr val="tx1"/>
                </a:solidFill>
              </a:rPr>
              <a:t>Fastest growing segment of world’s aging population  “Oldest Old” will reside in developing countries where resources are limited. (i.e. medical support)</a:t>
            </a:r>
          </a:p>
          <a:p>
            <a:pPr marL="533400" indent="-533400" eaLnBrk="1" hangingPunct="1">
              <a:buFont typeface="Wingdings" pitchFamily="2" charset="2"/>
              <a:buAutoNum type="arabicPeriod" startAt="3"/>
            </a:pPr>
            <a:r>
              <a:rPr lang="en-US" sz="2400" smtClean="0">
                <a:solidFill>
                  <a:schemeClr val="tx1"/>
                </a:solidFill>
              </a:rPr>
              <a:t>85 + year olds: oldest old will increase to 18 million by 2050</a:t>
            </a:r>
          </a:p>
          <a:p>
            <a:pPr marL="533400" indent="-533400"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World Demographics (WHO; US Bureau of Census)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 startAt="7"/>
            </a:pPr>
            <a:r>
              <a:rPr lang="en-US" smtClean="0">
                <a:solidFill>
                  <a:schemeClr val="tx1"/>
                </a:solidFill>
              </a:rPr>
              <a:t>Centenarians will increase from 57,000 (1995) to 447,000 (2040). (US Census 2001)</a:t>
            </a:r>
          </a:p>
          <a:p>
            <a:pPr marL="533400" indent="-533400" eaLnBrk="1" hangingPunct="1">
              <a:buFont typeface="Wingdings" pitchFamily="2" charset="2"/>
              <a:buAutoNum type="arabicPeriod" startAt="7"/>
            </a:pPr>
            <a:r>
              <a:rPr lang="en-US" smtClean="0">
                <a:solidFill>
                  <a:schemeClr val="tx1"/>
                </a:solidFill>
              </a:rPr>
              <a:t>10-20% of 65+ year olds are “Frail”.</a:t>
            </a:r>
          </a:p>
          <a:p>
            <a:pPr marL="533400" indent="-533400" eaLnBrk="1" hangingPunct="1">
              <a:buFont typeface="Wingdings" pitchFamily="2" charset="2"/>
              <a:buAutoNum type="arabicPeriod" startAt="7"/>
            </a:pPr>
            <a:r>
              <a:rPr lang="en-US" smtClean="0">
                <a:solidFill>
                  <a:schemeClr val="tx1"/>
                </a:solidFill>
              </a:rPr>
              <a:t>AMA on Elderly Health – after age 85, 46% will be “Frail”.</a:t>
            </a:r>
          </a:p>
          <a:p>
            <a:pPr marL="533400" indent="-53340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PHILIPPINE DEMOGRAPHIC</a:t>
            </a:r>
            <a:br>
              <a:rPr lang="en-US" sz="3600" dirty="0" smtClean="0">
                <a:solidFill>
                  <a:schemeClr val="tx1"/>
                </a:solidFill>
                <a:latin typeface="+mn-lt"/>
              </a:rPr>
            </a:br>
            <a:endParaRPr lang="en-US" sz="36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229600" cy="4876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§"/>
            </a:pPr>
            <a:r>
              <a:rPr lang="en-U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NSO, 2000 Census: Senior Citizens numbered 4.6 million (5.7% of Philippine Population), of the 4.6 million: 2.5 million </a:t>
            </a:r>
            <a:r>
              <a:rPr lang="en-US" sz="2400" smtClean="0">
                <a:solidFill>
                  <a:srgbClr val="CCFF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female </a:t>
            </a:r>
            <a:r>
              <a:rPr lang="en-U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2.1 million </a:t>
            </a:r>
            <a:r>
              <a:rPr lang="en-US" sz="24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male</a:t>
            </a:r>
          </a:p>
          <a:p>
            <a:pPr marL="609600" indent="-609600" eaLnBrk="1" hangingPunct="1">
              <a:buFont typeface="Wingdings" pitchFamily="2" charset="2"/>
              <a:buChar char="§"/>
            </a:pPr>
            <a:r>
              <a:rPr lang="en-U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2010: 7 to 8 million senior citizens</a:t>
            </a:r>
          </a:p>
          <a:p>
            <a:pPr marL="609600" indent="-609600" eaLnBrk="1" hangingPunct="1">
              <a:buFont typeface="Wingdings" pitchFamily="2" charset="2"/>
              <a:buChar char="§"/>
            </a:pPr>
            <a:r>
              <a:rPr lang="en-US" sz="2400" smtClean="0"/>
              <a:t>By the year 2030, ten percent of our population will be composed of senior citizens </a:t>
            </a:r>
            <a:r>
              <a:rPr lang="en-US" sz="2000" i="1" smtClean="0"/>
              <a:t>(from UP Population Institute)</a:t>
            </a:r>
            <a:endParaRPr lang="en-US" sz="2000" i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Philippine Demographics </a:t>
            </a: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0" y="1143000"/>
            <a:ext cx="91440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endParaRPr lang="en-US" sz="2200" b="1"/>
          </a:p>
          <a:p>
            <a:pPr marL="457200" indent="-457200"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en-US" sz="2000"/>
              <a:t>The percentage distribution of senior citizens tails off as age increases</a:t>
            </a:r>
          </a:p>
          <a:p>
            <a:pPr marL="457200" indent="-457200"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en-US" sz="2000"/>
              <a:t>Female senior citizens outnumbered males in all age groups with the biggest gap in the 80 years and over age group.</a:t>
            </a:r>
          </a:p>
          <a:p>
            <a:pPr marL="457200" indent="-457200" algn="ctr" eaLnBrk="0" hangingPunct="0">
              <a:spcBef>
                <a:spcPct val="50000"/>
              </a:spcBef>
            </a:pPr>
            <a:endParaRPr lang="en-US" sz="2200"/>
          </a:p>
        </p:txBody>
      </p:sp>
      <p:grpSp>
        <p:nvGrpSpPr>
          <p:cNvPr id="10244" name="Group 11"/>
          <p:cNvGrpSpPr>
            <a:grpSpLocks noChangeAspect="1"/>
          </p:cNvGrpSpPr>
          <p:nvPr/>
        </p:nvGrpSpPr>
        <p:grpSpPr bwMode="auto">
          <a:xfrm>
            <a:off x="1219200" y="2743200"/>
            <a:ext cx="5718175" cy="3849688"/>
            <a:chOff x="1392" y="1536"/>
            <a:chExt cx="3360" cy="2309"/>
          </a:xfrm>
        </p:grpSpPr>
        <p:pic>
          <p:nvPicPr>
            <p:cNvPr id="10245" name="Picture 12" descr="http://www.census.gov.ph/data/sectordata/srf01.gif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1392" y="1536"/>
              <a:ext cx="3360" cy="2107"/>
            </a:xfrm>
            <a:prstGeom prst="rect">
              <a:avLst/>
            </a:prstGeom>
            <a:solidFill>
              <a:schemeClr val="accent2">
                <a:alpha val="36862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246" name="Rectangle 13"/>
            <p:cNvSpPr>
              <a:spLocks noChangeArrowheads="1"/>
            </p:cNvSpPr>
            <p:nvPr/>
          </p:nvSpPr>
          <p:spPr bwMode="auto">
            <a:xfrm>
              <a:off x="2052" y="3681"/>
              <a:ext cx="206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000" i="1"/>
                <a:t>Source: NSO, 2000 Census of Population &amp; Housing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Philippine Demographics 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52400" y="1905000"/>
            <a:ext cx="883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en-US"/>
              <a:t>Low vision was the common disability among senior citizens (54.11 percent) </a:t>
            </a:r>
          </a:p>
        </p:txBody>
      </p:sp>
      <p:grpSp>
        <p:nvGrpSpPr>
          <p:cNvPr id="11268" name="Group 8"/>
          <p:cNvGrpSpPr>
            <a:grpSpLocks noChangeAspect="1"/>
          </p:cNvGrpSpPr>
          <p:nvPr/>
        </p:nvGrpSpPr>
        <p:grpSpPr bwMode="auto">
          <a:xfrm>
            <a:off x="304800" y="2286000"/>
            <a:ext cx="8570913" cy="4286250"/>
            <a:chOff x="1008" y="2064"/>
            <a:chExt cx="3648" cy="1824"/>
          </a:xfrm>
        </p:grpSpPr>
        <p:pic>
          <p:nvPicPr>
            <p:cNvPr id="11269" name="Picture 6" descr="srf0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8" y="2064"/>
              <a:ext cx="3648" cy="1632"/>
            </a:xfrm>
            <a:prstGeom prst="rect">
              <a:avLst/>
            </a:prstGeom>
            <a:solidFill>
              <a:schemeClr val="accent2">
                <a:alpha val="36862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270" name="Rectangle 7"/>
            <p:cNvSpPr>
              <a:spLocks noChangeArrowheads="1"/>
            </p:cNvSpPr>
            <p:nvPr/>
          </p:nvSpPr>
          <p:spPr bwMode="auto">
            <a:xfrm>
              <a:off x="1808" y="3734"/>
              <a:ext cx="19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000" i="1"/>
                <a:t>Source: NSO, 2000 Census of Population &amp; Housing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914400" y="2133600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762000" y="1905000"/>
            <a:ext cx="79248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The Problems confronting the Frail Elderly and development of appropriate preventive interventions are a </a:t>
            </a:r>
            <a:r>
              <a:rPr lang="en-US" sz="3200" b="1"/>
              <a:t>GLOBAL</a:t>
            </a:r>
            <a:r>
              <a:rPr lang="en-US" sz="3200"/>
              <a:t> problem.</a:t>
            </a:r>
          </a:p>
        </p:txBody>
      </p:sp>
      <p:pic>
        <p:nvPicPr>
          <p:cNvPr id="12292" name="Picture 6" descr="Aging Ha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58459">
            <a:off x="2514600" y="3733800"/>
            <a:ext cx="41148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scade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1519</TotalTime>
  <Words>1612</Words>
  <Application>Microsoft Office PowerPoint</Application>
  <PresentationFormat>On-screen Show (4:3)</PresentationFormat>
  <Paragraphs>251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Cascade</vt:lpstr>
      <vt:lpstr>Microsoft Excel Chart</vt:lpstr>
      <vt:lpstr>Chart</vt:lpstr>
      <vt:lpstr>The Frail Elderly</vt:lpstr>
      <vt:lpstr>WORLD DEMOGRAPHICS </vt:lpstr>
      <vt:lpstr>World Demographics (WHO; US Bureau of Census)</vt:lpstr>
      <vt:lpstr>World Demographics (WHO; US Bureau of Census)</vt:lpstr>
      <vt:lpstr>World Demographics (WHO; US Bureau of Census)</vt:lpstr>
      <vt:lpstr>PHILIPPINE DEMOGRAPHIC </vt:lpstr>
      <vt:lpstr>Philippine Demographics </vt:lpstr>
      <vt:lpstr>Philippine Demographics </vt:lpstr>
      <vt:lpstr>PowerPoint Presentation</vt:lpstr>
      <vt:lpstr>PowerPoint Presentation</vt:lpstr>
      <vt:lpstr>Frailty</vt:lpstr>
      <vt:lpstr>PowerPoint Presentation</vt:lpstr>
      <vt:lpstr>Frailty</vt:lpstr>
      <vt:lpstr>Frailty  (Fried et al.)</vt:lpstr>
      <vt:lpstr>Common Features of Frailty</vt:lpstr>
      <vt:lpstr>Associated Features of Frailty (Fried et al [2001], Community-based study)</vt:lpstr>
      <vt:lpstr>PowerPoint Presentation</vt:lpstr>
      <vt:lpstr>Frailty as a Clinical Syndrome</vt:lpstr>
      <vt:lpstr>The CSHA Clinical Frailty Scale (Canadian Study on Health and Aging)</vt:lpstr>
      <vt:lpstr>The CSHA  is based largely on a person’s function for Basic and Instrumental Activities of Daily Living (ADL and IADL)</vt:lpstr>
      <vt:lpstr>Stages of Frailty</vt:lpstr>
      <vt:lpstr>Stages of Frailty</vt:lpstr>
      <vt:lpstr>Stages of Frailty</vt:lpstr>
      <vt:lpstr>Potential Causes of Frailty</vt:lpstr>
      <vt:lpstr>Potential Causes of Frailty</vt:lpstr>
      <vt:lpstr>Potential Causes of Frailty</vt:lpstr>
      <vt:lpstr>Physiologic Contributors to Frailty (Hazzard et al: Principles of Geriatric Medicine) </vt:lpstr>
      <vt:lpstr>Challenges and Solutions in Care of the Frail Elderly</vt:lpstr>
      <vt:lpstr>Challenges and Solutions in Care of the Frail Elderly</vt:lpstr>
      <vt:lpstr>Challenges and Solutions in Care of the Frail Elderly</vt:lpstr>
      <vt:lpstr>Complication of Hospitalization </vt:lpstr>
      <vt:lpstr>Challenges and Solutions in Care of the Frail Elderly</vt:lpstr>
      <vt:lpstr>Challenges and Solutions in Care of the Frail Elderly</vt:lpstr>
      <vt:lpstr>PowerPoint Presentation</vt:lpstr>
      <vt:lpstr>Challenges and Solutions in Care of the Frail Elderly</vt:lpstr>
      <vt:lpstr>Advancing Health and Well Being Into Old Age in Filipino Society (Philippine [Inter-Agency] and DSWD Plan of Action CY 2007)</vt:lpstr>
      <vt:lpstr>Advancing Health and Well Being Into Old Age in Filipino Society (Philippine [Inter-Agency] and DSWD Plan of Action CY 2007)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Coromina</dc:creator>
  <cp:lastModifiedBy>Kriscel Ozaeta</cp:lastModifiedBy>
  <cp:revision>43</cp:revision>
  <dcterms:created xsi:type="dcterms:W3CDTF">2008-11-16T03:29:43Z</dcterms:created>
  <dcterms:modified xsi:type="dcterms:W3CDTF">2011-02-03T07:22:32Z</dcterms:modified>
</cp:coreProperties>
</file>