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79"/>
  </p:notesMasterIdLst>
  <p:sldIdLst>
    <p:sldId id="256" r:id="rId2"/>
    <p:sldId id="337" r:id="rId3"/>
    <p:sldId id="257" r:id="rId4"/>
    <p:sldId id="338" r:id="rId5"/>
    <p:sldId id="339" r:id="rId6"/>
    <p:sldId id="341" r:id="rId7"/>
    <p:sldId id="343" r:id="rId8"/>
    <p:sldId id="342" r:id="rId9"/>
    <p:sldId id="282" r:id="rId10"/>
    <p:sldId id="345" r:id="rId11"/>
    <p:sldId id="347" r:id="rId12"/>
    <p:sldId id="311" r:id="rId13"/>
    <p:sldId id="312" r:id="rId14"/>
    <p:sldId id="450" r:id="rId15"/>
    <p:sldId id="451" r:id="rId16"/>
    <p:sldId id="452" r:id="rId17"/>
    <p:sldId id="453" r:id="rId18"/>
    <p:sldId id="454" r:id="rId19"/>
    <p:sldId id="455" r:id="rId20"/>
    <p:sldId id="456" r:id="rId21"/>
    <p:sldId id="457" r:id="rId22"/>
    <p:sldId id="483" r:id="rId23"/>
    <p:sldId id="459" r:id="rId24"/>
    <p:sldId id="460" r:id="rId25"/>
    <p:sldId id="461" r:id="rId26"/>
    <p:sldId id="462" r:id="rId27"/>
    <p:sldId id="463" r:id="rId28"/>
    <p:sldId id="464" r:id="rId29"/>
    <p:sldId id="465" r:id="rId30"/>
    <p:sldId id="466" r:id="rId31"/>
    <p:sldId id="467" r:id="rId32"/>
    <p:sldId id="468" r:id="rId33"/>
    <p:sldId id="469" r:id="rId34"/>
    <p:sldId id="470" r:id="rId35"/>
    <p:sldId id="471" r:id="rId36"/>
    <p:sldId id="472" r:id="rId37"/>
    <p:sldId id="473" r:id="rId38"/>
    <p:sldId id="474" r:id="rId39"/>
    <p:sldId id="475" r:id="rId40"/>
    <p:sldId id="476" r:id="rId41"/>
    <p:sldId id="477" r:id="rId42"/>
    <p:sldId id="478" r:id="rId43"/>
    <p:sldId id="479" r:id="rId44"/>
    <p:sldId id="480" r:id="rId45"/>
    <p:sldId id="481" r:id="rId46"/>
    <p:sldId id="484" r:id="rId47"/>
    <p:sldId id="425" r:id="rId48"/>
    <p:sldId id="426" r:id="rId49"/>
    <p:sldId id="427" r:id="rId50"/>
    <p:sldId id="392" r:id="rId51"/>
    <p:sldId id="447" r:id="rId52"/>
    <p:sldId id="438" r:id="rId53"/>
    <p:sldId id="449" r:id="rId54"/>
    <p:sldId id="439" r:id="rId55"/>
    <p:sldId id="441" r:id="rId56"/>
    <p:sldId id="442" r:id="rId57"/>
    <p:sldId id="443" r:id="rId58"/>
    <p:sldId id="444" r:id="rId59"/>
    <p:sldId id="300" r:id="rId60"/>
    <p:sldId id="301" r:id="rId61"/>
    <p:sldId id="394" r:id="rId62"/>
    <p:sldId id="448" r:id="rId63"/>
    <p:sldId id="298" r:id="rId64"/>
    <p:sldId id="318" r:id="rId65"/>
    <p:sldId id="307" r:id="rId66"/>
    <p:sldId id="303" r:id="rId67"/>
    <p:sldId id="428" r:id="rId68"/>
    <p:sldId id="429" r:id="rId69"/>
    <p:sldId id="482" r:id="rId70"/>
    <p:sldId id="430" r:id="rId71"/>
    <p:sldId id="431" r:id="rId72"/>
    <p:sldId id="432" r:id="rId73"/>
    <p:sldId id="433" r:id="rId74"/>
    <p:sldId id="357" r:id="rId75"/>
    <p:sldId id="434" r:id="rId76"/>
    <p:sldId id="435" r:id="rId77"/>
    <p:sldId id="280"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78" autoAdjust="0"/>
    <p:restoredTop sz="64915" autoAdjust="0"/>
  </p:normalViewPr>
  <p:slideViewPr>
    <p:cSldViewPr>
      <p:cViewPr varScale="1">
        <p:scale>
          <a:sx n="45" d="100"/>
          <a:sy n="45" d="100"/>
        </p:scale>
        <p:origin x="-1746" y="-96"/>
      </p:cViewPr>
      <p:guideLst>
        <p:guide orient="horz" pos="2160"/>
        <p:guide pos="2880"/>
      </p:guideLst>
    </p:cSldViewPr>
  </p:slideViewPr>
  <p:outlineViewPr>
    <p:cViewPr>
      <p:scale>
        <a:sx n="33" d="100"/>
        <a:sy n="33" d="100"/>
      </p:scale>
      <p:origin x="0" y="7734"/>
    </p:cViewPr>
  </p:outlineViewPr>
  <p:notesTextViewPr>
    <p:cViewPr>
      <p:scale>
        <a:sx n="100" d="100"/>
        <a:sy n="100" d="100"/>
      </p:scale>
      <p:origin x="0" y="0"/>
    </p:cViewPr>
  </p:notesTextViewPr>
  <p:sorterViewPr>
    <p:cViewPr>
      <p:scale>
        <a:sx n="66" d="100"/>
        <a:sy n="66" d="100"/>
      </p:scale>
      <p:origin x="0" y="83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AE7ED-00AA-40E2-9B2F-CD84DF9B6D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99D166F-BC8C-4439-8FD5-02B42735EDF2}">
      <dgm:prSet phldrT="[Text]" custT="1"/>
      <dgm:spPr/>
      <dgm:t>
        <a:bodyPr/>
        <a:lstStyle/>
        <a:p>
          <a:r>
            <a:rPr lang="en-US" sz="3600" b="1" dirty="0" smtClean="0"/>
            <a:t>3 days PTA</a:t>
          </a:r>
          <a:endParaRPr lang="en-US" sz="3600" b="1" dirty="0"/>
        </a:p>
      </dgm:t>
    </dgm:pt>
    <dgm:pt modelId="{D1DECDAA-E885-4249-8B9E-82A61D61D1F0}" type="parTrans" cxnId="{72FA1136-A378-4365-867C-650F96629989}">
      <dgm:prSet/>
      <dgm:spPr/>
      <dgm:t>
        <a:bodyPr/>
        <a:lstStyle/>
        <a:p>
          <a:endParaRPr lang="en-US"/>
        </a:p>
      </dgm:t>
    </dgm:pt>
    <dgm:pt modelId="{76E3763F-C5FF-4AD4-85FE-967840FF4075}" type="sibTrans" cxnId="{72FA1136-A378-4365-867C-650F96629989}">
      <dgm:prSet/>
      <dgm:spPr/>
      <dgm:t>
        <a:bodyPr/>
        <a:lstStyle/>
        <a:p>
          <a:endParaRPr lang="en-US"/>
        </a:p>
      </dgm:t>
    </dgm:pt>
    <dgm:pt modelId="{1DB6E547-6AF7-4B56-9174-527B906C92AF}">
      <dgm:prSet/>
      <dgm:spPr/>
      <dgm:t>
        <a:bodyPr/>
        <a:lstStyle/>
        <a:p>
          <a:endParaRPr lang="en-US" dirty="0"/>
        </a:p>
      </dgm:t>
    </dgm:pt>
    <dgm:pt modelId="{F8629B00-2978-4E1C-BB26-9D5E51C8AECC}" type="parTrans" cxnId="{FA63CAB3-DA32-48EB-B90F-F789E89F8C17}">
      <dgm:prSet/>
      <dgm:spPr/>
      <dgm:t>
        <a:bodyPr/>
        <a:lstStyle/>
        <a:p>
          <a:endParaRPr lang="en-US"/>
        </a:p>
      </dgm:t>
    </dgm:pt>
    <dgm:pt modelId="{161EE040-ACA8-4486-A876-C6EF177760AF}" type="sibTrans" cxnId="{FA63CAB3-DA32-48EB-B90F-F789E89F8C17}">
      <dgm:prSet/>
      <dgm:spPr/>
      <dgm:t>
        <a:bodyPr/>
        <a:lstStyle/>
        <a:p>
          <a:endParaRPr lang="en-US"/>
        </a:p>
      </dgm:t>
    </dgm:pt>
    <dgm:pt modelId="{60576845-3D64-454D-AA87-A8F919E68005}">
      <dgm:prSet/>
      <dgm:spPr/>
      <dgm:t>
        <a:bodyPr/>
        <a:lstStyle/>
        <a:p>
          <a:r>
            <a:rPr lang="en-US" dirty="0" smtClean="0"/>
            <a:t>wound over 3</a:t>
          </a:r>
          <a:r>
            <a:rPr lang="en-US" baseline="30000" dirty="0" smtClean="0"/>
            <a:t>rd</a:t>
          </a:r>
          <a:r>
            <a:rPr lang="en-US" dirty="0" smtClean="0"/>
            <a:t> and 4</a:t>
          </a:r>
          <a:r>
            <a:rPr lang="en-US" baseline="30000" dirty="0" smtClean="0"/>
            <a:t>th</a:t>
          </a:r>
          <a:r>
            <a:rPr lang="en-US" dirty="0" smtClean="0"/>
            <a:t> digits of R foot with foul-smelling discharge and dark discoloration</a:t>
          </a:r>
          <a:endParaRPr lang="en-US" dirty="0"/>
        </a:p>
      </dgm:t>
    </dgm:pt>
    <dgm:pt modelId="{9DE19F7F-990F-4C28-A28C-4EA2EAF92F5B}" type="parTrans" cxnId="{19E59629-45DE-470C-807D-7ED5230DA4B9}">
      <dgm:prSet/>
      <dgm:spPr/>
      <dgm:t>
        <a:bodyPr/>
        <a:lstStyle/>
        <a:p>
          <a:endParaRPr lang="en-US"/>
        </a:p>
      </dgm:t>
    </dgm:pt>
    <dgm:pt modelId="{79C50960-1CB1-4784-AB7F-B3503D636EEE}" type="sibTrans" cxnId="{19E59629-45DE-470C-807D-7ED5230DA4B9}">
      <dgm:prSet/>
      <dgm:spPr/>
      <dgm:t>
        <a:bodyPr/>
        <a:lstStyle/>
        <a:p>
          <a:endParaRPr lang="en-US"/>
        </a:p>
      </dgm:t>
    </dgm:pt>
    <dgm:pt modelId="{B5350359-498F-4438-B303-7F71FA897AF0}">
      <dgm:prSet/>
      <dgm:spPr/>
      <dgm:t>
        <a:bodyPr/>
        <a:lstStyle/>
        <a:p>
          <a:r>
            <a:rPr lang="en-US" dirty="0" smtClean="0"/>
            <a:t>(+) pain and swelling</a:t>
          </a:r>
          <a:endParaRPr lang="en-US" dirty="0"/>
        </a:p>
      </dgm:t>
    </dgm:pt>
    <dgm:pt modelId="{5653BAC4-E26C-4251-9362-94B6B597F88A}" type="parTrans" cxnId="{F8A2CD8F-8BE0-448D-8683-72B50D6982F7}">
      <dgm:prSet/>
      <dgm:spPr/>
      <dgm:t>
        <a:bodyPr/>
        <a:lstStyle/>
        <a:p>
          <a:endParaRPr lang="en-US"/>
        </a:p>
      </dgm:t>
    </dgm:pt>
    <dgm:pt modelId="{360A5560-23BF-4401-AB37-CEFE0F2557B3}" type="sibTrans" cxnId="{F8A2CD8F-8BE0-448D-8683-72B50D6982F7}">
      <dgm:prSet/>
      <dgm:spPr/>
      <dgm:t>
        <a:bodyPr/>
        <a:lstStyle/>
        <a:p>
          <a:endParaRPr lang="en-US"/>
        </a:p>
      </dgm:t>
    </dgm:pt>
    <dgm:pt modelId="{68323BF0-22FB-4E7A-95A4-5BC66E090A2E}">
      <dgm:prSet/>
      <dgm:spPr/>
      <dgm:t>
        <a:bodyPr/>
        <a:lstStyle/>
        <a:p>
          <a:r>
            <a:rPr lang="en-US" dirty="0" smtClean="0"/>
            <a:t>Cleansed with </a:t>
          </a:r>
          <a:r>
            <a:rPr lang="en-US" dirty="0" err="1" smtClean="0"/>
            <a:t>Betadine</a:t>
          </a:r>
          <a:r>
            <a:rPr lang="en-US" dirty="0" smtClean="0"/>
            <a:t> and hydrogen peroxide</a:t>
          </a:r>
          <a:endParaRPr lang="en-US" dirty="0"/>
        </a:p>
      </dgm:t>
    </dgm:pt>
    <dgm:pt modelId="{C8C9D0E1-151A-49C7-89F7-D27904E51AE7}" type="parTrans" cxnId="{0FA302DC-C14D-4D00-BCDC-266E5127CE0D}">
      <dgm:prSet/>
      <dgm:spPr/>
      <dgm:t>
        <a:bodyPr/>
        <a:lstStyle/>
        <a:p>
          <a:endParaRPr lang="en-US"/>
        </a:p>
      </dgm:t>
    </dgm:pt>
    <dgm:pt modelId="{5E75FEED-ED9B-403C-8012-E28F016756B6}" type="sibTrans" cxnId="{0FA302DC-C14D-4D00-BCDC-266E5127CE0D}">
      <dgm:prSet/>
      <dgm:spPr/>
      <dgm:t>
        <a:bodyPr/>
        <a:lstStyle/>
        <a:p>
          <a:endParaRPr lang="en-US"/>
        </a:p>
      </dgm:t>
    </dgm:pt>
    <dgm:pt modelId="{959AAFDD-F335-4461-ADCA-7AA4754ADCC9}">
      <dgm:prSet/>
      <dgm:spPr/>
      <dgm:t>
        <a:bodyPr/>
        <a:lstStyle/>
        <a:p>
          <a:r>
            <a:rPr lang="en-US" dirty="0" smtClean="0"/>
            <a:t>No consult, no medications taken </a:t>
          </a:r>
          <a:endParaRPr lang="en-US" dirty="0"/>
        </a:p>
      </dgm:t>
    </dgm:pt>
    <dgm:pt modelId="{6952B2AC-C706-4385-8EE5-9B6C8E75FC22}" type="parTrans" cxnId="{35A00683-60B0-4969-AA33-74783F745FC3}">
      <dgm:prSet/>
      <dgm:spPr/>
      <dgm:t>
        <a:bodyPr/>
        <a:lstStyle/>
        <a:p>
          <a:endParaRPr lang="en-US"/>
        </a:p>
      </dgm:t>
    </dgm:pt>
    <dgm:pt modelId="{45A608F2-7094-4CAD-A99A-8972A1115B1D}" type="sibTrans" cxnId="{35A00683-60B0-4969-AA33-74783F745FC3}">
      <dgm:prSet/>
      <dgm:spPr/>
      <dgm:t>
        <a:bodyPr/>
        <a:lstStyle/>
        <a:p>
          <a:endParaRPr lang="en-US"/>
        </a:p>
      </dgm:t>
    </dgm:pt>
    <dgm:pt modelId="{6774F95D-5B57-4CD8-BACD-04D31DDDC5E3}">
      <dgm:prSet/>
      <dgm:spPr/>
      <dgm:t>
        <a:bodyPr/>
        <a:lstStyle/>
        <a:p>
          <a:r>
            <a:rPr lang="en-US" dirty="0" smtClean="0"/>
            <a:t>No fever</a:t>
          </a:r>
          <a:endParaRPr lang="en-US" dirty="0"/>
        </a:p>
      </dgm:t>
    </dgm:pt>
    <dgm:pt modelId="{40392A20-A013-4F1E-A96E-CCF97B6D7931}" type="parTrans" cxnId="{5B969C0D-EDFD-4829-8BB7-EC1714A040F7}">
      <dgm:prSet/>
      <dgm:spPr/>
      <dgm:t>
        <a:bodyPr/>
        <a:lstStyle/>
        <a:p>
          <a:endParaRPr lang="en-US"/>
        </a:p>
      </dgm:t>
    </dgm:pt>
    <dgm:pt modelId="{8A233C53-2584-4755-9A4E-69145341AEB1}" type="sibTrans" cxnId="{5B969C0D-EDFD-4829-8BB7-EC1714A040F7}">
      <dgm:prSet/>
      <dgm:spPr/>
      <dgm:t>
        <a:bodyPr/>
        <a:lstStyle/>
        <a:p>
          <a:endParaRPr lang="en-US"/>
        </a:p>
      </dgm:t>
    </dgm:pt>
    <dgm:pt modelId="{4D63B524-82CE-4F09-B012-BCD76D0720B2}" type="pres">
      <dgm:prSet presAssocID="{834AE7ED-00AA-40E2-9B2F-CD84DF9B6DAE}" presName="linear" presStyleCnt="0">
        <dgm:presLayoutVars>
          <dgm:dir/>
          <dgm:animLvl val="lvl"/>
          <dgm:resizeHandles val="exact"/>
        </dgm:presLayoutVars>
      </dgm:prSet>
      <dgm:spPr/>
      <dgm:t>
        <a:bodyPr/>
        <a:lstStyle/>
        <a:p>
          <a:endParaRPr lang="en-US"/>
        </a:p>
      </dgm:t>
    </dgm:pt>
    <dgm:pt modelId="{DDD23EE9-FFDA-4925-9282-1FDE0C376A31}" type="pres">
      <dgm:prSet presAssocID="{B99D166F-BC8C-4439-8FD5-02B42735EDF2}" presName="parentLin" presStyleCnt="0"/>
      <dgm:spPr/>
    </dgm:pt>
    <dgm:pt modelId="{ED45F3C6-A50D-4CD7-B051-875C587B2213}" type="pres">
      <dgm:prSet presAssocID="{B99D166F-BC8C-4439-8FD5-02B42735EDF2}" presName="parentLeftMargin" presStyleLbl="node1" presStyleIdx="0" presStyleCnt="1"/>
      <dgm:spPr/>
      <dgm:t>
        <a:bodyPr/>
        <a:lstStyle/>
        <a:p>
          <a:endParaRPr lang="en-US"/>
        </a:p>
      </dgm:t>
    </dgm:pt>
    <dgm:pt modelId="{CC3695AC-AD20-40EC-B072-FFCD865DF63A}" type="pres">
      <dgm:prSet presAssocID="{B99D166F-BC8C-4439-8FD5-02B42735EDF2}" presName="parentText" presStyleLbl="node1" presStyleIdx="0" presStyleCnt="1" custScaleY="170515">
        <dgm:presLayoutVars>
          <dgm:chMax val="0"/>
          <dgm:bulletEnabled val="1"/>
        </dgm:presLayoutVars>
      </dgm:prSet>
      <dgm:spPr/>
      <dgm:t>
        <a:bodyPr/>
        <a:lstStyle/>
        <a:p>
          <a:endParaRPr lang="en-US"/>
        </a:p>
      </dgm:t>
    </dgm:pt>
    <dgm:pt modelId="{6471C8F2-7964-4124-A706-C5EA7464D279}" type="pres">
      <dgm:prSet presAssocID="{B99D166F-BC8C-4439-8FD5-02B42735EDF2}" presName="negativeSpace" presStyleCnt="0"/>
      <dgm:spPr/>
    </dgm:pt>
    <dgm:pt modelId="{EC4B6853-0BFD-4B0B-84B0-8B2FFB5DA2D0}" type="pres">
      <dgm:prSet presAssocID="{B99D166F-BC8C-4439-8FD5-02B42735EDF2}" presName="childText" presStyleLbl="conFgAcc1" presStyleIdx="0" presStyleCnt="1">
        <dgm:presLayoutVars>
          <dgm:bulletEnabled val="1"/>
        </dgm:presLayoutVars>
      </dgm:prSet>
      <dgm:spPr/>
      <dgm:t>
        <a:bodyPr/>
        <a:lstStyle/>
        <a:p>
          <a:endParaRPr lang="en-US"/>
        </a:p>
      </dgm:t>
    </dgm:pt>
  </dgm:ptLst>
  <dgm:cxnLst>
    <dgm:cxn modelId="{AC08A8A4-7015-4688-AACD-1D09496749D3}" type="presOf" srcId="{1DB6E547-6AF7-4B56-9174-527B906C92AF}" destId="{EC4B6853-0BFD-4B0B-84B0-8B2FFB5DA2D0}" srcOrd="0" destOrd="5" presId="urn:microsoft.com/office/officeart/2005/8/layout/list1"/>
    <dgm:cxn modelId="{94BE9A15-3101-4659-A3EA-6AA67C33DCFD}" type="presOf" srcId="{834AE7ED-00AA-40E2-9B2F-CD84DF9B6DAE}" destId="{4D63B524-82CE-4F09-B012-BCD76D0720B2}" srcOrd="0" destOrd="0" presId="urn:microsoft.com/office/officeart/2005/8/layout/list1"/>
    <dgm:cxn modelId="{A2E640DD-6E98-4C10-9542-542AB4D40245}" type="presOf" srcId="{6774F95D-5B57-4CD8-BACD-04D31DDDC5E3}" destId="{EC4B6853-0BFD-4B0B-84B0-8B2FFB5DA2D0}" srcOrd="0" destOrd="2" presId="urn:microsoft.com/office/officeart/2005/8/layout/list1"/>
    <dgm:cxn modelId="{72FA1136-A378-4365-867C-650F96629989}" srcId="{834AE7ED-00AA-40E2-9B2F-CD84DF9B6DAE}" destId="{B99D166F-BC8C-4439-8FD5-02B42735EDF2}" srcOrd="0" destOrd="0" parTransId="{D1DECDAA-E885-4249-8B9E-82A61D61D1F0}" sibTransId="{76E3763F-C5FF-4AD4-85FE-967840FF4075}"/>
    <dgm:cxn modelId="{87CB8378-B249-4BA8-80C0-3F06E32818E8}" type="presOf" srcId="{959AAFDD-F335-4461-ADCA-7AA4754ADCC9}" destId="{EC4B6853-0BFD-4B0B-84B0-8B2FFB5DA2D0}" srcOrd="0" destOrd="4" presId="urn:microsoft.com/office/officeart/2005/8/layout/list1"/>
    <dgm:cxn modelId="{0FA302DC-C14D-4D00-BCDC-266E5127CE0D}" srcId="{B99D166F-BC8C-4439-8FD5-02B42735EDF2}" destId="{68323BF0-22FB-4E7A-95A4-5BC66E090A2E}" srcOrd="3" destOrd="0" parTransId="{C8C9D0E1-151A-49C7-89F7-D27904E51AE7}" sibTransId="{5E75FEED-ED9B-403C-8012-E28F016756B6}"/>
    <dgm:cxn modelId="{35A00683-60B0-4969-AA33-74783F745FC3}" srcId="{B99D166F-BC8C-4439-8FD5-02B42735EDF2}" destId="{959AAFDD-F335-4461-ADCA-7AA4754ADCC9}" srcOrd="4" destOrd="0" parTransId="{6952B2AC-C706-4385-8EE5-9B6C8E75FC22}" sibTransId="{45A608F2-7094-4CAD-A99A-8972A1115B1D}"/>
    <dgm:cxn modelId="{E14DA1A2-1728-44A4-BAD7-A1D6D4758E4D}" type="presOf" srcId="{60576845-3D64-454D-AA87-A8F919E68005}" destId="{EC4B6853-0BFD-4B0B-84B0-8B2FFB5DA2D0}" srcOrd="0" destOrd="0" presId="urn:microsoft.com/office/officeart/2005/8/layout/list1"/>
    <dgm:cxn modelId="{19E59629-45DE-470C-807D-7ED5230DA4B9}" srcId="{B99D166F-BC8C-4439-8FD5-02B42735EDF2}" destId="{60576845-3D64-454D-AA87-A8F919E68005}" srcOrd="0" destOrd="0" parTransId="{9DE19F7F-990F-4C28-A28C-4EA2EAF92F5B}" sibTransId="{79C50960-1CB1-4784-AB7F-B3503D636EEE}"/>
    <dgm:cxn modelId="{FA63CAB3-DA32-48EB-B90F-F789E89F8C17}" srcId="{B99D166F-BC8C-4439-8FD5-02B42735EDF2}" destId="{1DB6E547-6AF7-4B56-9174-527B906C92AF}" srcOrd="5" destOrd="0" parTransId="{F8629B00-2978-4E1C-BB26-9D5E51C8AECC}" sibTransId="{161EE040-ACA8-4486-A876-C6EF177760AF}"/>
    <dgm:cxn modelId="{5B969C0D-EDFD-4829-8BB7-EC1714A040F7}" srcId="{B99D166F-BC8C-4439-8FD5-02B42735EDF2}" destId="{6774F95D-5B57-4CD8-BACD-04D31DDDC5E3}" srcOrd="2" destOrd="0" parTransId="{40392A20-A013-4F1E-A96E-CCF97B6D7931}" sibTransId="{8A233C53-2584-4755-9A4E-69145341AEB1}"/>
    <dgm:cxn modelId="{15125C12-9182-432D-AFC5-35D6F85DBC5B}" type="presOf" srcId="{B99D166F-BC8C-4439-8FD5-02B42735EDF2}" destId="{ED45F3C6-A50D-4CD7-B051-875C587B2213}" srcOrd="0" destOrd="0" presId="urn:microsoft.com/office/officeart/2005/8/layout/list1"/>
    <dgm:cxn modelId="{F8A2CD8F-8BE0-448D-8683-72B50D6982F7}" srcId="{B99D166F-BC8C-4439-8FD5-02B42735EDF2}" destId="{B5350359-498F-4438-B303-7F71FA897AF0}" srcOrd="1" destOrd="0" parTransId="{5653BAC4-E26C-4251-9362-94B6B597F88A}" sibTransId="{360A5560-23BF-4401-AB37-CEFE0F2557B3}"/>
    <dgm:cxn modelId="{0695C1CF-4F81-4386-BBA4-E0345D486805}" type="presOf" srcId="{68323BF0-22FB-4E7A-95A4-5BC66E090A2E}" destId="{EC4B6853-0BFD-4B0B-84B0-8B2FFB5DA2D0}" srcOrd="0" destOrd="3" presId="urn:microsoft.com/office/officeart/2005/8/layout/list1"/>
    <dgm:cxn modelId="{9300DC93-597D-4118-8002-00543C7C89E5}" type="presOf" srcId="{B5350359-498F-4438-B303-7F71FA897AF0}" destId="{EC4B6853-0BFD-4B0B-84B0-8B2FFB5DA2D0}" srcOrd="0" destOrd="1" presId="urn:microsoft.com/office/officeart/2005/8/layout/list1"/>
    <dgm:cxn modelId="{73A8A861-9124-42F0-BC3B-19DBA57F85AB}" type="presOf" srcId="{B99D166F-BC8C-4439-8FD5-02B42735EDF2}" destId="{CC3695AC-AD20-40EC-B072-FFCD865DF63A}" srcOrd="1" destOrd="0" presId="urn:microsoft.com/office/officeart/2005/8/layout/list1"/>
    <dgm:cxn modelId="{FF9ECD56-A2F5-4DD3-A644-BE4170624A81}" type="presParOf" srcId="{4D63B524-82CE-4F09-B012-BCD76D0720B2}" destId="{DDD23EE9-FFDA-4925-9282-1FDE0C376A31}" srcOrd="0" destOrd="0" presId="urn:microsoft.com/office/officeart/2005/8/layout/list1"/>
    <dgm:cxn modelId="{4C490A9A-0D4D-4E71-AB29-27F8A36FC655}" type="presParOf" srcId="{DDD23EE9-FFDA-4925-9282-1FDE0C376A31}" destId="{ED45F3C6-A50D-4CD7-B051-875C587B2213}" srcOrd="0" destOrd="0" presId="urn:microsoft.com/office/officeart/2005/8/layout/list1"/>
    <dgm:cxn modelId="{F929FFCA-93E3-4236-B1B9-A2E6D682C9F6}" type="presParOf" srcId="{DDD23EE9-FFDA-4925-9282-1FDE0C376A31}" destId="{CC3695AC-AD20-40EC-B072-FFCD865DF63A}" srcOrd="1" destOrd="0" presId="urn:microsoft.com/office/officeart/2005/8/layout/list1"/>
    <dgm:cxn modelId="{25CC0811-E8F0-414E-BA8F-26314D74895A}" type="presParOf" srcId="{4D63B524-82CE-4F09-B012-BCD76D0720B2}" destId="{6471C8F2-7964-4124-A706-C5EA7464D279}" srcOrd="1" destOrd="0" presId="urn:microsoft.com/office/officeart/2005/8/layout/list1"/>
    <dgm:cxn modelId="{BAE67383-4F03-4182-8F4B-DA11DA124776}" type="presParOf" srcId="{4D63B524-82CE-4F09-B012-BCD76D0720B2}" destId="{EC4B6853-0BFD-4B0B-84B0-8B2FFB5DA2D0}"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4AE7ED-00AA-40E2-9B2F-CD84DF9B6D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99D166F-BC8C-4439-8FD5-02B42735EDF2}">
      <dgm:prSet phldrT="[Text]" custT="1"/>
      <dgm:spPr/>
      <dgm:t>
        <a:bodyPr/>
        <a:lstStyle/>
        <a:p>
          <a:r>
            <a:rPr lang="en-US" sz="3600" b="1" dirty="0" smtClean="0"/>
            <a:t>Few hours PTA …</a:t>
          </a:r>
          <a:endParaRPr lang="en-US" sz="3600" b="1" dirty="0"/>
        </a:p>
      </dgm:t>
    </dgm:pt>
    <dgm:pt modelId="{D1DECDAA-E885-4249-8B9E-82A61D61D1F0}" type="parTrans" cxnId="{72FA1136-A378-4365-867C-650F96629989}">
      <dgm:prSet/>
      <dgm:spPr/>
      <dgm:t>
        <a:bodyPr/>
        <a:lstStyle/>
        <a:p>
          <a:endParaRPr lang="en-US"/>
        </a:p>
      </dgm:t>
    </dgm:pt>
    <dgm:pt modelId="{76E3763F-C5FF-4AD4-85FE-967840FF4075}" type="sibTrans" cxnId="{72FA1136-A378-4365-867C-650F96629989}">
      <dgm:prSet/>
      <dgm:spPr/>
      <dgm:t>
        <a:bodyPr/>
        <a:lstStyle/>
        <a:p>
          <a:endParaRPr lang="en-US"/>
        </a:p>
      </dgm:t>
    </dgm:pt>
    <dgm:pt modelId="{1DB6E547-6AF7-4B56-9174-527B906C92AF}">
      <dgm:prSet/>
      <dgm:spPr/>
      <dgm:t>
        <a:bodyPr/>
        <a:lstStyle/>
        <a:p>
          <a:endParaRPr lang="en-US" dirty="0"/>
        </a:p>
      </dgm:t>
    </dgm:pt>
    <dgm:pt modelId="{F8629B00-2978-4E1C-BB26-9D5E51C8AECC}" type="parTrans" cxnId="{FA63CAB3-DA32-48EB-B90F-F789E89F8C17}">
      <dgm:prSet/>
      <dgm:spPr/>
    </dgm:pt>
    <dgm:pt modelId="{161EE040-ACA8-4486-A876-C6EF177760AF}" type="sibTrans" cxnId="{FA63CAB3-DA32-48EB-B90F-F789E89F8C17}">
      <dgm:prSet/>
      <dgm:spPr/>
    </dgm:pt>
    <dgm:pt modelId="{60576845-3D64-454D-AA87-A8F919E68005}">
      <dgm:prSet/>
      <dgm:spPr/>
      <dgm:t>
        <a:bodyPr/>
        <a:lstStyle/>
        <a:p>
          <a:r>
            <a:rPr lang="en-US" dirty="0" smtClean="0"/>
            <a:t>Increasing R foot pain </a:t>
          </a:r>
          <a:endParaRPr lang="en-US" dirty="0"/>
        </a:p>
      </dgm:t>
    </dgm:pt>
    <dgm:pt modelId="{9DE19F7F-990F-4C28-A28C-4EA2EAF92F5B}" type="parTrans" cxnId="{19E59629-45DE-470C-807D-7ED5230DA4B9}">
      <dgm:prSet/>
      <dgm:spPr/>
    </dgm:pt>
    <dgm:pt modelId="{79C50960-1CB1-4784-AB7F-B3503D636EEE}" type="sibTrans" cxnId="{19E59629-45DE-470C-807D-7ED5230DA4B9}">
      <dgm:prSet/>
      <dgm:spPr/>
    </dgm:pt>
    <dgm:pt modelId="{4C4830F9-0BBC-4ACC-AB07-DC06A6CB15B1}">
      <dgm:prSet/>
      <dgm:spPr/>
      <dgm:t>
        <a:bodyPr/>
        <a:lstStyle/>
        <a:p>
          <a:r>
            <a:rPr lang="en-US" dirty="0" smtClean="0"/>
            <a:t>(+) difficulty in ambulating and numbness over affected area</a:t>
          </a:r>
          <a:endParaRPr lang="en-US" dirty="0"/>
        </a:p>
      </dgm:t>
    </dgm:pt>
    <dgm:pt modelId="{0619373A-55BE-4F89-AB62-0A1A5A58CA0C}" type="parTrans" cxnId="{D9E940E8-CE6C-41A5-B9BE-07999C3D2C1B}">
      <dgm:prSet/>
      <dgm:spPr/>
    </dgm:pt>
    <dgm:pt modelId="{9A82C9A7-83C6-442F-863A-AFB8206C69A7}" type="sibTrans" cxnId="{D9E940E8-CE6C-41A5-B9BE-07999C3D2C1B}">
      <dgm:prSet/>
      <dgm:spPr/>
    </dgm:pt>
    <dgm:pt modelId="{99831FFB-5171-45C5-BC5B-D6ADC8757D0A}">
      <dgm:prSet/>
      <dgm:spPr/>
      <dgm:t>
        <a:bodyPr/>
        <a:lstStyle/>
        <a:p>
          <a:r>
            <a:rPr lang="en-US" dirty="0" smtClean="0"/>
            <a:t>Consult MMC-ED</a:t>
          </a:r>
          <a:endParaRPr lang="en-US" dirty="0"/>
        </a:p>
      </dgm:t>
    </dgm:pt>
    <dgm:pt modelId="{8CCB21F5-AD6F-48C0-82B0-366376D2354A}" type="parTrans" cxnId="{57CFC874-A7AE-423F-A658-70CA1E352EFF}">
      <dgm:prSet/>
      <dgm:spPr/>
    </dgm:pt>
    <dgm:pt modelId="{240CDC08-4C8F-424D-ABDD-510AF92CBDDF}" type="sibTrans" cxnId="{57CFC874-A7AE-423F-A658-70CA1E352EFF}">
      <dgm:prSet/>
      <dgm:spPr/>
    </dgm:pt>
    <dgm:pt modelId="{F712BB4B-604F-4410-8119-F635EBF032CD}">
      <dgm:prSet/>
      <dgm:spPr/>
      <dgm:t>
        <a:bodyPr/>
        <a:lstStyle/>
        <a:p>
          <a:r>
            <a:rPr lang="en-US" dirty="0" smtClean="0"/>
            <a:t>Admission</a:t>
          </a:r>
          <a:endParaRPr lang="en-US" dirty="0"/>
        </a:p>
      </dgm:t>
    </dgm:pt>
    <dgm:pt modelId="{6C659C3D-85B1-4452-8E90-88F057C95328}" type="parTrans" cxnId="{8762FF16-3B93-4729-84CF-3FF1ECB64945}">
      <dgm:prSet/>
      <dgm:spPr/>
    </dgm:pt>
    <dgm:pt modelId="{EA994BEC-CDDA-4A78-B298-6C74F3C2A374}" type="sibTrans" cxnId="{8762FF16-3B93-4729-84CF-3FF1ECB64945}">
      <dgm:prSet/>
      <dgm:spPr/>
    </dgm:pt>
    <dgm:pt modelId="{4D63B524-82CE-4F09-B012-BCD76D0720B2}" type="pres">
      <dgm:prSet presAssocID="{834AE7ED-00AA-40E2-9B2F-CD84DF9B6DAE}" presName="linear" presStyleCnt="0">
        <dgm:presLayoutVars>
          <dgm:dir/>
          <dgm:animLvl val="lvl"/>
          <dgm:resizeHandles val="exact"/>
        </dgm:presLayoutVars>
      </dgm:prSet>
      <dgm:spPr/>
      <dgm:t>
        <a:bodyPr/>
        <a:lstStyle/>
        <a:p>
          <a:endParaRPr lang="en-US"/>
        </a:p>
      </dgm:t>
    </dgm:pt>
    <dgm:pt modelId="{DDD23EE9-FFDA-4925-9282-1FDE0C376A31}" type="pres">
      <dgm:prSet presAssocID="{B99D166F-BC8C-4439-8FD5-02B42735EDF2}" presName="parentLin" presStyleCnt="0"/>
      <dgm:spPr/>
    </dgm:pt>
    <dgm:pt modelId="{ED45F3C6-A50D-4CD7-B051-875C587B2213}" type="pres">
      <dgm:prSet presAssocID="{B99D166F-BC8C-4439-8FD5-02B42735EDF2}" presName="parentLeftMargin" presStyleLbl="node1" presStyleIdx="0" presStyleCnt="1"/>
      <dgm:spPr/>
      <dgm:t>
        <a:bodyPr/>
        <a:lstStyle/>
        <a:p>
          <a:endParaRPr lang="en-US"/>
        </a:p>
      </dgm:t>
    </dgm:pt>
    <dgm:pt modelId="{CC3695AC-AD20-40EC-B072-FFCD865DF63A}" type="pres">
      <dgm:prSet presAssocID="{B99D166F-BC8C-4439-8FD5-02B42735EDF2}" presName="parentText" presStyleLbl="node1" presStyleIdx="0" presStyleCnt="1" custScaleY="170515">
        <dgm:presLayoutVars>
          <dgm:chMax val="0"/>
          <dgm:bulletEnabled val="1"/>
        </dgm:presLayoutVars>
      </dgm:prSet>
      <dgm:spPr/>
      <dgm:t>
        <a:bodyPr/>
        <a:lstStyle/>
        <a:p>
          <a:endParaRPr lang="en-US"/>
        </a:p>
      </dgm:t>
    </dgm:pt>
    <dgm:pt modelId="{6471C8F2-7964-4124-A706-C5EA7464D279}" type="pres">
      <dgm:prSet presAssocID="{B99D166F-BC8C-4439-8FD5-02B42735EDF2}" presName="negativeSpace" presStyleCnt="0"/>
      <dgm:spPr/>
    </dgm:pt>
    <dgm:pt modelId="{EC4B6853-0BFD-4B0B-84B0-8B2FFB5DA2D0}" type="pres">
      <dgm:prSet presAssocID="{B99D166F-BC8C-4439-8FD5-02B42735EDF2}" presName="childText" presStyleLbl="conFgAcc1" presStyleIdx="0" presStyleCnt="1">
        <dgm:presLayoutVars>
          <dgm:bulletEnabled val="1"/>
        </dgm:presLayoutVars>
      </dgm:prSet>
      <dgm:spPr/>
      <dgm:t>
        <a:bodyPr/>
        <a:lstStyle/>
        <a:p>
          <a:endParaRPr lang="en-US"/>
        </a:p>
      </dgm:t>
    </dgm:pt>
  </dgm:ptLst>
  <dgm:cxnLst>
    <dgm:cxn modelId="{8762FF16-3B93-4729-84CF-3FF1ECB64945}" srcId="{B99D166F-BC8C-4439-8FD5-02B42735EDF2}" destId="{F712BB4B-604F-4410-8119-F635EBF032CD}" srcOrd="3" destOrd="0" parTransId="{6C659C3D-85B1-4452-8E90-88F057C95328}" sibTransId="{EA994BEC-CDDA-4A78-B298-6C74F3C2A374}"/>
    <dgm:cxn modelId="{6FB916AE-C472-4CDB-9111-A2E384B0E77B}" type="presOf" srcId="{F712BB4B-604F-4410-8119-F635EBF032CD}" destId="{EC4B6853-0BFD-4B0B-84B0-8B2FFB5DA2D0}" srcOrd="0" destOrd="3" presId="urn:microsoft.com/office/officeart/2005/8/layout/list1"/>
    <dgm:cxn modelId="{72FA1136-A378-4365-867C-650F96629989}" srcId="{834AE7ED-00AA-40E2-9B2F-CD84DF9B6DAE}" destId="{B99D166F-BC8C-4439-8FD5-02B42735EDF2}" srcOrd="0" destOrd="0" parTransId="{D1DECDAA-E885-4249-8B9E-82A61D61D1F0}" sibTransId="{76E3763F-C5FF-4AD4-85FE-967840FF4075}"/>
    <dgm:cxn modelId="{57CFC874-A7AE-423F-A658-70CA1E352EFF}" srcId="{B99D166F-BC8C-4439-8FD5-02B42735EDF2}" destId="{99831FFB-5171-45C5-BC5B-D6ADC8757D0A}" srcOrd="2" destOrd="0" parTransId="{8CCB21F5-AD6F-48C0-82B0-366376D2354A}" sibTransId="{240CDC08-4C8F-424D-ABDD-510AF92CBDDF}"/>
    <dgm:cxn modelId="{19E59629-45DE-470C-807D-7ED5230DA4B9}" srcId="{B99D166F-BC8C-4439-8FD5-02B42735EDF2}" destId="{60576845-3D64-454D-AA87-A8F919E68005}" srcOrd="0" destOrd="0" parTransId="{9DE19F7F-990F-4C28-A28C-4EA2EAF92F5B}" sibTransId="{79C50960-1CB1-4784-AB7F-B3503D636EEE}"/>
    <dgm:cxn modelId="{FA63CAB3-DA32-48EB-B90F-F789E89F8C17}" srcId="{B99D166F-BC8C-4439-8FD5-02B42735EDF2}" destId="{1DB6E547-6AF7-4B56-9174-527B906C92AF}" srcOrd="4" destOrd="0" parTransId="{F8629B00-2978-4E1C-BB26-9D5E51C8AECC}" sibTransId="{161EE040-ACA8-4486-A876-C6EF177760AF}"/>
    <dgm:cxn modelId="{D9E940E8-CE6C-41A5-B9BE-07999C3D2C1B}" srcId="{B99D166F-BC8C-4439-8FD5-02B42735EDF2}" destId="{4C4830F9-0BBC-4ACC-AB07-DC06A6CB15B1}" srcOrd="1" destOrd="0" parTransId="{0619373A-55BE-4F89-AB62-0A1A5A58CA0C}" sibTransId="{9A82C9A7-83C6-442F-863A-AFB8206C69A7}"/>
    <dgm:cxn modelId="{DF22FA83-19F3-4956-AE31-21496BD6788A}" type="presOf" srcId="{834AE7ED-00AA-40E2-9B2F-CD84DF9B6DAE}" destId="{4D63B524-82CE-4F09-B012-BCD76D0720B2}" srcOrd="0" destOrd="0" presId="urn:microsoft.com/office/officeart/2005/8/layout/list1"/>
    <dgm:cxn modelId="{B3C2AB76-6F19-4F23-B7AC-483EF297A6AD}" type="presOf" srcId="{4C4830F9-0BBC-4ACC-AB07-DC06A6CB15B1}" destId="{EC4B6853-0BFD-4B0B-84B0-8B2FFB5DA2D0}" srcOrd="0" destOrd="1" presId="urn:microsoft.com/office/officeart/2005/8/layout/list1"/>
    <dgm:cxn modelId="{5237C1C6-F616-4E0A-92DC-686A58143192}" type="presOf" srcId="{B99D166F-BC8C-4439-8FD5-02B42735EDF2}" destId="{ED45F3C6-A50D-4CD7-B051-875C587B2213}" srcOrd="0" destOrd="0" presId="urn:microsoft.com/office/officeart/2005/8/layout/list1"/>
    <dgm:cxn modelId="{40F50334-6212-4135-A007-609945F4ACC4}" type="presOf" srcId="{99831FFB-5171-45C5-BC5B-D6ADC8757D0A}" destId="{EC4B6853-0BFD-4B0B-84B0-8B2FFB5DA2D0}" srcOrd="0" destOrd="2" presId="urn:microsoft.com/office/officeart/2005/8/layout/list1"/>
    <dgm:cxn modelId="{F81B3280-A486-45FE-8FCF-1B6A7D6D70C9}" type="presOf" srcId="{B99D166F-BC8C-4439-8FD5-02B42735EDF2}" destId="{CC3695AC-AD20-40EC-B072-FFCD865DF63A}" srcOrd="1" destOrd="0" presId="urn:microsoft.com/office/officeart/2005/8/layout/list1"/>
    <dgm:cxn modelId="{3CDEA712-66BC-45FE-8FC2-22168FA48F28}" type="presOf" srcId="{1DB6E547-6AF7-4B56-9174-527B906C92AF}" destId="{EC4B6853-0BFD-4B0B-84B0-8B2FFB5DA2D0}" srcOrd="0" destOrd="4" presId="urn:microsoft.com/office/officeart/2005/8/layout/list1"/>
    <dgm:cxn modelId="{E1324015-9C1B-4376-B01C-0964F13C6399}" type="presOf" srcId="{60576845-3D64-454D-AA87-A8F919E68005}" destId="{EC4B6853-0BFD-4B0B-84B0-8B2FFB5DA2D0}" srcOrd="0" destOrd="0" presId="urn:microsoft.com/office/officeart/2005/8/layout/list1"/>
    <dgm:cxn modelId="{34BB176B-A2B1-476A-B9AC-C7A5E42664EC}" type="presParOf" srcId="{4D63B524-82CE-4F09-B012-BCD76D0720B2}" destId="{DDD23EE9-FFDA-4925-9282-1FDE0C376A31}" srcOrd="0" destOrd="0" presId="urn:microsoft.com/office/officeart/2005/8/layout/list1"/>
    <dgm:cxn modelId="{977C83DC-D724-472B-9196-1A3D38BE2B01}" type="presParOf" srcId="{DDD23EE9-FFDA-4925-9282-1FDE0C376A31}" destId="{ED45F3C6-A50D-4CD7-B051-875C587B2213}" srcOrd="0" destOrd="0" presId="urn:microsoft.com/office/officeart/2005/8/layout/list1"/>
    <dgm:cxn modelId="{45F45D81-70A9-4F2A-97D8-B28C52D24677}" type="presParOf" srcId="{DDD23EE9-FFDA-4925-9282-1FDE0C376A31}" destId="{CC3695AC-AD20-40EC-B072-FFCD865DF63A}" srcOrd="1" destOrd="0" presId="urn:microsoft.com/office/officeart/2005/8/layout/list1"/>
    <dgm:cxn modelId="{4315370D-6A4F-443D-80E5-3A1F66CFD63F}" type="presParOf" srcId="{4D63B524-82CE-4F09-B012-BCD76D0720B2}" destId="{6471C8F2-7964-4124-A706-C5EA7464D279}" srcOrd="1" destOrd="0" presId="urn:microsoft.com/office/officeart/2005/8/layout/list1"/>
    <dgm:cxn modelId="{74B83D61-2CE1-468F-9566-E6D0C69FBAB1}" type="presParOf" srcId="{4D63B524-82CE-4F09-B012-BCD76D0720B2}" destId="{EC4B6853-0BFD-4B0B-84B0-8B2FFB5DA2D0}"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4B6853-0BFD-4B0B-84B0-8B2FFB5DA2D0}">
      <dsp:nvSpPr>
        <dsp:cNvPr id="0" name=""/>
        <dsp:cNvSpPr/>
      </dsp:nvSpPr>
      <dsp:spPr>
        <a:xfrm>
          <a:off x="0" y="920099"/>
          <a:ext cx="8229600" cy="3550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79044" rIns="638708"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wound over 3</a:t>
          </a:r>
          <a:r>
            <a:rPr lang="en-US" sz="2300" kern="1200" baseline="30000" dirty="0" smtClean="0"/>
            <a:t>rd</a:t>
          </a:r>
          <a:r>
            <a:rPr lang="en-US" sz="2300" kern="1200" dirty="0" smtClean="0"/>
            <a:t> and 4</a:t>
          </a:r>
          <a:r>
            <a:rPr lang="en-US" sz="2300" kern="1200" baseline="30000" dirty="0" smtClean="0"/>
            <a:t>th</a:t>
          </a:r>
          <a:r>
            <a:rPr lang="en-US" sz="2300" kern="1200" dirty="0" smtClean="0"/>
            <a:t> digits of R foot with foul-smelling discharge and dark discoloration</a:t>
          </a:r>
          <a:endParaRPr lang="en-US" sz="2300" kern="1200" dirty="0"/>
        </a:p>
        <a:p>
          <a:pPr marL="228600" lvl="1" indent="-228600" algn="l" defTabSz="1022350">
            <a:lnSpc>
              <a:spcPct val="90000"/>
            </a:lnSpc>
            <a:spcBef>
              <a:spcPct val="0"/>
            </a:spcBef>
            <a:spcAft>
              <a:spcPct val="15000"/>
            </a:spcAft>
            <a:buChar char="••"/>
          </a:pPr>
          <a:r>
            <a:rPr lang="en-US" sz="2300" kern="1200" dirty="0" smtClean="0"/>
            <a:t>(+) pain and swelling</a:t>
          </a:r>
          <a:endParaRPr lang="en-US" sz="2300" kern="1200" dirty="0"/>
        </a:p>
        <a:p>
          <a:pPr marL="228600" lvl="1" indent="-228600" algn="l" defTabSz="1022350">
            <a:lnSpc>
              <a:spcPct val="90000"/>
            </a:lnSpc>
            <a:spcBef>
              <a:spcPct val="0"/>
            </a:spcBef>
            <a:spcAft>
              <a:spcPct val="15000"/>
            </a:spcAft>
            <a:buChar char="••"/>
          </a:pPr>
          <a:r>
            <a:rPr lang="en-US" sz="2300" kern="1200" dirty="0" smtClean="0"/>
            <a:t>No fever</a:t>
          </a:r>
          <a:endParaRPr lang="en-US" sz="2300" kern="1200" dirty="0"/>
        </a:p>
        <a:p>
          <a:pPr marL="228600" lvl="1" indent="-228600" algn="l" defTabSz="1022350">
            <a:lnSpc>
              <a:spcPct val="90000"/>
            </a:lnSpc>
            <a:spcBef>
              <a:spcPct val="0"/>
            </a:spcBef>
            <a:spcAft>
              <a:spcPct val="15000"/>
            </a:spcAft>
            <a:buChar char="••"/>
          </a:pPr>
          <a:r>
            <a:rPr lang="en-US" sz="2300" kern="1200" dirty="0" smtClean="0"/>
            <a:t>Cleansed with </a:t>
          </a:r>
          <a:r>
            <a:rPr lang="en-US" sz="2300" kern="1200" dirty="0" err="1" smtClean="0"/>
            <a:t>Betadine</a:t>
          </a:r>
          <a:r>
            <a:rPr lang="en-US" sz="2300" kern="1200" dirty="0" smtClean="0"/>
            <a:t> and hydrogen peroxide</a:t>
          </a:r>
          <a:endParaRPr lang="en-US" sz="2300" kern="1200" dirty="0"/>
        </a:p>
        <a:p>
          <a:pPr marL="228600" lvl="1" indent="-228600" algn="l" defTabSz="1022350">
            <a:lnSpc>
              <a:spcPct val="90000"/>
            </a:lnSpc>
            <a:spcBef>
              <a:spcPct val="0"/>
            </a:spcBef>
            <a:spcAft>
              <a:spcPct val="15000"/>
            </a:spcAft>
            <a:buChar char="••"/>
          </a:pPr>
          <a:r>
            <a:rPr lang="en-US" sz="2300" kern="1200" dirty="0" smtClean="0"/>
            <a:t>No consult, no medications taken </a:t>
          </a:r>
          <a:endParaRPr lang="en-US" sz="2300" kern="1200" dirty="0"/>
        </a:p>
        <a:p>
          <a:pPr marL="228600" lvl="1" indent="-228600" algn="l" defTabSz="1022350">
            <a:lnSpc>
              <a:spcPct val="90000"/>
            </a:lnSpc>
            <a:spcBef>
              <a:spcPct val="0"/>
            </a:spcBef>
            <a:spcAft>
              <a:spcPct val="15000"/>
            </a:spcAft>
            <a:buChar char="••"/>
          </a:pPr>
          <a:endParaRPr lang="en-US" sz="2300" kern="1200" dirty="0"/>
        </a:p>
      </dsp:txBody>
      <dsp:txXfrm>
        <a:off x="0" y="920099"/>
        <a:ext cx="8229600" cy="3550050"/>
      </dsp:txXfrm>
    </dsp:sp>
    <dsp:sp modelId="{CC3695AC-AD20-40EC-B072-FFCD865DF63A}">
      <dsp:nvSpPr>
        <dsp:cNvPr id="0" name=""/>
        <dsp:cNvSpPr/>
      </dsp:nvSpPr>
      <dsp:spPr>
        <a:xfrm>
          <a:off x="411480" y="101850"/>
          <a:ext cx="5760720" cy="11577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600200">
            <a:lnSpc>
              <a:spcPct val="90000"/>
            </a:lnSpc>
            <a:spcBef>
              <a:spcPct val="0"/>
            </a:spcBef>
            <a:spcAft>
              <a:spcPct val="35000"/>
            </a:spcAft>
          </a:pPr>
          <a:r>
            <a:rPr lang="en-US" sz="3600" b="1" kern="1200" dirty="0" smtClean="0"/>
            <a:t>3 days PTA</a:t>
          </a:r>
          <a:endParaRPr lang="en-US" sz="3600" b="1" kern="1200" dirty="0"/>
        </a:p>
      </dsp:txBody>
      <dsp:txXfrm>
        <a:off x="411480" y="101850"/>
        <a:ext cx="5760720" cy="11577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4B6853-0BFD-4B0B-84B0-8B2FFB5DA2D0}">
      <dsp:nvSpPr>
        <dsp:cNvPr id="0" name=""/>
        <dsp:cNvSpPr/>
      </dsp:nvSpPr>
      <dsp:spPr>
        <a:xfrm>
          <a:off x="0" y="1064164"/>
          <a:ext cx="8229600" cy="3439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83184" rIns="638708"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Increasing R foot pain </a:t>
          </a:r>
          <a:endParaRPr lang="en-US" sz="2800" kern="1200" dirty="0"/>
        </a:p>
        <a:p>
          <a:pPr marL="285750" lvl="1" indent="-285750" algn="l" defTabSz="1244600">
            <a:lnSpc>
              <a:spcPct val="90000"/>
            </a:lnSpc>
            <a:spcBef>
              <a:spcPct val="0"/>
            </a:spcBef>
            <a:spcAft>
              <a:spcPct val="15000"/>
            </a:spcAft>
            <a:buChar char="••"/>
          </a:pPr>
          <a:r>
            <a:rPr lang="en-US" sz="2800" kern="1200" dirty="0" smtClean="0"/>
            <a:t>(+) difficulty in ambulating and numbness over affected area</a:t>
          </a:r>
          <a:endParaRPr lang="en-US" sz="2800" kern="1200" dirty="0"/>
        </a:p>
        <a:p>
          <a:pPr marL="285750" lvl="1" indent="-285750" algn="l" defTabSz="1244600">
            <a:lnSpc>
              <a:spcPct val="90000"/>
            </a:lnSpc>
            <a:spcBef>
              <a:spcPct val="0"/>
            </a:spcBef>
            <a:spcAft>
              <a:spcPct val="15000"/>
            </a:spcAft>
            <a:buChar char="••"/>
          </a:pPr>
          <a:r>
            <a:rPr lang="en-US" sz="2800" kern="1200" dirty="0" smtClean="0"/>
            <a:t>Consult MMC-ED</a:t>
          </a:r>
          <a:endParaRPr lang="en-US" sz="2800" kern="1200" dirty="0"/>
        </a:p>
        <a:p>
          <a:pPr marL="285750" lvl="1" indent="-285750" algn="l" defTabSz="1244600">
            <a:lnSpc>
              <a:spcPct val="90000"/>
            </a:lnSpc>
            <a:spcBef>
              <a:spcPct val="0"/>
            </a:spcBef>
            <a:spcAft>
              <a:spcPct val="15000"/>
            </a:spcAft>
            <a:buChar char="••"/>
          </a:pPr>
          <a:r>
            <a:rPr lang="en-US" sz="2800" kern="1200" dirty="0" smtClean="0"/>
            <a:t>Admission</a:t>
          </a:r>
          <a:endParaRPr lang="en-US" sz="2800" kern="1200" dirty="0"/>
        </a:p>
        <a:p>
          <a:pPr marL="285750" lvl="1" indent="-285750" algn="l" defTabSz="1244600">
            <a:lnSpc>
              <a:spcPct val="90000"/>
            </a:lnSpc>
            <a:spcBef>
              <a:spcPct val="0"/>
            </a:spcBef>
            <a:spcAft>
              <a:spcPct val="15000"/>
            </a:spcAft>
            <a:buChar char="••"/>
          </a:pPr>
          <a:endParaRPr lang="en-US" sz="2800" kern="1200" dirty="0"/>
        </a:p>
      </dsp:txBody>
      <dsp:txXfrm>
        <a:off x="0" y="1064164"/>
        <a:ext cx="8229600" cy="3439800"/>
      </dsp:txXfrm>
    </dsp:sp>
    <dsp:sp modelId="{CC3695AC-AD20-40EC-B072-FFCD865DF63A}">
      <dsp:nvSpPr>
        <dsp:cNvPr id="0" name=""/>
        <dsp:cNvSpPr/>
      </dsp:nvSpPr>
      <dsp:spPr>
        <a:xfrm>
          <a:off x="411480" y="68035"/>
          <a:ext cx="5760720" cy="14094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600200">
            <a:lnSpc>
              <a:spcPct val="90000"/>
            </a:lnSpc>
            <a:spcBef>
              <a:spcPct val="0"/>
            </a:spcBef>
            <a:spcAft>
              <a:spcPct val="35000"/>
            </a:spcAft>
          </a:pPr>
          <a:r>
            <a:rPr lang="en-US" sz="3600" b="1" kern="1200" dirty="0" smtClean="0"/>
            <a:t>Few hours PTA …</a:t>
          </a:r>
          <a:endParaRPr lang="en-US" sz="3600" b="1" kern="1200" dirty="0"/>
        </a:p>
      </dsp:txBody>
      <dsp:txXfrm>
        <a:off x="411480" y="68035"/>
        <a:ext cx="5760720" cy="140940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A473D27-76EC-42FC-8FCB-FF6AF945BA93}" type="datetimeFigureOut">
              <a:rPr lang="en-US"/>
              <a:pPr>
                <a:defRPr/>
              </a:pPr>
              <a:t>4/22/2010</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PH"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D20E41B-71B6-4032-BF1B-7A0DBE102055}" type="slidenum">
              <a:rPr lang="en-PH"/>
              <a:pPr>
                <a:defRPr/>
              </a:pPr>
              <a:t>‹#›</a:t>
            </a:fld>
            <a:endParaRPr lang="en-P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PH"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FC22FE-6C2F-447A-8FA0-E830753E5747}" type="slidenum">
              <a:rPr lang="en-PH" smtClean="0"/>
              <a:pPr fontAlgn="base">
                <a:spcBef>
                  <a:spcPct val="0"/>
                </a:spcBef>
                <a:spcAft>
                  <a:spcPct val="0"/>
                </a:spcAft>
                <a:defRPr/>
              </a:pPr>
              <a:t>1</a:t>
            </a:fld>
            <a:endParaRPr lang="en-PH"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E065FF-08E8-4EE7-9A22-9A374367D37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i="0" dirty="0" smtClean="0"/>
              <a:t>Full ROM, MMT 5/5</a:t>
            </a:r>
          </a:p>
          <a:p>
            <a:r>
              <a:rPr lang="en-PH" dirty="0" smtClean="0"/>
              <a:t>Sensory: with deficit 80% R&amp;L foot</a:t>
            </a:r>
          </a:p>
          <a:p>
            <a:r>
              <a:rPr lang="en-PH" dirty="0" smtClean="0"/>
              <a:t>Weak pulse: </a:t>
            </a:r>
            <a:r>
              <a:rPr lang="en-PH" dirty="0" err="1" smtClean="0"/>
              <a:t>dorsalis</a:t>
            </a:r>
            <a:r>
              <a:rPr lang="en-PH" dirty="0" smtClean="0"/>
              <a:t> </a:t>
            </a:r>
            <a:r>
              <a:rPr lang="en-PH" dirty="0" err="1" smtClean="0"/>
              <a:t>pedis</a:t>
            </a:r>
            <a:r>
              <a:rPr lang="en-PH" dirty="0" smtClean="0"/>
              <a:t>, left</a:t>
            </a:r>
          </a:p>
          <a:p>
            <a:r>
              <a:rPr lang="en-PH" dirty="0" smtClean="0"/>
              <a:t>Absent pulse: posterior </a:t>
            </a:r>
            <a:r>
              <a:rPr lang="en-PH" dirty="0" err="1" smtClean="0"/>
              <a:t>tibial</a:t>
            </a:r>
            <a:r>
              <a:rPr lang="en-PH" dirty="0" smtClean="0"/>
              <a:t>, right</a:t>
            </a:r>
          </a:p>
          <a:p>
            <a:r>
              <a:rPr lang="en-PH" dirty="0" smtClean="0"/>
              <a:t>	 </a:t>
            </a:r>
            <a:r>
              <a:rPr lang="en-PH" dirty="0" err="1" smtClean="0"/>
              <a:t>dorsalis</a:t>
            </a:r>
            <a:r>
              <a:rPr lang="en-PH" dirty="0" smtClean="0"/>
              <a:t> </a:t>
            </a:r>
            <a:r>
              <a:rPr lang="en-PH" dirty="0" err="1" smtClean="0"/>
              <a:t>pedis</a:t>
            </a:r>
            <a:r>
              <a:rPr lang="en-PH" dirty="0" smtClean="0"/>
              <a:t>, right</a:t>
            </a:r>
          </a:p>
          <a:p>
            <a:endParaRPr lang="en-PH" dirty="0" smtClean="0"/>
          </a:p>
          <a:p>
            <a:endParaRPr lang="en-US" dirty="0"/>
          </a:p>
        </p:txBody>
      </p:sp>
      <p:sp>
        <p:nvSpPr>
          <p:cNvPr id="4" name="Slide Number Placeholder 3"/>
          <p:cNvSpPr>
            <a:spLocks noGrp="1"/>
          </p:cNvSpPr>
          <p:nvPr>
            <p:ph type="sldNum" sz="quarter" idx="10"/>
          </p:nvPr>
        </p:nvSpPr>
        <p:spPr/>
        <p:txBody>
          <a:bodyPr/>
          <a:lstStyle/>
          <a:p>
            <a:fld id="{4AE065FF-08E8-4EE7-9A22-9A374367D37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EF2AF136-182E-4713-AE73-A85BE3DA09CF}" type="slidenum">
              <a:rPr lang="en-PH" smtClean="0"/>
              <a:pPr>
                <a:defRPr/>
              </a:pPr>
              <a:t>12</a:t>
            </a:fld>
            <a:endParaRPr lang="en-P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815CD85B-9E0B-4DEE-B7EE-D28D96BCF014}" type="slidenum">
              <a:rPr lang="en-PH" smtClean="0"/>
              <a:pPr>
                <a:defRPr/>
              </a:pPr>
              <a:t>13</a:t>
            </a:fld>
            <a:endParaRPr lang="en-P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Infected foot ulcer is a common cause of morbidity in diabetic patients, ultimately leading to dreaded complications like gangrene and amputations. </a:t>
            </a:r>
          </a:p>
        </p:txBody>
      </p:sp>
      <p:sp>
        <p:nvSpPr>
          <p:cNvPr id="4" name="Slide Number Placeholder 3"/>
          <p:cNvSpPr>
            <a:spLocks noGrp="1"/>
          </p:cNvSpPr>
          <p:nvPr>
            <p:ph type="sldNum" sz="quarter" idx="5"/>
          </p:nvPr>
        </p:nvSpPr>
        <p:spPr/>
        <p:txBody>
          <a:bodyPr/>
          <a:lstStyle/>
          <a:p>
            <a:pPr>
              <a:defRPr/>
            </a:pPr>
            <a:fld id="{7ECC3E0C-7655-4581-87FB-01A10F495224}" type="slidenum">
              <a:rPr lang="en-PH" smtClean="0"/>
              <a:pPr>
                <a:defRPr/>
              </a:pPr>
              <a:t>14</a:t>
            </a:fld>
            <a:endParaRPr lang="en-P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PH" smtClean="0"/>
              <a:t>Approximately 45% to 60% of all diabetic ulcerations are purely neuropathic, while up to 45% have neuropathic and ischemic components.</a:t>
            </a:r>
          </a:p>
        </p:txBody>
      </p:sp>
      <p:sp>
        <p:nvSpPr>
          <p:cNvPr id="4" name="Slide Number Placeholder 3"/>
          <p:cNvSpPr>
            <a:spLocks noGrp="1"/>
          </p:cNvSpPr>
          <p:nvPr>
            <p:ph type="sldNum" sz="quarter" idx="5"/>
          </p:nvPr>
        </p:nvSpPr>
        <p:spPr/>
        <p:txBody>
          <a:bodyPr/>
          <a:lstStyle/>
          <a:p>
            <a:pPr>
              <a:defRPr/>
            </a:pPr>
            <a:fld id="{7E006053-D497-49F4-AFEF-8BE3C1DB5F18}" type="slidenum">
              <a:rPr lang="en-PH" smtClean="0"/>
              <a:pPr>
                <a:defRPr/>
              </a:pPr>
              <a:t>15</a:t>
            </a:fld>
            <a:endParaRPr lang="en-P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10A99131-1B10-474A-A4DD-FF1E374516E5}" type="slidenum">
              <a:rPr lang="en-PH" smtClean="0"/>
              <a:pPr>
                <a:defRPr/>
              </a:pPr>
              <a:t>16</a:t>
            </a:fld>
            <a:endParaRPr lang="en-P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8BE4A374-F367-4707-B085-1ABF5A14F3F2}" type="slidenum">
              <a:rPr lang="en-PH" smtClean="0"/>
              <a:pPr>
                <a:defRPr/>
              </a:pPr>
              <a:t>17</a:t>
            </a:fld>
            <a:endParaRPr lang="en-P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0FFAD89A-0D58-4C04-ABD3-A11F7F700833}" type="slidenum">
              <a:rPr lang="en-PH" smtClean="0"/>
              <a:pPr>
                <a:defRPr/>
              </a:pPr>
              <a:t>18</a:t>
            </a:fld>
            <a:endParaRPr lang="en-P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6BB5BDB0-0004-409F-82B1-2D71F592FFE0}" type="slidenum">
              <a:rPr lang="en-PH" smtClean="0"/>
              <a:pPr>
                <a:defRPr/>
              </a:pPr>
              <a:t>19</a:t>
            </a:fld>
            <a:endParaRPr lang="en-P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2</a:t>
            </a:fld>
            <a:endParaRPr lang="en-P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737DA528-9584-49AD-AB43-593C61914797}" type="slidenum">
              <a:rPr lang="en-PH" smtClean="0"/>
              <a:pPr>
                <a:defRPr/>
              </a:pPr>
              <a:t>20</a:t>
            </a:fld>
            <a:endParaRPr lang="en-P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PH" smtClean="0"/>
              <a:t>ECG: sinus tachycardia, premature atrial contractions, left atrial enlargement, lateral wall myocardial ischemia</a:t>
            </a:r>
          </a:p>
          <a:p>
            <a:r>
              <a:rPr lang="en-PH" smtClean="0"/>
              <a:t>Ventricular rate: 111</a:t>
            </a:r>
          </a:p>
        </p:txBody>
      </p:sp>
      <p:sp>
        <p:nvSpPr>
          <p:cNvPr id="4" name="Slide Number Placeholder 3"/>
          <p:cNvSpPr>
            <a:spLocks noGrp="1"/>
          </p:cNvSpPr>
          <p:nvPr>
            <p:ph type="sldNum" sz="quarter" idx="5"/>
          </p:nvPr>
        </p:nvSpPr>
        <p:spPr/>
        <p:txBody>
          <a:bodyPr/>
          <a:lstStyle/>
          <a:p>
            <a:pPr>
              <a:defRPr/>
            </a:pPr>
            <a:fld id="{2B56BCBF-340F-4F8C-AA1F-6C7E11A59B70}" type="slidenum">
              <a:rPr lang="en-PH" smtClean="0"/>
              <a:pPr>
                <a:defRPr/>
              </a:pPr>
              <a:t>21</a:t>
            </a:fld>
            <a:endParaRPr lang="en-P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Infected foot ulcer is a common cause of morbidity in diabetic patients, ultimately leading to dreaded complications like gangrene and amputations. </a:t>
            </a:r>
          </a:p>
          <a:p>
            <a:endParaRPr lang="en-PH" smtClean="0"/>
          </a:p>
        </p:txBody>
      </p:sp>
      <p:sp>
        <p:nvSpPr>
          <p:cNvPr id="4" name="Slide Number Placeholder 3"/>
          <p:cNvSpPr>
            <a:spLocks noGrp="1"/>
          </p:cNvSpPr>
          <p:nvPr>
            <p:ph type="sldNum" sz="quarter" idx="5"/>
          </p:nvPr>
        </p:nvSpPr>
        <p:spPr/>
        <p:txBody>
          <a:bodyPr/>
          <a:lstStyle/>
          <a:p>
            <a:pPr>
              <a:defRPr/>
            </a:pPr>
            <a:fld id="{A266894E-26B9-4F79-B93F-13DD3CB4633A}" type="slidenum">
              <a:rPr lang="en-PH" smtClean="0"/>
              <a:pPr>
                <a:defRPr/>
              </a:pPr>
              <a:t>23</a:t>
            </a:fld>
            <a:endParaRPr lang="en-P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3EF01348-8A04-468F-9307-1067AFD7697C}" type="slidenum">
              <a:rPr lang="en-PH" smtClean="0"/>
              <a:pPr>
                <a:defRPr/>
              </a:pPr>
              <a:t>24</a:t>
            </a:fld>
            <a:endParaRPr lang="en-P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Infected foot ulcer is a common cause of morbidity in diabetic patients, ultimately leading to dreaded complications like gangrene and amputations.</a:t>
            </a:r>
          </a:p>
        </p:txBody>
      </p:sp>
      <p:sp>
        <p:nvSpPr>
          <p:cNvPr id="4" name="Slide Number Placeholder 3"/>
          <p:cNvSpPr>
            <a:spLocks noGrp="1"/>
          </p:cNvSpPr>
          <p:nvPr>
            <p:ph type="sldNum" sz="quarter" idx="5"/>
          </p:nvPr>
        </p:nvSpPr>
        <p:spPr/>
        <p:txBody>
          <a:bodyPr/>
          <a:lstStyle/>
          <a:p>
            <a:pPr>
              <a:defRPr/>
            </a:pPr>
            <a:fld id="{B85A8E04-0FD1-4766-8EE0-661AFE1293CF}" type="slidenum">
              <a:rPr lang="en-PH" smtClean="0"/>
              <a:pPr>
                <a:defRPr/>
              </a:pPr>
              <a:t>25</a:t>
            </a:fld>
            <a:endParaRPr lang="en-P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r>
              <a:rPr lang="en-PH" smtClean="0"/>
              <a:t>CBG pre meals and HS</a:t>
            </a:r>
          </a:p>
          <a:p>
            <a:r>
              <a:rPr lang="en-PH" smtClean="0"/>
              <a:t>CBG: 217 (last meal: 0900  bread and butter)</a:t>
            </a:r>
          </a:p>
          <a:p>
            <a:r>
              <a:rPr lang="en-PH" smtClean="0"/>
              <a:t>Ketones 0.1</a:t>
            </a:r>
          </a:p>
          <a:p>
            <a:endParaRPr lang="en-PH" smtClean="0"/>
          </a:p>
        </p:txBody>
      </p:sp>
      <p:sp>
        <p:nvSpPr>
          <p:cNvPr id="4" name="Slide Number Placeholder 3"/>
          <p:cNvSpPr>
            <a:spLocks noGrp="1"/>
          </p:cNvSpPr>
          <p:nvPr>
            <p:ph type="sldNum" sz="quarter" idx="5"/>
          </p:nvPr>
        </p:nvSpPr>
        <p:spPr/>
        <p:txBody>
          <a:bodyPr/>
          <a:lstStyle/>
          <a:p>
            <a:pPr>
              <a:defRPr/>
            </a:pPr>
            <a:fld id="{A0FB8CA9-F4F0-4985-BA44-8626B3D3D155}" type="slidenum">
              <a:rPr lang="en-PH" smtClean="0"/>
              <a:pPr>
                <a:defRPr/>
              </a:pPr>
              <a:t>26</a:t>
            </a:fld>
            <a:endParaRPr lang="en-P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521EEA2F-6CBC-4BB3-BF20-457FE9AD2A51}" type="slidenum">
              <a:rPr lang="en-PH" smtClean="0"/>
              <a:pPr>
                <a:defRPr/>
              </a:pPr>
              <a:t>27</a:t>
            </a:fld>
            <a:endParaRPr lang="en-P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FBB81FF7-087D-46F0-913C-6EEE361B52CC}" type="slidenum">
              <a:rPr lang="en-PH" smtClean="0"/>
              <a:pPr>
                <a:defRPr/>
              </a:pPr>
              <a:t>28</a:t>
            </a:fld>
            <a:endParaRPr lang="en-P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095A1FE3-8319-4F40-9484-A59E3A2F64E1}" type="slidenum">
              <a:rPr lang="en-PH" smtClean="0"/>
              <a:pPr>
                <a:defRPr/>
              </a:pPr>
              <a:t>29</a:t>
            </a:fld>
            <a:endParaRPr lang="en-P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BB7608F6-D6D8-4D5E-A124-6D0E85D2F3F5}" type="slidenum">
              <a:rPr lang="en-PH" smtClean="0"/>
              <a:pPr>
                <a:defRPr/>
              </a:pPr>
              <a:t>30</a:t>
            </a:fld>
            <a:endParaRPr lang="en-P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PH"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C2B7B0-AA3F-4CD5-B81B-69303493D306}" type="slidenum">
              <a:rPr lang="en-PH" smtClean="0"/>
              <a:pPr fontAlgn="base">
                <a:spcBef>
                  <a:spcPct val="0"/>
                </a:spcBef>
                <a:spcAft>
                  <a:spcPct val="0"/>
                </a:spcAft>
                <a:defRPr/>
              </a:pPr>
              <a:t>3</a:t>
            </a:fld>
            <a:endParaRPr lang="en-PH"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A913EF99-AA76-418B-9D78-082A8886E98E}" type="slidenum">
              <a:rPr lang="en-PH" smtClean="0"/>
              <a:pPr>
                <a:defRPr/>
              </a:pPr>
              <a:t>31</a:t>
            </a:fld>
            <a:endParaRPr lang="en-P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r>
              <a:rPr lang="en-PH" smtClean="0"/>
              <a:t>Foot ulceration is the most common single precursor to lower extremity amputations among persons with diabetes.</a:t>
            </a:r>
          </a:p>
          <a:p>
            <a:r>
              <a:rPr lang="en-PH" smtClean="0"/>
              <a:t>Risk factors identified include peripheral neuropathy, vascular disease, limited joint mobility, foot deformities, abnormal foot pressures, minor trauma, a history of ulceration or amputation, and impaired visual acuity. These and other putative causative factors are shown in Figure 1</a:t>
            </a:r>
            <a:r>
              <a:rPr lang="en-PH" b="1" smtClean="0"/>
              <a:t>.</a:t>
            </a:r>
          </a:p>
          <a:p>
            <a:r>
              <a:rPr lang="en-PH" smtClean="0"/>
              <a:t>Peripheral sensory neuropathy in the face of unperceived trauma is the primary factor leading to diabetic foot ulcerations</a:t>
            </a:r>
          </a:p>
        </p:txBody>
      </p:sp>
      <p:sp>
        <p:nvSpPr>
          <p:cNvPr id="4" name="Slide Number Placeholder 3"/>
          <p:cNvSpPr>
            <a:spLocks noGrp="1"/>
          </p:cNvSpPr>
          <p:nvPr>
            <p:ph type="sldNum" sz="quarter" idx="5"/>
          </p:nvPr>
        </p:nvSpPr>
        <p:spPr/>
        <p:txBody>
          <a:bodyPr/>
          <a:lstStyle/>
          <a:p>
            <a:pPr>
              <a:defRPr/>
            </a:pPr>
            <a:fld id="{A2B2F743-0BAC-4840-B01B-95307845287B}" type="slidenum">
              <a:rPr lang="en-PH" smtClean="0"/>
              <a:pPr>
                <a:defRPr/>
              </a:pPr>
              <a:t>32</a:t>
            </a:fld>
            <a:endParaRPr lang="en-P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r>
              <a:rPr lang="en-PH" b="1" smtClean="0"/>
              <a:t>.</a:t>
            </a:r>
          </a:p>
        </p:txBody>
      </p:sp>
      <p:sp>
        <p:nvSpPr>
          <p:cNvPr id="4" name="Slide Number Placeholder 3"/>
          <p:cNvSpPr>
            <a:spLocks noGrp="1"/>
          </p:cNvSpPr>
          <p:nvPr>
            <p:ph type="sldNum" sz="quarter" idx="5"/>
          </p:nvPr>
        </p:nvSpPr>
        <p:spPr/>
        <p:txBody>
          <a:bodyPr/>
          <a:lstStyle/>
          <a:p>
            <a:pPr>
              <a:defRPr/>
            </a:pPr>
            <a:fld id="{E92A46E4-A168-47AA-AC8A-69D7970BFB15}" type="slidenum">
              <a:rPr lang="en-PH" smtClean="0"/>
              <a:pPr>
                <a:defRPr/>
              </a:pPr>
              <a:t>33</a:t>
            </a:fld>
            <a:endParaRPr lang="en-P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26F3067C-8263-47C4-B045-609E93AEE456}" type="slidenum">
              <a:rPr lang="en-PH" smtClean="0"/>
              <a:pPr>
                <a:defRPr/>
              </a:pPr>
              <a:t>34</a:t>
            </a:fld>
            <a:endParaRPr lang="en-P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PH" b="1" smtClean="0"/>
              <a:t>Foot infections may be described in terms of severity, extent of involvement, clinical appearance, location, and etiology.</a:t>
            </a:r>
          </a:p>
          <a:p>
            <a:r>
              <a:rPr lang="en-PH" smtClean="0"/>
              <a:t>One well accepted method simply provides </a:t>
            </a:r>
            <a:r>
              <a:rPr lang="en-PH" b="1" smtClean="0"/>
              <a:t>two categories</a:t>
            </a:r>
            <a:r>
              <a:rPr lang="en-PH" smtClean="0"/>
              <a:t>: non-limb-threatening and limb-threatening infections. This scheme</a:t>
            </a:r>
            <a:r>
              <a:rPr lang="en-PH" b="1" smtClean="0"/>
              <a:t> implies severity of infection and, accordingly, directs subsequent management while also portending a general prognosis for outcome.</a:t>
            </a:r>
          </a:p>
          <a:p>
            <a:r>
              <a:rPr lang="en-PH" smtClean="0"/>
              <a:t>Clinically, </a:t>
            </a:r>
            <a:r>
              <a:rPr lang="en-PH" b="1" smtClean="0"/>
              <a:t>non-limb-threatening infectio</a:t>
            </a:r>
            <a:r>
              <a:rPr lang="en-PH" smtClean="0"/>
              <a:t>ns are usually seen with ulceration that is superficial, without significant ischemia, and a wound that does not probe to bone or joint. Ulceration, however, does not need to be present, since non-limb-threatening infections can result from small puncture wounds, scratches, or simple fissures. Cellulitis in this category of infections is 2 cm or less from the ulceration or portal of entry. Patients with non-limb-threatening infections are medically stable and usually do not present with signs and symptoms of systemic involvement. This relatively mild to moderate infection can be managed on an outpatient basis, with close supervision from the clinician</a:t>
            </a:r>
          </a:p>
          <a:p>
            <a:r>
              <a:rPr lang="en-PH" b="1" smtClean="0"/>
              <a:t>Limb-threatening diabetic </a:t>
            </a:r>
            <a:r>
              <a:rPr lang="en-PH" smtClean="0"/>
              <a:t>foot infections have cellulitis that extends beyond 2 cm (430). Additional clinical features may include fever, edema, lymphangitis, hyperglycemia, leukocytosis, and ischemia; however, the diabetic patient with a relatively severe infection may not necessarily present with these signs and symptoms (178). If an ulcer is present it may probe to bone or joint, which is highly predictive of osteomyelitis . Therefore, it is important to review the patient’s entire clinical assessment (see Table 3) to guide the clinician to the proper course of treatment. Gangrene, abscesses, osteomyelitis, and necrotizing fasciitis may also be present. Hospitalization is required to treat the infection as well as systemic sequelae. Patients with poor vascular status and ischemia have an increased potential for amputation and require prompt consultation for potential revascularization. </a:t>
            </a:r>
            <a:r>
              <a:rPr lang="en-PH" b="1" smtClean="0"/>
              <a:t>When such an infection is recognized, the patient requires</a:t>
            </a:r>
          </a:p>
          <a:p>
            <a:r>
              <a:rPr lang="en-PH" b="1" smtClean="0"/>
              <a:t>emergent hospital admission for appropriate intervention</a:t>
            </a:r>
            <a:endParaRPr lang="en-PH" smtClean="0"/>
          </a:p>
          <a:p>
            <a:r>
              <a:rPr lang="en-PH" smtClean="0"/>
              <a:t>* Early surgical treatment of the affected site is typically necessary as an integral part of infection management. This may include simple debridement of the soft tissues, wide incision and drainage of the pedal compartments, or open amputation to eliminate extensive areas of infection. At the time of debridement, aerobic, anaerobic, and fungal tissue cultures should be obtained from the depth of the wound to provide reliability.</a:t>
            </a:r>
          </a:p>
          <a:p>
            <a:r>
              <a:rPr lang="en-PH" smtClean="0"/>
              <a:t>* Even the sickest of patients should be considered for emergent incision, drainage, and debridement procedures, because their illness in this regard is directly attributable to the infection severity.</a:t>
            </a:r>
          </a:p>
        </p:txBody>
      </p:sp>
      <p:sp>
        <p:nvSpPr>
          <p:cNvPr id="4" name="Slide Number Placeholder 3"/>
          <p:cNvSpPr>
            <a:spLocks noGrp="1"/>
          </p:cNvSpPr>
          <p:nvPr>
            <p:ph type="sldNum" sz="quarter" idx="5"/>
          </p:nvPr>
        </p:nvSpPr>
        <p:spPr/>
        <p:txBody>
          <a:bodyPr/>
          <a:lstStyle/>
          <a:p>
            <a:pPr>
              <a:defRPr/>
            </a:pPr>
            <a:fld id="{7FB2585F-846B-4869-8F0C-96EDC1EE2E16}" type="slidenum">
              <a:rPr lang="en-PH" smtClean="0"/>
              <a:pPr>
                <a:defRPr/>
              </a:pPr>
              <a:t>35</a:t>
            </a:fld>
            <a:endParaRPr lang="en-PH"/>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PH" smtClean="0"/>
              <a:t>Plan to fly to US by thursday</a:t>
            </a:r>
          </a:p>
          <a:p>
            <a:endParaRPr lang="en-PH" smtClean="0"/>
          </a:p>
        </p:txBody>
      </p:sp>
      <p:sp>
        <p:nvSpPr>
          <p:cNvPr id="4" name="Slide Number Placeholder 3"/>
          <p:cNvSpPr>
            <a:spLocks noGrp="1"/>
          </p:cNvSpPr>
          <p:nvPr>
            <p:ph type="sldNum" sz="quarter" idx="5"/>
          </p:nvPr>
        </p:nvSpPr>
        <p:spPr/>
        <p:txBody>
          <a:bodyPr/>
          <a:lstStyle/>
          <a:p>
            <a:pPr>
              <a:defRPr/>
            </a:pPr>
            <a:fld id="{6C077BAD-F443-491B-882A-44B62B1161D9}" type="slidenum">
              <a:rPr lang="en-PH" smtClean="0"/>
              <a:pPr>
                <a:defRPr/>
              </a:pPr>
              <a:t>36</a:t>
            </a:fld>
            <a:endParaRPr lang="en-PH"/>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PH" smtClean="0"/>
              <a:t>Hyperbaric O2 therapy was contemplated while waiting for consent for surgery.</a:t>
            </a:r>
          </a:p>
          <a:p>
            <a:r>
              <a:rPr lang="en-PH" smtClean="0"/>
              <a:t>Considering the present status of the pt, beginning sepsis due to non healing wound, right, pt was cleared CV wise for AKA.</a:t>
            </a:r>
          </a:p>
          <a:p>
            <a:r>
              <a:rPr lang="en-PH" smtClean="0"/>
              <a:t>Patient’s relatives decided to proceed with surgery</a:t>
            </a:r>
          </a:p>
        </p:txBody>
      </p:sp>
      <p:sp>
        <p:nvSpPr>
          <p:cNvPr id="4" name="Slide Number Placeholder 3"/>
          <p:cNvSpPr>
            <a:spLocks noGrp="1"/>
          </p:cNvSpPr>
          <p:nvPr>
            <p:ph type="sldNum" sz="quarter" idx="5"/>
          </p:nvPr>
        </p:nvSpPr>
        <p:spPr/>
        <p:txBody>
          <a:bodyPr/>
          <a:lstStyle/>
          <a:p>
            <a:pPr>
              <a:defRPr/>
            </a:pPr>
            <a:fld id="{8823542D-C060-4F85-AC5F-C053A791CF0B}" type="slidenum">
              <a:rPr lang="en-PH" smtClean="0"/>
              <a:pPr>
                <a:defRPr/>
              </a:pPr>
              <a:t>37</a:t>
            </a:fld>
            <a:endParaRPr lang="en-P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6B32ED5A-7DC4-46B0-A041-81BC5800B4BF}" type="slidenum">
              <a:rPr lang="en-PH" smtClean="0"/>
              <a:pPr>
                <a:defRPr/>
              </a:pPr>
              <a:t>38</a:t>
            </a:fld>
            <a:endParaRPr lang="en-P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PH" smtClean="0"/>
              <a:t>10/20/09</a:t>
            </a:r>
          </a:p>
          <a:p>
            <a:r>
              <a:rPr lang="en-US" smtClean="0"/>
              <a:t>Follow up examination shows clearing of the plate-like opacity in the right base. There is persistence of the opacity in the left lung base. Mild cardiomegaly is again noted.</a:t>
            </a:r>
          </a:p>
          <a:p>
            <a:endParaRPr lang="en-PH" smtClean="0"/>
          </a:p>
          <a:p>
            <a:endParaRPr lang="en-PH" smtClean="0"/>
          </a:p>
        </p:txBody>
      </p:sp>
      <p:sp>
        <p:nvSpPr>
          <p:cNvPr id="4" name="Slide Number Placeholder 3"/>
          <p:cNvSpPr>
            <a:spLocks noGrp="1"/>
          </p:cNvSpPr>
          <p:nvPr>
            <p:ph type="sldNum" sz="quarter" idx="5"/>
          </p:nvPr>
        </p:nvSpPr>
        <p:spPr/>
        <p:txBody>
          <a:bodyPr/>
          <a:lstStyle/>
          <a:p>
            <a:pPr>
              <a:defRPr/>
            </a:pPr>
            <a:fld id="{89651818-50DF-46A3-9910-21D9E0B9D263}" type="slidenum">
              <a:rPr lang="en-PH" smtClean="0"/>
              <a:pPr>
                <a:defRPr/>
              </a:pPr>
              <a:t>39</a:t>
            </a:fld>
            <a:endParaRPr lang="en-PH"/>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Hyperbaric oxygen therapy (HBOT) is a treatment option for diabetic patients with a foot ulcer, where the patient inhales 100% oxygen in a pressurized chamber</a:t>
            </a:r>
          </a:p>
          <a:p>
            <a:r>
              <a:rPr lang="en-US" smtClean="0"/>
              <a:t>1- HBOT because of its oxygen gradient promotes formation of new blood vessels required for wound healing, and increases fibroblast proliferation and collagen formation</a:t>
            </a:r>
          </a:p>
          <a:p>
            <a:r>
              <a:rPr lang="en-US" smtClean="0"/>
              <a:t>2- has bactericidal and bacteriostatic effects on both aerobic and anaerobic bacteria through the action of superoxide enzyme </a:t>
            </a:r>
          </a:p>
          <a:p>
            <a:r>
              <a:rPr lang="en-US" smtClean="0"/>
              <a:t>3- hyperoxic vasoconstriction reduces capillary pressure and increases vascular permeability.  The resulting decrease in transcapillary fluid transfer increases extravascular fluid resorption, which reduces lower extremity edema</a:t>
            </a:r>
          </a:p>
          <a:p>
            <a:r>
              <a:rPr lang="en-US" smtClean="0"/>
              <a:t>2- this enhances neutrophil killing ability, stimulates angiogenesis, and enhances fibroblasts activity and collagen synthesis</a:t>
            </a:r>
          </a:p>
        </p:txBody>
      </p:sp>
      <p:sp>
        <p:nvSpPr>
          <p:cNvPr id="4" name="Slide Number Placeholder 3"/>
          <p:cNvSpPr>
            <a:spLocks noGrp="1"/>
          </p:cNvSpPr>
          <p:nvPr>
            <p:ph type="sldNum" sz="quarter" idx="5"/>
          </p:nvPr>
        </p:nvSpPr>
        <p:spPr/>
        <p:txBody>
          <a:bodyPr/>
          <a:lstStyle/>
          <a:p>
            <a:pPr>
              <a:defRPr/>
            </a:pPr>
            <a:fld id="{E8ED455B-7BEC-4EDD-813E-BEEE27051881}" type="slidenum">
              <a:rPr lang="en-PH" smtClean="0"/>
              <a:pPr>
                <a:defRPr/>
              </a:pPr>
              <a:t>40</a:t>
            </a:fld>
            <a:endParaRPr lang="en-P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4</a:t>
            </a:fld>
            <a:endParaRPr lang="en-P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504FCB6B-67EE-4664-80FD-EFE04251F000}" type="slidenum">
              <a:rPr lang="en-PH" smtClean="0"/>
              <a:pPr>
                <a:defRPr/>
              </a:pPr>
              <a:t>41</a:t>
            </a:fld>
            <a:endParaRPr lang="en-PH"/>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PH" smtClean="0"/>
              <a:t>In the afternoon</a:t>
            </a:r>
          </a:p>
        </p:txBody>
      </p:sp>
      <p:sp>
        <p:nvSpPr>
          <p:cNvPr id="4" name="Slide Number Placeholder 3"/>
          <p:cNvSpPr>
            <a:spLocks noGrp="1"/>
          </p:cNvSpPr>
          <p:nvPr>
            <p:ph type="sldNum" sz="quarter" idx="5"/>
          </p:nvPr>
        </p:nvSpPr>
        <p:spPr/>
        <p:txBody>
          <a:bodyPr/>
          <a:lstStyle/>
          <a:p>
            <a:pPr>
              <a:defRPr/>
            </a:pPr>
            <a:fld id="{0B5A1788-C350-48D8-B944-69C551545F98}" type="slidenum">
              <a:rPr lang="en-PH" smtClean="0"/>
              <a:pPr>
                <a:defRPr/>
              </a:pPr>
              <a:t>42</a:t>
            </a:fld>
            <a:endParaRPr lang="en-PH"/>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spcBef>
                <a:spcPct val="0"/>
              </a:spcBef>
              <a:defRPr/>
            </a:pPr>
            <a:r>
              <a:rPr lang="en-PH" dirty="0" smtClean="0"/>
              <a:t>Initial UO after </a:t>
            </a:r>
            <a:r>
              <a:rPr lang="en-PH" dirty="0" err="1" smtClean="0"/>
              <a:t>foley</a:t>
            </a:r>
            <a:r>
              <a:rPr lang="en-PH" dirty="0" smtClean="0"/>
              <a:t>: 550ml</a:t>
            </a:r>
          </a:p>
          <a:p>
            <a:pPr eaLnBrk="1" hangingPunct="1">
              <a:spcBef>
                <a:spcPct val="0"/>
              </a:spcBef>
              <a:defRPr/>
            </a:pPr>
            <a:r>
              <a:rPr lang="en-PH" dirty="0" smtClean="0"/>
              <a:t>Endo: </a:t>
            </a:r>
            <a:r>
              <a:rPr lang="en-PH" dirty="0" err="1" smtClean="0"/>
              <a:t>Kabiven</a:t>
            </a:r>
            <a:r>
              <a:rPr lang="en-PH" dirty="0" smtClean="0"/>
              <a:t> 1400 kcal x 22hrs</a:t>
            </a:r>
          </a:p>
          <a:p>
            <a:pPr eaLnBrk="1" hangingPunct="1">
              <a:spcBef>
                <a:spcPct val="0"/>
              </a:spcBef>
              <a:defRPr/>
            </a:pPr>
            <a:r>
              <a:rPr lang="en-PH" dirty="0" smtClean="0"/>
              <a:t>Central line for accurate monitoring of fluids. Initial CVP 14</a:t>
            </a:r>
          </a:p>
          <a:p>
            <a:pPr marL="411480" eaLnBrk="1" fontAlgn="auto" hangingPunct="1">
              <a:spcAft>
                <a:spcPts val="0"/>
              </a:spcAft>
              <a:buFont typeface="Wingdings"/>
              <a:buNone/>
              <a:defRPr/>
            </a:pPr>
            <a:r>
              <a:rPr lang="en-PH" dirty="0" smtClean="0"/>
              <a:t>CXR post central line: Pulmonary congestion</a:t>
            </a:r>
          </a:p>
          <a:p>
            <a:pPr marL="411480" eaLnBrk="1" fontAlgn="auto" hangingPunct="1">
              <a:spcAft>
                <a:spcPts val="0"/>
              </a:spcAft>
              <a:buFont typeface="Wingdings"/>
              <a:buNone/>
              <a:defRPr/>
            </a:pPr>
            <a:r>
              <a:rPr lang="en-PH" dirty="0" smtClean="0"/>
              <a:t>	CVP line is in place.</a:t>
            </a:r>
          </a:p>
          <a:p>
            <a:pPr eaLnBrk="1" hangingPunct="1">
              <a:spcBef>
                <a:spcPct val="0"/>
              </a:spcBef>
              <a:defRPr/>
            </a:pPr>
            <a:endParaRPr lang="en-PH" dirty="0" smtClean="0"/>
          </a:p>
          <a:p>
            <a:pPr>
              <a:defRPr/>
            </a:pPr>
            <a:endParaRPr lang="en-PH" dirty="0"/>
          </a:p>
        </p:txBody>
      </p:sp>
      <p:sp>
        <p:nvSpPr>
          <p:cNvPr id="4" name="Slide Number Placeholder 3"/>
          <p:cNvSpPr>
            <a:spLocks noGrp="1"/>
          </p:cNvSpPr>
          <p:nvPr>
            <p:ph type="sldNum" sz="quarter" idx="5"/>
          </p:nvPr>
        </p:nvSpPr>
        <p:spPr/>
        <p:txBody>
          <a:bodyPr/>
          <a:lstStyle/>
          <a:p>
            <a:pPr>
              <a:defRPr/>
            </a:pPr>
            <a:fld id="{B48E44D1-EBE0-4F58-A48A-4C6E34C4648D}" type="slidenum">
              <a:rPr lang="en-PH" smtClean="0"/>
              <a:pPr>
                <a:defRPr/>
              </a:pPr>
              <a:t>43</a:t>
            </a:fld>
            <a:endParaRPr lang="en-PH"/>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10/20/09 AM</a:t>
            </a:r>
          </a:p>
          <a:p>
            <a:r>
              <a:rPr lang="en-US" smtClean="0"/>
              <a:t>Follow up examination shows clearing of the plate-like opacity in the right base. There is persistence of the opacity in the left lung base. Mild cardiomegaly is again noted.</a:t>
            </a:r>
          </a:p>
          <a:p>
            <a:endParaRPr lang="en-US" smtClean="0"/>
          </a:p>
          <a:p>
            <a:r>
              <a:rPr lang="en-US" smtClean="0"/>
              <a:t>10/20/09 PM post central line insertion</a:t>
            </a:r>
          </a:p>
          <a:p>
            <a:r>
              <a:rPr lang="en-US" smtClean="0"/>
              <a:t>Follow up examination taken at 19:11H shows evidence of pulmonary congestion. CVP line is in place</a:t>
            </a:r>
          </a:p>
        </p:txBody>
      </p:sp>
      <p:sp>
        <p:nvSpPr>
          <p:cNvPr id="4" name="Slide Number Placeholder 3"/>
          <p:cNvSpPr>
            <a:spLocks noGrp="1"/>
          </p:cNvSpPr>
          <p:nvPr>
            <p:ph type="sldNum" sz="quarter" idx="5"/>
          </p:nvPr>
        </p:nvSpPr>
        <p:spPr/>
        <p:txBody>
          <a:bodyPr/>
          <a:lstStyle/>
          <a:p>
            <a:pPr>
              <a:defRPr/>
            </a:pPr>
            <a:fld id="{2BFB9352-E2DD-4FD3-A54A-FB38DCD96FF1}" type="slidenum">
              <a:rPr lang="en-PH" smtClean="0"/>
              <a:pPr>
                <a:defRPr/>
              </a:pPr>
              <a:t>44</a:t>
            </a:fld>
            <a:endParaRPr lang="en-PH"/>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PH" smtClean="0"/>
              <a:t>15:20 kabiven to consume. Start vamin</a:t>
            </a:r>
          </a:p>
          <a:p>
            <a:pPr eaLnBrk="1" hangingPunct="1">
              <a:spcBef>
                <a:spcPct val="0"/>
              </a:spcBef>
            </a:pPr>
            <a:r>
              <a:rPr lang="en-PH" smtClean="0"/>
              <a:t>4</a:t>
            </a:r>
            <a:r>
              <a:rPr lang="en-PH" baseline="30000" smtClean="0"/>
              <a:t>th</a:t>
            </a:r>
            <a:r>
              <a:rPr lang="en-PH" smtClean="0"/>
              <a:t> HD – 7</a:t>
            </a:r>
            <a:r>
              <a:rPr lang="en-PH" baseline="30000" smtClean="0"/>
              <a:t>th</a:t>
            </a:r>
            <a:r>
              <a:rPr lang="en-PH" smtClean="0"/>
              <a:t> HD was unremarkable. Continue Piptazo and vanco. No fever. On 6</a:t>
            </a:r>
            <a:r>
              <a:rPr lang="en-PH" baseline="30000" smtClean="0"/>
              <a:t>th</a:t>
            </a:r>
            <a:r>
              <a:rPr lang="en-PH" smtClean="0"/>
              <a:t> HD, central line shifted to peripheral line. Rehab referral.</a:t>
            </a:r>
          </a:p>
          <a:p>
            <a:endParaRPr lang="en-PH" smtClean="0"/>
          </a:p>
        </p:txBody>
      </p:sp>
      <p:sp>
        <p:nvSpPr>
          <p:cNvPr id="4" name="Slide Number Placeholder 3"/>
          <p:cNvSpPr>
            <a:spLocks noGrp="1"/>
          </p:cNvSpPr>
          <p:nvPr>
            <p:ph type="sldNum" sz="quarter" idx="5"/>
          </p:nvPr>
        </p:nvSpPr>
        <p:spPr/>
        <p:txBody>
          <a:bodyPr/>
          <a:lstStyle/>
          <a:p>
            <a:pPr>
              <a:defRPr/>
            </a:pPr>
            <a:fld id="{F1E9E09F-D294-4261-9283-3B76E39B5C1B}" type="slidenum">
              <a:rPr lang="en-PH" smtClean="0"/>
              <a:pPr>
                <a:defRPr/>
              </a:pPr>
              <a:t>45</a:t>
            </a:fld>
            <a:endParaRPr lang="en-PH"/>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8C9D2345-218B-4C7F-A82F-EFD1A24F833E}" type="slidenum">
              <a:rPr lang="en-PH" smtClean="0"/>
              <a:pPr>
                <a:defRPr/>
              </a:pPr>
              <a:t>46</a:t>
            </a:fld>
            <a:endParaRPr lang="en-PH"/>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Foot problems, including</a:t>
            </a:r>
            <a:r>
              <a:rPr lang="en-PH" baseline="0" dirty="0" smtClean="0"/>
              <a:t> amputation account for more hospital admissions for patients with diabetes than any other long-term complications.  Many of the affected patients have peripheral vascular </a:t>
            </a:r>
            <a:r>
              <a:rPr lang="en-PH" baseline="0" dirty="0" err="1" smtClean="0"/>
              <a:t>dse</a:t>
            </a:r>
            <a:r>
              <a:rPr lang="en-PH" baseline="0" dirty="0" smtClean="0"/>
              <a:t> and/or peripheral neuropathy; also they have co-existing risk factors for both micro- and </a:t>
            </a:r>
            <a:r>
              <a:rPr lang="en-PH" baseline="0" dirty="0" err="1" smtClean="0"/>
              <a:t>macrovascular</a:t>
            </a:r>
            <a:r>
              <a:rPr lang="en-PH" baseline="0" dirty="0" smtClean="0"/>
              <a:t> disease. </a:t>
            </a:r>
          </a:p>
          <a:p>
            <a:endParaRPr lang="en-PH" baseline="0" dirty="0" smtClean="0"/>
          </a:p>
          <a:p>
            <a:r>
              <a:rPr lang="en-PH" baseline="0" dirty="0" smtClean="0"/>
              <a:t>In a study done by Schofield, they concluded that after LEA,...Median time</a:t>
            </a:r>
            <a:endParaRPr lang="en-PH"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47</a:t>
            </a:fld>
            <a:endParaRPr lang="en-PH"/>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Among diabetics</a:t>
            </a:r>
            <a:r>
              <a:rPr lang="en-PH" baseline="0" dirty="0" smtClean="0"/>
              <a:t> presenting with foot lesions, 40% require amputations. 50-70% of all </a:t>
            </a:r>
            <a:r>
              <a:rPr lang="en-PH" baseline="0" dirty="0" err="1" smtClean="0"/>
              <a:t>nontraumatic</a:t>
            </a:r>
            <a:r>
              <a:rPr lang="en-PH" baseline="0" dirty="0" smtClean="0"/>
              <a:t> amputations occur in diabetics</a:t>
            </a:r>
            <a:endParaRPr lang="en-PH"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48</a:t>
            </a:fld>
            <a:endParaRPr lang="en-PH"/>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incidence of LEA in a diabetic patient can be predicted by assessing various risk factors</a:t>
            </a:r>
          </a:p>
          <a:p>
            <a:r>
              <a:rPr lang="en-US" dirty="0" smtClean="0"/>
              <a:t>Patients with 1</a:t>
            </a:r>
            <a:r>
              <a:rPr lang="en-US" baseline="30000" dirty="0" smtClean="0"/>
              <a:t>st</a:t>
            </a:r>
            <a:r>
              <a:rPr lang="en-US" dirty="0" smtClean="0"/>
              <a:t>-ever incident LEA had longer DM</a:t>
            </a:r>
            <a:r>
              <a:rPr lang="en-US" baseline="0" dirty="0" smtClean="0"/>
              <a:t> duration, worse </a:t>
            </a:r>
            <a:r>
              <a:rPr lang="en-US" baseline="0" dirty="0" err="1" smtClean="0"/>
              <a:t>glycemic</a:t>
            </a:r>
            <a:r>
              <a:rPr lang="en-US" baseline="0" dirty="0" smtClean="0"/>
              <a:t> control, and more likely to be insulin-treated, have higher SBP and taking anti-</a:t>
            </a:r>
            <a:r>
              <a:rPr lang="en-US" baseline="0" dirty="0" err="1" smtClean="0"/>
              <a:t>hypertensives</a:t>
            </a:r>
            <a:r>
              <a:rPr lang="en-US" baseline="0" dirty="0" smtClean="0"/>
              <a:t>.  Also significantly likely to have nephropathy, retinopathy, PAD, CVD)</a:t>
            </a:r>
            <a:endParaRPr lang="en-US" dirty="0" smtClean="0"/>
          </a:p>
          <a:p>
            <a:r>
              <a:rPr lang="en-US" dirty="0" smtClean="0"/>
              <a:t>Presence of peripheral vascular</a:t>
            </a:r>
            <a:r>
              <a:rPr lang="en-US" baseline="0" dirty="0" smtClean="0"/>
              <a:t> diseases causes problems in blood flow; adequate blood flow is essential for healing and combating the severe infections that attack DM foot</a:t>
            </a:r>
          </a:p>
          <a:p>
            <a:r>
              <a:rPr lang="en-US" baseline="0" dirty="0" smtClean="0"/>
              <a:t>Risk of amputation increases in a linear fashion with increases in plasma glucose level</a:t>
            </a:r>
          </a:p>
          <a:p>
            <a:r>
              <a:rPr lang="en-US" baseline="0" dirty="0" smtClean="0"/>
              <a:t>Presence of foot ulcers increases the risk of 1</a:t>
            </a:r>
            <a:r>
              <a:rPr lang="en-US" baseline="30000" dirty="0" smtClean="0"/>
              <a:t>st</a:t>
            </a:r>
            <a:r>
              <a:rPr lang="en-US" baseline="0" dirty="0" smtClean="0"/>
              <a:t>-ever LEA</a:t>
            </a:r>
            <a:endParaRPr lang="en-US"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49</a:t>
            </a:fld>
            <a:endParaRPr lang="en-PH"/>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5</a:t>
            </a:r>
            <a:r>
              <a:rPr lang="en-US" baseline="30000" dirty="0" smtClean="0"/>
              <a:t>th</a:t>
            </a:r>
            <a:r>
              <a:rPr lang="en-US" dirty="0" smtClean="0"/>
              <a:t> hospital day, 1</a:t>
            </a:r>
            <a:r>
              <a:rPr lang="en-US" baseline="30000" dirty="0" smtClean="0"/>
              <a:t>st</a:t>
            </a:r>
            <a:r>
              <a:rPr lang="en-US" dirty="0" smtClean="0"/>
              <a:t> post-op day; </a:t>
            </a:r>
            <a:r>
              <a:rPr lang="en-US" dirty="0" err="1" smtClean="0"/>
              <a:t>Clexane</a:t>
            </a:r>
            <a:r>
              <a:rPr lang="en-US" dirty="0" smtClean="0"/>
              <a:t> was resumed. CBC showed anemia, 2units packed RBC was transfused.</a:t>
            </a:r>
          </a:p>
          <a:p>
            <a:r>
              <a:rPr lang="en-US" dirty="0" smtClean="0"/>
              <a:t>On</a:t>
            </a:r>
            <a:r>
              <a:rPr lang="en-US" baseline="0" dirty="0" smtClean="0"/>
              <a:t> the 6</a:t>
            </a:r>
            <a:r>
              <a:rPr lang="en-US" baseline="30000" dirty="0" smtClean="0"/>
              <a:t>th</a:t>
            </a:r>
            <a:r>
              <a:rPr lang="en-US" baseline="0" dirty="0" smtClean="0"/>
              <a:t> hospital day, 2</a:t>
            </a:r>
            <a:r>
              <a:rPr lang="en-US" baseline="30000" dirty="0" smtClean="0"/>
              <a:t>nd</a:t>
            </a:r>
            <a:r>
              <a:rPr lang="en-US" baseline="0" dirty="0" smtClean="0"/>
              <a:t> post-op day, patient was referred for physical therapy, central line shifted to peripheral line, Foley catheter was removed, </a:t>
            </a:r>
            <a:r>
              <a:rPr lang="en-US" baseline="0" dirty="0" err="1" smtClean="0"/>
              <a:t>Vamin</a:t>
            </a:r>
            <a:r>
              <a:rPr lang="en-US" baseline="0" dirty="0" smtClean="0"/>
              <a:t> glucose was consumed. </a:t>
            </a:r>
            <a:r>
              <a:rPr lang="en-US" baseline="0" dirty="0" err="1" smtClean="0"/>
              <a:t>creatinine</a:t>
            </a:r>
            <a:r>
              <a:rPr lang="en-US" baseline="0" dirty="0" smtClean="0"/>
              <a:t> stable at 1.4-1.5, Nephrology service signed out of case.</a:t>
            </a:r>
          </a:p>
          <a:p>
            <a:r>
              <a:rPr lang="en-US" baseline="0" dirty="0" smtClean="0"/>
              <a:t>On the 7</a:t>
            </a:r>
            <a:r>
              <a:rPr lang="en-US" baseline="30000" dirty="0" smtClean="0"/>
              <a:t>th</a:t>
            </a:r>
            <a:r>
              <a:rPr lang="en-US" baseline="0" dirty="0" smtClean="0"/>
              <a:t> hospital day, 3</a:t>
            </a:r>
            <a:r>
              <a:rPr lang="en-US" baseline="30000" dirty="0" smtClean="0"/>
              <a:t>rd</a:t>
            </a:r>
            <a:r>
              <a:rPr lang="en-US" baseline="0" dirty="0" smtClean="0"/>
              <a:t> post-op day, started bedside physical therapy, able to sit up in bed.</a:t>
            </a:r>
            <a:endParaRPr lang="en-US"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50</a:t>
            </a:fld>
            <a:endParaRPr lang="en-P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5</a:t>
            </a:fld>
            <a:endParaRPr lang="en-PH"/>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the 6</a:t>
            </a:r>
            <a:r>
              <a:rPr lang="en-US" baseline="30000" dirty="0" smtClean="0"/>
              <a:t>th</a:t>
            </a:r>
            <a:r>
              <a:rPr lang="en-US" baseline="0" dirty="0" smtClean="0"/>
              <a:t> hospital day, 2</a:t>
            </a:r>
            <a:r>
              <a:rPr lang="en-US" baseline="30000" dirty="0" smtClean="0"/>
              <a:t>nd</a:t>
            </a:r>
            <a:r>
              <a:rPr lang="en-US" baseline="0" dirty="0" smtClean="0"/>
              <a:t> post-op day, patient was referred for physical therapy, central line shifted to peripheral line, Foley catheter was removed, </a:t>
            </a:r>
            <a:r>
              <a:rPr lang="en-US" baseline="0" dirty="0" err="1" smtClean="0"/>
              <a:t>Vamin</a:t>
            </a:r>
            <a:r>
              <a:rPr lang="en-US" baseline="0" dirty="0" smtClean="0"/>
              <a:t> glucose was consumed. </a:t>
            </a:r>
            <a:r>
              <a:rPr lang="en-US" baseline="0" dirty="0" err="1" smtClean="0"/>
              <a:t>creatinine</a:t>
            </a:r>
            <a:r>
              <a:rPr lang="en-US" baseline="0" dirty="0" smtClean="0"/>
              <a:t> stable at 1.4-1.5, Nephrology service signed out of case.</a:t>
            </a:r>
          </a:p>
          <a:p>
            <a:r>
              <a:rPr lang="en-US" baseline="0" dirty="0" smtClean="0"/>
              <a:t>On the 7</a:t>
            </a:r>
            <a:r>
              <a:rPr lang="en-US" baseline="30000" dirty="0" smtClean="0"/>
              <a:t>th</a:t>
            </a:r>
            <a:r>
              <a:rPr lang="en-US" baseline="0" dirty="0" smtClean="0"/>
              <a:t> hospital day, 3</a:t>
            </a:r>
            <a:r>
              <a:rPr lang="en-US" baseline="30000" dirty="0" smtClean="0"/>
              <a:t>rd</a:t>
            </a:r>
            <a:r>
              <a:rPr lang="en-US" baseline="0" dirty="0" smtClean="0"/>
              <a:t> post-op day, started bedside physical therapy, able to sit up in bed.</a:t>
            </a:r>
            <a:endParaRPr lang="en-US" dirty="0" smtClean="0"/>
          </a:p>
          <a:p>
            <a:endParaRPr lang="en-PH"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51</a:t>
            </a:fld>
            <a:endParaRPr lang="en-PH"/>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dirty="0" smtClean="0"/>
              <a:t>Almost all hospitalized patients have at least</a:t>
            </a:r>
            <a:r>
              <a:rPr lang="en-PH" dirty="0" smtClean="0">
                <a:solidFill>
                  <a:srgbClr val="FFFF00"/>
                </a:solidFill>
              </a:rPr>
              <a:t> one risk factor for VTE</a:t>
            </a:r>
            <a:r>
              <a:rPr lang="en-PH" dirty="0" smtClean="0"/>
              <a:t>, and approximately </a:t>
            </a:r>
            <a:r>
              <a:rPr lang="en-PH" dirty="0" smtClean="0">
                <a:solidFill>
                  <a:srgbClr val="FFFF00"/>
                </a:solidFill>
              </a:rPr>
              <a:t>40% have three or more risk factors </a:t>
            </a:r>
          </a:p>
          <a:p>
            <a:endParaRPr lang="en-PH"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52</a:t>
            </a:fld>
            <a:endParaRPr lang="en-PH"/>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53</a:t>
            </a:fld>
            <a:endParaRPr lang="en-PH"/>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54</a:t>
            </a:fld>
            <a:endParaRPr lang="en-PH"/>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Without </a:t>
            </a:r>
            <a:r>
              <a:rPr lang="en-PH" dirty="0" err="1" smtClean="0"/>
              <a:t>thromboprophylaxis</a:t>
            </a:r>
            <a:r>
              <a:rPr lang="en-PH" dirty="0" smtClean="0"/>
              <a:t>,</a:t>
            </a:r>
            <a:r>
              <a:rPr lang="en-PH" baseline="0" dirty="0" smtClean="0"/>
              <a:t> hospital-acquired DVT is approx 10-40% among medical or general surgical patients, and 40-60% following major </a:t>
            </a:r>
            <a:r>
              <a:rPr lang="en-PH" baseline="0" dirty="0" err="1" smtClean="0"/>
              <a:t>orthopedic</a:t>
            </a:r>
            <a:r>
              <a:rPr lang="en-PH" baseline="0" dirty="0" smtClean="0"/>
              <a:t> surgery</a:t>
            </a:r>
            <a:endParaRPr lang="en-PH"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55</a:t>
            </a:fld>
            <a:endParaRPr lang="en-PH"/>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56</a:t>
            </a:fld>
            <a:endParaRPr lang="en-PH"/>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PH" sz="1200" kern="1200" baseline="0" dirty="0" smtClean="0">
                <a:solidFill>
                  <a:schemeClr val="tx1"/>
                </a:solidFill>
                <a:latin typeface="+mn-lt"/>
                <a:ea typeface="+mn-ea"/>
                <a:cs typeface="+mn-cs"/>
              </a:rPr>
              <a:t>The options that have clearly been shown to reduce DVT and PE are LDUH and LMWH. The clinical advantages of LMWH over LDUH include its once-daily administration and the lower risk of heparin-induced Thrombocytopenia.</a:t>
            </a:r>
            <a:endParaRPr lang="en-PH" sz="1200" kern="1200" dirty="0" smtClean="0">
              <a:solidFill>
                <a:schemeClr val="tx1"/>
              </a:solidFill>
              <a:latin typeface="+mn-lt"/>
              <a:ea typeface="+mn-ea"/>
              <a:cs typeface="+mn-cs"/>
            </a:endParaRPr>
          </a:p>
          <a:p>
            <a:r>
              <a:rPr lang="en-PH" sz="1200" kern="1200" dirty="0" smtClean="0">
                <a:solidFill>
                  <a:schemeClr val="tx1"/>
                </a:solidFill>
                <a:latin typeface="+mn-lt"/>
                <a:ea typeface="+mn-ea"/>
                <a:cs typeface="+mn-cs"/>
              </a:rPr>
              <a:t>Most symptomatic VTE occurs after hospital discharge, and the risk continues to be higher than expected for at least 2 months after surgery.</a:t>
            </a:r>
          </a:p>
          <a:p>
            <a:r>
              <a:rPr lang="en-PH" sz="1200" b="0" kern="1200" baseline="0" dirty="0" smtClean="0">
                <a:solidFill>
                  <a:schemeClr val="tx1"/>
                </a:solidFill>
                <a:latin typeface="+mn-lt"/>
                <a:ea typeface="+mn-ea"/>
                <a:cs typeface="+mn-cs"/>
              </a:rPr>
              <a:t>For patients undergoing major general surgical procedures, we recommend that </a:t>
            </a:r>
            <a:r>
              <a:rPr lang="en-PH" sz="1200" b="0" kern="1200" baseline="0" dirty="0" err="1" smtClean="0">
                <a:solidFill>
                  <a:schemeClr val="tx1"/>
                </a:solidFill>
                <a:latin typeface="+mn-lt"/>
                <a:ea typeface="+mn-ea"/>
                <a:cs typeface="+mn-cs"/>
              </a:rPr>
              <a:t>thromboprophylaxis</a:t>
            </a:r>
            <a:r>
              <a:rPr lang="en-PH" sz="1200" b="0" kern="1200" baseline="0" dirty="0" smtClean="0">
                <a:solidFill>
                  <a:schemeClr val="tx1"/>
                </a:solidFill>
                <a:latin typeface="+mn-lt"/>
                <a:ea typeface="+mn-ea"/>
                <a:cs typeface="+mn-cs"/>
              </a:rPr>
              <a:t> continue until discharge from hospital (Grade 1A). For selected high-risk general surgery patients, including some of those who have undergone major cancer surgery or have previously had VTE, we suggest that continuing </a:t>
            </a:r>
            <a:r>
              <a:rPr lang="en-PH" sz="1200" b="0" kern="1200" baseline="0" dirty="0" err="1" smtClean="0">
                <a:solidFill>
                  <a:schemeClr val="tx1"/>
                </a:solidFill>
                <a:latin typeface="+mn-lt"/>
                <a:ea typeface="+mn-ea"/>
                <a:cs typeface="+mn-cs"/>
              </a:rPr>
              <a:t>thromboprophylaxis</a:t>
            </a:r>
            <a:r>
              <a:rPr lang="en-PH" sz="1200" b="0" kern="1200" baseline="0" dirty="0" smtClean="0">
                <a:solidFill>
                  <a:schemeClr val="tx1"/>
                </a:solidFill>
                <a:latin typeface="+mn-lt"/>
                <a:ea typeface="+mn-ea"/>
                <a:cs typeface="+mn-cs"/>
              </a:rPr>
              <a:t> after hospital discharge with LMWH for up to 28 days be considered (Grade 2A).</a:t>
            </a:r>
          </a:p>
          <a:p>
            <a:r>
              <a:rPr lang="en-PH" sz="1200" b="0" kern="1200" baseline="0" dirty="0" smtClean="0">
                <a:solidFill>
                  <a:schemeClr val="tx1"/>
                </a:solidFill>
                <a:latin typeface="+mn-lt"/>
                <a:ea typeface="+mn-ea"/>
                <a:cs typeface="+mn-cs"/>
              </a:rPr>
              <a:t>We recommend that patients undergoing hip or knee </a:t>
            </a:r>
            <a:r>
              <a:rPr lang="en-PH" sz="1200" b="0" kern="1200" baseline="0" dirty="0" err="1" smtClean="0">
                <a:solidFill>
                  <a:schemeClr val="tx1"/>
                </a:solidFill>
                <a:latin typeface="+mn-lt"/>
                <a:ea typeface="+mn-ea"/>
                <a:cs typeface="+mn-cs"/>
              </a:rPr>
              <a:t>arthroplasty</a:t>
            </a:r>
            <a:r>
              <a:rPr lang="en-PH" sz="1200" b="0" kern="1200" baseline="0" dirty="0" smtClean="0">
                <a:solidFill>
                  <a:schemeClr val="tx1"/>
                </a:solidFill>
                <a:latin typeface="+mn-lt"/>
                <a:ea typeface="+mn-ea"/>
                <a:cs typeface="+mn-cs"/>
              </a:rPr>
              <a:t> or HFS receive </a:t>
            </a:r>
            <a:r>
              <a:rPr lang="en-PH" sz="1200" b="0" kern="1200" baseline="0" dirty="0" err="1" smtClean="0">
                <a:solidFill>
                  <a:schemeClr val="tx1"/>
                </a:solidFill>
                <a:latin typeface="+mn-lt"/>
                <a:ea typeface="+mn-ea"/>
                <a:cs typeface="+mn-cs"/>
              </a:rPr>
              <a:t>thromboprophylaxis</a:t>
            </a:r>
            <a:r>
              <a:rPr lang="en-PH" sz="1200" b="0" kern="1200" baseline="0" dirty="0" smtClean="0">
                <a:solidFill>
                  <a:schemeClr val="tx1"/>
                </a:solidFill>
                <a:latin typeface="+mn-lt"/>
                <a:ea typeface="+mn-ea"/>
                <a:cs typeface="+mn-cs"/>
              </a:rPr>
              <a:t> for a minimum of 10 days (Grade 1A); for hip </a:t>
            </a:r>
            <a:r>
              <a:rPr lang="en-PH" sz="1200" b="0" kern="1200" baseline="0" dirty="0" err="1" smtClean="0">
                <a:solidFill>
                  <a:schemeClr val="tx1"/>
                </a:solidFill>
                <a:latin typeface="+mn-lt"/>
                <a:ea typeface="+mn-ea"/>
                <a:cs typeface="+mn-cs"/>
              </a:rPr>
              <a:t>arthroplasty</a:t>
            </a:r>
            <a:r>
              <a:rPr lang="en-PH" sz="1200" b="0" kern="1200" baseline="0" dirty="0" smtClean="0">
                <a:solidFill>
                  <a:schemeClr val="tx1"/>
                </a:solidFill>
                <a:latin typeface="+mn-lt"/>
                <a:ea typeface="+mn-ea"/>
                <a:cs typeface="+mn-cs"/>
              </a:rPr>
              <a:t> and HFS, we recommend continuing </a:t>
            </a:r>
            <a:r>
              <a:rPr lang="en-PH" sz="1200" b="0" kern="1200" baseline="0" dirty="0" err="1" smtClean="0">
                <a:solidFill>
                  <a:schemeClr val="tx1"/>
                </a:solidFill>
                <a:latin typeface="+mn-lt"/>
                <a:ea typeface="+mn-ea"/>
                <a:cs typeface="+mn-cs"/>
              </a:rPr>
              <a:t>thromboprophylaxis</a:t>
            </a:r>
            <a:r>
              <a:rPr lang="en-PH" sz="1200" b="0" kern="1200" baseline="0" dirty="0" smtClean="0">
                <a:solidFill>
                  <a:schemeClr val="tx1"/>
                </a:solidFill>
                <a:latin typeface="+mn-lt"/>
                <a:ea typeface="+mn-ea"/>
                <a:cs typeface="+mn-cs"/>
              </a:rPr>
              <a:t> &gt; 10 days and up to 35 days.</a:t>
            </a:r>
          </a:p>
          <a:p>
            <a:r>
              <a:rPr lang="en-PH" sz="1200" b="0" kern="1200" baseline="0" dirty="0" smtClean="0">
                <a:solidFill>
                  <a:schemeClr val="tx1"/>
                </a:solidFill>
                <a:latin typeface="+mn-lt"/>
                <a:ea typeface="+mn-ea"/>
                <a:cs typeface="+mn-cs"/>
              </a:rPr>
              <a:t>For each of the antithrombotic agents, we recommend that clinicians follow the manufacturer- suggested dosing guidelines (Grade </a:t>
            </a:r>
            <a:r>
              <a:rPr lang="en-PH" sz="1200" b="1" kern="1200" baseline="0" dirty="0" smtClean="0">
                <a:solidFill>
                  <a:schemeClr val="tx1"/>
                </a:solidFill>
                <a:latin typeface="+mn-lt"/>
                <a:ea typeface="+mn-ea"/>
                <a:cs typeface="+mn-cs"/>
              </a:rPr>
              <a:t>1C).</a:t>
            </a:r>
            <a:endParaRPr lang="en-PH"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57</a:t>
            </a:fld>
            <a:endParaRPr lang="en-PH"/>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sz="1200" b="1" kern="1200" baseline="0" dirty="0" smtClean="0">
                <a:solidFill>
                  <a:schemeClr val="tx1"/>
                </a:solidFill>
                <a:latin typeface="+mn-lt"/>
                <a:ea typeface="+mn-ea"/>
                <a:cs typeface="+mn-cs"/>
              </a:rPr>
              <a:t>For each of the antithrombotic agents, we recommend that clinicians follow the manufacturer- suggested dosing guidelines (Grade 1C).</a:t>
            </a:r>
          </a:p>
          <a:p>
            <a:r>
              <a:rPr lang="en-PH" sz="1200" kern="1200" dirty="0" err="1" smtClean="0">
                <a:solidFill>
                  <a:schemeClr val="tx1"/>
                </a:solidFill>
                <a:latin typeface="+mn-lt"/>
                <a:ea typeface="+mn-ea"/>
                <a:cs typeface="+mn-cs"/>
              </a:rPr>
              <a:t>Enoxaparin</a:t>
            </a:r>
            <a:r>
              <a:rPr lang="en-PH" sz="1200" kern="1200" dirty="0" smtClean="0">
                <a:solidFill>
                  <a:schemeClr val="tx1"/>
                </a:solidFill>
                <a:latin typeface="+mn-lt"/>
                <a:ea typeface="+mn-ea"/>
                <a:cs typeface="+mn-cs"/>
              </a:rPr>
              <a:t> treatment is usually prescribed for an average period of 7 to 10</a:t>
            </a:r>
            <a:r>
              <a:rPr lang="en-PH" sz="1200" kern="1200" baseline="0" dirty="0" smtClean="0">
                <a:solidFill>
                  <a:schemeClr val="tx1"/>
                </a:solidFill>
                <a:latin typeface="+mn-lt"/>
                <a:ea typeface="+mn-ea"/>
                <a:cs typeface="+mn-cs"/>
              </a:rPr>
              <a:t> </a:t>
            </a:r>
            <a:r>
              <a:rPr lang="en-PH" sz="1200" kern="1200" dirty="0" smtClean="0">
                <a:solidFill>
                  <a:schemeClr val="tx1"/>
                </a:solidFill>
                <a:latin typeface="+mn-lt"/>
                <a:ea typeface="+mn-ea"/>
                <a:cs typeface="+mn-cs"/>
              </a:rPr>
              <a:t>days.</a:t>
            </a:r>
          </a:p>
          <a:p>
            <a:r>
              <a:rPr lang="en-PH" sz="1200" kern="1200" dirty="0" smtClean="0">
                <a:solidFill>
                  <a:schemeClr val="tx1"/>
                </a:solidFill>
                <a:latin typeface="+mn-lt"/>
                <a:ea typeface="+mn-ea"/>
                <a:cs typeface="+mn-cs"/>
              </a:rPr>
              <a:t>Longer treatment duration may be appropriate in some patients and the</a:t>
            </a:r>
            <a:r>
              <a:rPr lang="en-PH" sz="1200" kern="1200" baseline="0" dirty="0" smtClean="0">
                <a:solidFill>
                  <a:schemeClr val="tx1"/>
                </a:solidFill>
                <a:latin typeface="+mn-lt"/>
                <a:ea typeface="+mn-ea"/>
                <a:cs typeface="+mn-cs"/>
              </a:rPr>
              <a:t> </a:t>
            </a:r>
            <a:r>
              <a:rPr lang="en-PH" sz="1200" kern="1200" dirty="0" smtClean="0">
                <a:solidFill>
                  <a:schemeClr val="tx1"/>
                </a:solidFill>
                <a:latin typeface="+mn-lt"/>
                <a:ea typeface="+mn-ea"/>
                <a:cs typeface="+mn-cs"/>
              </a:rPr>
              <a:t>treatment should be continued for as long as there is a risk of venous</a:t>
            </a:r>
            <a:r>
              <a:rPr lang="en-PH" sz="1200" kern="1200" baseline="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thrombo</a:t>
            </a:r>
            <a:r>
              <a:rPr lang="en-PH" sz="1200" kern="1200" dirty="0" smtClean="0">
                <a:solidFill>
                  <a:schemeClr val="tx1"/>
                </a:solidFill>
                <a:latin typeface="+mn-lt"/>
                <a:ea typeface="+mn-ea"/>
                <a:cs typeface="+mn-cs"/>
              </a:rPr>
              <a:t>-embolism and until the patient is ambulatory</a:t>
            </a:r>
            <a:endParaRPr lang="en-PH" dirty="0" smtClean="0"/>
          </a:p>
          <a:p>
            <a:endParaRPr lang="en-PH"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58</a:t>
            </a:fld>
            <a:endParaRPr lang="en-PH"/>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A477087E-A1FF-49FE-B0E0-5EA788E04012}" type="slidenum">
              <a:rPr lang="en-PH" smtClean="0"/>
              <a:pPr>
                <a:defRPr/>
              </a:pPr>
              <a:t>59</a:t>
            </a:fld>
            <a:endParaRPr lang="en-PH"/>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r>
              <a:rPr lang="en-PH" dirty="0" smtClean="0"/>
              <a:t>However, at around 1340H, patient was referred because of unresponsiveness and cyanosis. BP noted to be </a:t>
            </a:r>
            <a:r>
              <a:rPr lang="en-PH" dirty="0" err="1" smtClean="0"/>
              <a:t>palpatory</a:t>
            </a:r>
            <a:r>
              <a:rPr lang="en-PH" dirty="0" smtClean="0"/>
              <a:t> 70, HR 30’s on </a:t>
            </a:r>
            <a:r>
              <a:rPr lang="en-PH" dirty="0" err="1" smtClean="0"/>
              <a:t>cardaic</a:t>
            </a:r>
            <a:r>
              <a:rPr lang="en-PH" dirty="0" smtClean="0"/>
              <a:t> monitor then went to </a:t>
            </a:r>
            <a:r>
              <a:rPr lang="en-PH" dirty="0" err="1" smtClean="0"/>
              <a:t>asystole</a:t>
            </a:r>
            <a:endParaRPr lang="en-PH" dirty="0" smtClean="0"/>
          </a:p>
          <a:p>
            <a:r>
              <a:rPr lang="en-PH" dirty="0" err="1" smtClean="0"/>
              <a:t>Px</a:t>
            </a:r>
            <a:r>
              <a:rPr lang="en-PH" dirty="0" smtClean="0"/>
              <a:t> was </a:t>
            </a:r>
            <a:r>
              <a:rPr lang="en-PH" dirty="0" err="1" smtClean="0"/>
              <a:t>intubated</a:t>
            </a:r>
            <a:r>
              <a:rPr lang="en-PH" dirty="0" smtClean="0"/>
              <a:t> and CPR done for 12 minutes. A total of 2 atropine 0.5 mg IV; and 5 epinephrine 1mg IV were given. 300 ml of PNSS was also fast-dripped.</a:t>
            </a:r>
          </a:p>
          <a:p>
            <a:r>
              <a:rPr lang="en-PH" dirty="0" smtClean="0"/>
              <a:t>Post-arrest, BP was</a:t>
            </a:r>
            <a:r>
              <a:rPr lang="en-PH" baseline="0" dirty="0" smtClean="0"/>
              <a:t> noted to be 90/40, hr 80s, hence Dopamine drip was started at 3 mcg/kg/min</a:t>
            </a:r>
          </a:p>
          <a:p>
            <a:r>
              <a:rPr lang="en-PH" baseline="0" dirty="0" smtClean="0"/>
              <a:t>NGT and </a:t>
            </a:r>
            <a:r>
              <a:rPr lang="en-PH" baseline="0" dirty="0" err="1" smtClean="0"/>
              <a:t>foley</a:t>
            </a:r>
            <a:r>
              <a:rPr lang="en-PH" baseline="0" dirty="0" smtClean="0"/>
              <a:t> catheter were inserted.</a:t>
            </a:r>
          </a:p>
          <a:p>
            <a:r>
              <a:rPr lang="en-PH" baseline="0" dirty="0" smtClean="0"/>
              <a:t>Initial MV settings was: </a:t>
            </a:r>
            <a:r>
              <a:rPr lang="en-PH" baseline="0" dirty="0" err="1" smtClean="0"/>
              <a:t>Vt</a:t>
            </a:r>
            <a:r>
              <a:rPr lang="en-PH" baseline="0" dirty="0" smtClean="0"/>
              <a:t> 400, FiO2 100, RR 20, AC mode.</a:t>
            </a:r>
          </a:p>
          <a:p>
            <a:r>
              <a:rPr lang="en-PH" dirty="0" smtClean="0"/>
              <a:t> </a:t>
            </a:r>
          </a:p>
        </p:txBody>
      </p:sp>
      <p:sp>
        <p:nvSpPr>
          <p:cNvPr id="4" name="Slide Number Placeholder 3"/>
          <p:cNvSpPr>
            <a:spLocks noGrp="1"/>
          </p:cNvSpPr>
          <p:nvPr>
            <p:ph type="sldNum" sz="quarter" idx="5"/>
          </p:nvPr>
        </p:nvSpPr>
        <p:spPr/>
        <p:txBody>
          <a:bodyPr/>
          <a:lstStyle/>
          <a:p>
            <a:pPr>
              <a:defRPr/>
            </a:pPr>
            <a:fld id="{8CABEEE4-0032-4AD4-8978-06CBBE61DB75}" type="slidenum">
              <a:rPr lang="en-PH" smtClean="0"/>
              <a:pPr>
                <a:defRPr/>
              </a:pPr>
              <a:t>60</a:t>
            </a:fld>
            <a:endParaRPr lang="en-P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E065FF-08E8-4EE7-9A22-9A374367D37F}"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ABGs 30</a:t>
            </a:r>
            <a:r>
              <a:rPr lang="en-PH" baseline="0" dirty="0" smtClean="0"/>
              <a:t> minutes post-intubation showed respiratory</a:t>
            </a:r>
            <a:r>
              <a:rPr lang="en-PH" dirty="0" smtClean="0"/>
              <a:t> alkalosis with adequate oxygenation. FiO2</a:t>
            </a:r>
            <a:r>
              <a:rPr lang="en-PH" baseline="0" dirty="0" smtClean="0"/>
              <a:t> was decreased to 80</a:t>
            </a:r>
            <a:endParaRPr lang="en-PH" dirty="0" smtClean="0"/>
          </a:p>
          <a:p>
            <a:r>
              <a:rPr lang="en-PH" dirty="0" smtClean="0"/>
              <a:t>CXR post-intubation: progression</a:t>
            </a:r>
            <a:r>
              <a:rPr lang="en-PH" baseline="0" dirty="0" smtClean="0"/>
              <a:t> of pulmonary congestion, tip of ET tube was in the right </a:t>
            </a:r>
            <a:r>
              <a:rPr lang="en-PH" baseline="0" dirty="0" err="1" smtClean="0"/>
              <a:t>mainstem</a:t>
            </a:r>
            <a:r>
              <a:rPr lang="en-PH" baseline="0" dirty="0" smtClean="0"/>
              <a:t> bronchus. ET was adjusted accordingly</a:t>
            </a:r>
            <a:endParaRPr lang="en-PH" dirty="0" smtClean="0"/>
          </a:p>
          <a:p>
            <a:r>
              <a:rPr lang="en-PH" dirty="0" smtClean="0"/>
              <a:t>Transfer to ICU</a:t>
            </a:r>
          </a:p>
          <a:p>
            <a:endParaRPr lang="en-PH"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61</a:t>
            </a:fld>
            <a:endParaRPr lang="en-PH"/>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ECG showed sinus </a:t>
            </a:r>
            <a:r>
              <a:rPr lang="en-PH" dirty="0" smtClean="0"/>
              <a:t>tachycardia (139), left axis deviation, old inferior wall myocardial infarction, diffuse myocardial ischemia</a:t>
            </a:r>
            <a:endParaRPr lang="en-US"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62</a:t>
            </a:fld>
            <a:endParaRPr lang="en-PH"/>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PH" dirty="0" smtClean="0"/>
              <a:t>At around 2300H,</a:t>
            </a:r>
            <a:r>
              <a:rPr lang="en-PH" baseline="0" dirty="0" smtClean="0"/>
              <a:t> noted to have upward rolling of eyeballs with </a:t>
            </a:r>
            <a:r>
              <a:rPr lang="en-PH" baseline="0" dirty="0" err="1" smtClean="0"/>
              <a:t>myoclonic</a:t>
            </a:r>
            <a:r>
              <a:rPr lang="en-PH" baseline="0" dirty="0" smtClean="0"/>
              <a:t> jerks of both upper extremities, which persisted until around 0100H, hence </a:t>
            </a:r>
            <a:r>
              <a:rPr lang="en-PH" baseline="0" dirty="0" err="1" smtClean="0"/>
              <a:t>valproate</a:t>
            </a:r>
            <a:r>
              <a:rPr lang="en-PH" baseline="0" dirty="0" smtClean="0"/>
              <a:t> drip and diazepam were given</a:t>
            </a:r>
            <a:endParaRPr lang="en-PH" dirty="0" smtClean="0"/>
          </a:p>
        </p:txBody>
      </p:sp>
      <p:sp>
        <p:nvSpPr>
          <p:cNvPr id="4" name="Slide Number Placeholder 3"/>
          <p:cNvSpPr>
            <a:spLocks noGrp="1"/>
          </p:cNvSpPr>
          <p:nvPr>
            <p:ph type="sldNum" sz="quarter" idx="5"/>
          </p:nvPr>
        </p:nvSpPr>
        <p:spPr/>
        <p:txBody>
          <a:bodyPr/>
          <a:lstStyle/>
          <a:p>
            <a:pPr>
              <a:defRPr/>
            </a:pPr>
            <a:fld id="{F473F81A-81FA-4C07-B9F1-9A2F24E856B5}" type="slidenum">
              <a:rPr lang="en-PH" smtClean="0"/>
              <a:pPr>
                <a:defRPr/>
              </a:pPr>
              <a:t>63</a:t>
            </a:fld>
            <a:endParaRPr lang="en-PH"/>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en-PH" dirty="0" smtClean="0"/>
              <a:t>At around 2030H, </a:t>
            </a:r>
            <a:r>
              <a:rPr lang="en-PH" dirty="0" err="1" smtClean="0"/>
              <a:t>px</a:t>
            </a:r>
            <a:r>
              <a:rPr lang="en-PH" dirty="0" smtClean="0"/>
              <a:t> was referred back to Nephrology service.</a:t>
            </a:r>
          </a:p>
          <a:p>
            <a:r>
              <a:rPr lang="en-PH" dirty="0" smtClean="0"/>
              <a:t>PLAN of </a:t>
            </a:r>
            <a:r>
              <a:rPr lang="en-PH" dirty="0" err="1" smtClean="0"/>
              <a:t>nephro</a:t>
            </a:r>
            <a:r>
              <a:rPr lang="en-PH" dirty="0" smtClean="0"/>
              <a:t>: monitor fluids I&amp;O and electrolytes for now, if no urine output in 24 hrs, plan to do CRRT or slow </a:t>
            </a:r>
            <a:r>
              <a:rPr lang="en-PH" dirty="0" err="1" smtClean="0"/>
              <a:t>hemofiltrate</a:t>
            </a:r>
            <a:r>
              <a:rPr lang="en-PH" dirty="0" smtClean="0"/>
              <a:t> dialysis.</a:t>
            </a:r>
          </a:p>
          <a:p>
            <a:pPr eaLnBrk="1" hangingPunct="1">
              <a:spcBef>
                <a:spcPct val="0"/>
              </a:spcBef>
            </a:pPr>
            <a:r>
              <a:rPr lang="en-PH" dirty="0" err="1" smtClean="0"/>
              <a:t>Furo</a:t>
            </a:r>
            <a:r>
              <a:rPr lang="en-PH" dirty="0" smtClean="0"/>
              <a:t> 40mg IV 2x. </a:t>
            </a:r>
            <a:r>
              <a:rPr lang="en-PH" dirty="0" err="1" smtClean="0"/>
              <a:t>Nephro</a:t>
            </a:r>
            <a:r>
              <a:rPr lang="en-PH" dirty="0" smtClean="0"/>
              <a:t>: if </a:t>
            </a:r>
            <a:r>
              <a:rPr lang="en-PH" dirty="0" err="1" smtClean="0"/>
              <a:t>crea</a:t>
            </a:r>
            <a:r>
              <a:rPr lang="en-PH" dirty="0" smtClean="0"/>
              <a:t> still increasing and UO </a:t>
            </a:r>
            <a:r>
              <a:rPr lang="en-PH" dirty="0" err="1" smtClean="0"/>
              <a:t>dec</a:t>
            </a:r>
            <a:r>
              <a:rPr lang="en-PH" dirty="0" smtClean="0"/>
              <a:t>, will do renal replacement therapy. </a:t>
            </a:r>
          </a:p>
          <a:p>
            <a:pPr eaLnBrk="1" hangingPunct="1">
              <a:spcBef>
                <a:spcPct val="0"/>
              </a:spcBef>
            </a:pPr>
            <a:r>
              <a:rPr lang="en-PH" dirty="0" smtClean="0"/>
              <a:t>1</a:t>
            </a:r>
            <a:r>
              <a:rPr lang="en-PH" dirty="0" smtClean="0">
                <a:sym typeface="Wingdings" pitchFamily="2" charset="2"/>
              </a:rPr>
              <a:t>:00 Urine output 150ml</a:t>
            </a:r>
            <a:endParaRPr lang="en-PH" dirty="0" smtClean="0"/>
          </a:p>
          <a:p>
            <a:endParaRPr lang="en-PH" dirty="0" smtClean="0"/>
          </a:p>
          <a:p>
            <a:endParaRPr lang="en-PH" dirty="0" smtClean="0"/>
          </a:p>
        </p:txBody>
      </p:sp>
      <p:sp>
        <p:nvSpPr>
          <p:cNvPr id="4" name="Slide Number Placeholder 3"/>
          <p:cNvSpPr>
            <a:spLocks noGrp="1"/>
          </p:cNvSpPr>
          <p:nvPr>
            <p:ph type="sldNum" sz="quarter" idx="5"/>
          </p:nvPr>
        </p:nvSpPr>
        <p:spPr/>
        <p:txBody>
          <a:bodyPr/>
          <a:lstStyle/>
          <a:p>
            <a:pPr>
              <a:defRPr/>
            </a:pPr>
            <a:fld id="{832B7487-9CBF-40FD-8560-03FE2367CE62}" type="slidenum">
              <a:rPr lang="en-PH" smtClean="0"/>
              <a:pPr>
                <a:defRPr/>
              </a:pPr>
              <a:t>64</a:t>
            </a:fld>
            <a:endParaRPr lang="en-PH"/>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PH" dirty="0" err="1" smtClean="0"/>
              <a:t>Px</a:t>
            </a:r>
            <a:r>
              <a:rPr lang="en-PH" dirty="0" smtClean="0"/>
              <a:t> had frequent multifocal</a:t>
            </a:r>
            <a:r>
              <a:rPr lang="en-PH" baseline="0" dirty="0" smtClean="0"/>
              <a:t> PVCs and non-sustained V-</a:t>
            </a:r>
            <a:r>
              <a:rPr lang="en-PH" baseline="0" dirty="0" err="1" smtClean="0"/>
              <a:t>tach</a:t>
            </a:r>
            <a:r>
              <a:rPr lang="en-PH" baseline="0" dirty="0" smtClean="0"/>
              <a:t> for 30-45 minutes.  </a:t>
            </a:r>
            <a:r>
              <a:rPr lang="en-PH" baseline="0" dirty="0" err="1" smtClean="0"/>
              <a:t>Amiodarone</a:t>
            </a:r>
            <a:r>
              <a:rPr lang="en-PH" baseline="0" dirty="0" smtClean="0"/>
              <a:t> </a:t>
            </a:r>
            <a:r>
              <a:rPr lang="en-PH" dirty="0" smtClean="0"/>
              <a:t>150mg IV, 300mg in 100 x 1 hr, 900/250 x 24hrs. About to </a:t>
            </a:r>
            <a:r>
              <a:rPr lang="en-PH" dirty="0" err="1" smtClean="0"/>
              <a:t>defib</a:t>
            </a:r>
            <a:r>
              <a:rPr lang="en-PH" dirty="0" smtClean="0"/>
              <a:t>, but converted to sinus. For 2 d echo with CFD in am.</a:t>
            </a:r>
          </a:p>
          <a:p>
            <a:pPr eaLnBrk="1" hangingPunct="1">
              <a:spcBef>
                <a:spcPct val="0"/>
              </a:spcBef>
            </a:pPr>
            <a:endParaRPr lang="en-PH" dirty="0" smtClean="0"/>
          </a:p>
          <a:p>
            <a:endParaRPr lang="en-PH" dirty="0" smtClean="0"/>
          </a:p>
        </p:txBody>
      </p:sp>
      <p:sp>
        <p:nvSpPr>
          <p:cNvPr id="4" name="Slide Number Placeholder 3"/>
          <p:cNvSpPr>
            <a:spLocks noGrp="1"/>
          </p:cNvSpPr>
          <p:nvPr>
            <p:ph type="sldNum" sz="quarter" idx="5"/>
          </p:nvPr>
        </p:nvSpPr>
        <p:spPr/>
        <p:txBody>
          <a:bodyPr/>
          <a:lstStyle/>
          <a:p>
            <a:pPr>
              <a:defRPr/>
            </a:pPr>
            <a:fld id="{94B62803-2821-4C75-96A6-52A23DA0CD43}" type="slidenum">
              <a:rPr lang="en-PH" smtClean="0"/>
              <a:pPr>
                <a:defRPr/>
              </a:pPr>
              <a:t>65</a:t>
            </a:fld>
            <a:endParaRPr lang="en-PH"/>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PH" smtClean="0"/>
              <a:t>1:20 ABGs dec Fio2 to 50, add peep of 5, dec Vt 380</a:t>
            </a:r>
          </a:p>
          <a:p>
            <a:r>
              <a:rPr lang="en-PH" smtClean="0"/>
              <a:t>3:15 relatives signed DNR, refusing planned dialysis, further blood test and other procedures</a:t>
            </a:r>
          </a:p>
          <a:p>
            <a:endParaRPr lang="en-PH" smtClean="0"/>
          </a:p>
        </p:txBody>
      </p:sp>
      <p:sp>
        <p:nvSpPr>
          <p:cNvPr id="4" name="Slide Number Placeholder 3"/>
          <p:cNvSpPr>
            <a:spLocks noGrp="1"/>
          </p:cNvSpPr>
          <p:nvPr>
            <p:ph type="sldNum" sz="quarter" idx="5"/>
          </p:nvPr>
        </p:nvSpPr>
        <p:spPr/>
        <p:txBody>
          <a:bodyPr/>
          <a:lstStyle/>
          <a:p>
            <a:pPr>
              <a:defRPr/>
            </a:pPr>
            <a:fld id="{69014923-E8AB-433B-BD4B-C772CC8C954D}" type="slidenum">
              <a:rPr lang="en-PH" smtClean="0"/>
              <a:pPr>
                <a:defRPr/>
              </a:pPr>
              <a:t>66</a:t>
            </a:fld>
            <a:endParaRPr lang="en-PH"/>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67</a:t>
            </a:fld>
            <a:endParaRPr lang="en-PH"/>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68</a:t>
            </a:fld>
            <a:endParaRPr lang="en-PH"/>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 survival rate after a </a:t>
            </a:r>
            <a:r>
              <a:rPr lang="en-US" smtClean="0"/>
              <a:t>major amputation</a:t>
            </a:r>
            <a:endParaRPr lang="en-US"/>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69</a:t>
            </a:fld>
            <a:endParaRPr lang="en-PH"/>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70</a:t>
            </a:fld>
            <a:endParaRPr lang="en-P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DM since 1997</a:t>
            </a:r>
            <a:endParaRPr lang="en-PH"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7</a:t>
            </a:fld>
            <a:endParaRPr lang="en-PH"/>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200" kern="1200" baseline="0" dirty="0" smtClean="0">
                <a:solidFill>
                  <a:schemeClr val="tx1"/>
                </a:solidFill>
                <a:latin typeface="+mn-lt"/>
                <a:ea typeface="+mn-ea"/>
                <a:cs typeface="+mn-cs"/>
              </a:rPr>
              <a:t>DM was not a significant predictor of </a:t>
            </a:r>
            <a:r>
              <a:rPr lang="en-PH" sz="1200" kern="1200" baseline="0" dirty="0" err="1" smtClean="0">
                <a:solidFill>
                  <a:schemeClr val="tx1"/>
                </a:solidFill>
                <a:latin typeface="+mn-lt"/>
                <a:ea typeface="+mn-ea"/>
                <a:cs typeface="+mn-cs"/>
              </a:rPr>
              <a:t>perioperative</a:t>
            </a:r>
            <a:r>
              <a:rPr lang="en-PH" sz="1200" kern="1200" baseline="0" dirty="0" smtClean="0">
                <a:solidFill>
                  <a:schemeClr val="tx1"/>
                </a:solidFill>
                <a:latin typeface="+mn-lt"/>
                <a:ea typeface="+mn-ea"/>
                <a:cs typeface="+mn-cs"/>
              </a:rPr>
              <a:t> 30-day mortality (odds ratio, 0.76 [0.39 –1.49]; </a:t>
            </a:r>
            <a:r>
              <a:rPr lang="en-PH" sz="1200" i="1" kern="1200" baseline="0" dirty="0" smtClean="0">
                <a:solidFill>
                  <a:schemeClr val="tx1"/>
                </a:solidFill>
                <a:latin typeface="+mn-lt"/>
                <a:ea typeface="+mn-ea"/>
                <a:cs typeface="+mn-cs"/>
              </a:rPr>
              <a:t>P  0.43) or 3-yr survival</a:t>
            </a:r>
          </a:p>
          <a:p>
            <a:r>
              <a:rPr lang="en-PH" sz="1200" kern="1200" baseline="0" dirty="0" smtClean="0">
                <a:solidFill>
                  <a:schemeClr val="tx1"/>
                </a:solidFill>
                <a:latin typeface="+mn-lt"/>
                <a:ea typeface="+mn-ea"/>
                <a:cs typeface="+mn-cs"/>
              </a:rPr>
              <a:t>(Hazard ratio, 1.03 [0.86 –1.24]; </a:t>
            </a:r>
            <a:r>
              <a:rPr lang="en-PH" sz="1200" i="1" kern="1200" baseline="0" dirty="0" smtClean="0">
                <a:solidFill>
                  <a:schemeClr val="tx1"/>
                </a:solidFill>
                <a:latin typeface="+mn-lt"/>
                <a:ea typeface="+mn-ea"/>
                <a:cs typeface="+mn-cs"/>
              </a:rPr>
              <a:t>P  0.72) but predicted </a:t>
            </a:r>
            <a:r>
              <a:rPr lang="en-PH" sz="1200" kern="1200" baseline="0" dirty="0" smtClean="0">
                <a:solidFill>
                  <a:schemeClr val="tx1"/>
                </a:solidFill>
                <a:latin typeface="+mn-lt"/>
                <a:ea typeface="+mn-ea"/>
                <a:cs typeface="+mn-cs"/>
              </a:rPr>
              <a:t>10-yr mortality</a:t>
            </a:r>
            <a:endParaRPr lang="en-PH"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71</a:t>
            </a:fld>
            <a:endParaRPr lang="en-PH"/>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3-yr survival was significantly different between diabetic and </a:t>
            </a:r>
            <a:r>
              <a:rPr lang="en-PH" dirty="0" err="1" smtClean="0"/>
              <a:t>nondiabetic</a:t>
            </a:r>
            <a:r>
              <a:rPr lang="en-PH" dirty="0" smtClean="0"/>
              <a:t> </a:t>
            </a:r>
            <a:r>
              <a:rPr lang="en-PH" dirty="0" err="1" smtClean="0"/>
              <a:t>amputess</a:t>
            </a:r>
            <a:r>
              <a:rPr lang="en-PH" dirty="0" smtClean="0"/>
              <a:t>.  Significant </a:t>
            </a:r>
            <a:r>
              <a:rPr lang="en-PH" dirty="0" err="1" smtClean="0"/>
              <a:t>predicotrs</a:t>
            </a:r>
            <a:r>
              <a:rPr lang="en-PH" dirty="0" smtClean="0"/>
              <a:t> were age&gt;64, history of CHF, requirement for </a:t>
            </a:r>
            <a:r>
              <a:rPr lang="en-PH" dirty="0" err="1" smtClean="0"/>
              <a:t>hemodialysis</a:t>
            </a:r>
            <a:r>
              <a:rPr lang="en-PH" dirty="0" smtClean="0"/>
              <a:t>,</a:t>
            </a:r>
            <a:r>
              <a:rPr lang="en-PH" baseline="0" dirty="0" smtClean="0"/>
              <a:t> and site of amputation</a:t>
            </a:r>
          </a:p>
          <a:p>
            <a:r>
              <a:rPr lang="en-PH" baseline="0" dirty="0" smtClean="0"/>
              <a:t>Long-term survival was significantly different</a:t>
            </a:r>
            <a:endParaRPr lang="en-PH"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72</a:t>
            </a:fld>
            <a:endParaRPr lang="en-PH"/>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200" kern="1200" baseline="0" dirty="0" smtClean="0">
                <a:solidFill>
                  <a:schemeClr val="tx1"/>
                </a:solidFill>
                <a:latin typeface="+mn-lt"/>
                <a:ea typeface="+mn-ea"/>
                <a:cs typeface="+mn-cs"/>
              </a:rPr>
              <a:t>Site of amputation affected also the long-term survival .</a:t>
            </a:r>
          </a:p>
          <a:p>
            <a:r>
              <a:rPr lang="en-PH" sz="1200" kern="1200" baseline="0" dirty="0" smtClean="0">
                <a:solidFill>
                  <a:schemeClr val="tx1"/>
                </a:solidFill>
                <a:latin typeface="+mn-lt"/>
                <a:ea typeface="+mn-ea"/>
                <a:cs typeface="+mn-cs"/>
              </a:rPr>
              <a:t>Long-term survival was 62.1% at </a:t>
            </a:r>
            <a:r>
              <a:rPr lang="en-PH" sz="1200" b="1" kern="1200" baseline="0" dirty="0" smtClean="0">
                <a:solidFill>
                  <a:schemeClr val="tx1"/>
                </a:solidFill>
                <a:latin typeface="+mn-lt"/>
                <a:ea typeface="+mn-ea"/>
                <a:cs typeface="+mn-cs"/>
              </a:rPr>
              <a:t>1 yr</a:t>
            </a:r>
            <a:r>
              <a:rPr lang="en-PH" sz="1200" kern="1200" baseline="0" dirty="0" smtClean="0">
                <a:solidFill>
                  <a:schemeClr val="tx1"/>
                </a:solidFill>
                <a:latin typeface="+mn-lt"/>
                <a:ea typeface="+mn-ea"/>
                <a:cs typeface="+mn-cs"/>
              </a:rPr>
              <a:t>, 47.7% at </a:t>
            </a:r>
            <a:r>
              <a:rPr lang="en-PH" sz="1200" b="1" kern="1200" baseline="0" dirty="0" smtClean="0">
                <a:solidFill>
                  <a:schemeClr val="tx1"/>
                </a:solidFill>
                <a:latin typeface="+mn-lt"/>
                <a:ea typeface="+mn-ea"/>
                <a:cs typeface="+mn-cs"/>
              </a:rPr>
              <a:t>2 yr</a:t>
            </a:r>
            <a:r>
              <a:rPr lang="en-PH" sz="1200" kern="1200" baseline="0" dirty="0" smtClean="0">
                <a:solidFill>
                  <a:schemeClr val="tx1"/>
                </a:solidFill>
                <a:latin typeface="+mn-lt"/>
                <a:ea typeface="+mn-ea"/>
                <a:cs typeface="+mn-cs"/>
              </a:rPr>
              <a:t>, 31.5% at </a:t>
            </a:r>
            <a:r>
              <a:rPr lang="en-PH" sz="1200" b="1" kern="1200" baseline="0" dirty="0" smtClean="0">
                <a:solidFill>
                  <a:schemeClr val="tx1"/>
                </a:solidFill>
                <a:latin typeface="+mn-lt"/>
                <a:ea typeface="+mn-ea"/>
                <a:cs typeface="+mn-cs"/>
              </a:rPr>
              <a:t>5 yr</a:t>
            </a:r>
            <a:r>
              <a:rPr lang="en-PH" sz="1200" kern="1200" baseline="0" dirty="0" smtClean="0">
                <a:solidFill>
                  <a:schemeClr val="tx1"/>
                </a:solidFill>
                <a:latin typeface="+mn-lt"/>
                <a:ea typeface="+mn-ea"/>
                <a:cs typeface="+mn-cs"/>
              </a:rPr>
              <a:t>, and 19.0% at </a:t>
            </a:r>
            <a:r>
              <a:rPr lang="en-PH" sz="1200" b="1" kern="1200" baseline="0" dirty="0" smtClean="0">
                <a:solidFill>
                  <a:schemeClr val="tx1"/>
                </a:solidFill>
                <a:latin typeface="+mn-lt"/>
                <a:ea typeface="+mn-ea"/>
                <a:cs typeface="+mn-cs"/>
              </a:rPr>
              <a:t>10 yr for AKA </a:t>
            </a:r>
            <a:r>
              <a:rPr lang="en-PH" sz="1200" kern="1200" baseline="0" dirty="0" smtClean="0">
                <a:solidFill>
                  <a:schemeClr val="tx1"/>
                </a:solidFill>
                <a:latin typeface="+mn-lt"/>
                <a:ea typeface="+mn-ea"/>
                <a:cs typeface="+mn-cs"/>
              </a:rPr>
              <a:t>patients</a:t>
            </a:r>
          </a:p>
          <a:p>
            <a:r>
              <a:rPr lang="en-PH" sz="1200" kern="1200" baseline="0" dirty="0" smtClean="0">
                <a:solidFill>
                  <a:schemeClr val="tx1"/>
                </a:solidFill>
                <a:latin typeface="+mn-lt"/>
                <a:ea typeface="+mn-ea"/>
                <a:cs typeface="+mn-cs"/>
              </a:rPr>
              <a:t> 78.2% at </a:t>
            </a:r>
            <a:r>
              <a:rPr lang="en-PH" sz="1200" b="1" kern="1200" baseline="0" dirty="0" smtClean="0">
                <a:solidFill>
                  <a:schemeClr val="tx1"/>
                </a:solidFill>
                <a:latin typeface="+mn-lt"/>
                <a:ea typeface="+mn-ea"/>
                <a:cs typeface="+mn-cs"/>
              </a:rPr>
              <a:t>1 yr</a:t>
            </a:r>
            <a:r>
              <a:rPr lang="en-PH" sz="1200" kern="1200" baseline="0" dirty="0" smtClean="0">
                <a:solidFill>
                  <a:schemeClr val="tx1"/>
                </a:solidFill>
                <a:latin typeface="+mn-lt"/>
                <a:ea typeface="+mn-ea"/>
                <a:cs typeface="+mn-cs"/>
              </a:rPr>
              <a:t>, 67.1% at </a:t>
            </a:r>
            <a:r>
              <a:rPr lang="en-PH" sz="1200" b="1" kern="1200" baseline="0" dirty="0" smtClean="0">
                <a:solidFill>
                  <a:schemeClr val="tx1"/>
                </a:solidFill>
                <a:latin typeface="+mn-lt"/>
                <a:ea typeface="+mn-ea"/>
                <a:cs typeface="+mn-cs"/>
              </a:rPr>
              <a:t>2 yr,</a:t>
            </a:r>
            <a:r>
              <a:rPr lang="en-PH" sz="1200" kern="1200" baseline="0" dirty="0" smtClean="0">
                <a:solidFill>
                  <a:schemeClr val="tx1"/>
                </a:solidFill>
                <a:latin typeface="+mn-lt"/>
                <a:ea typeface="+mn-ea"/>
                <a:cs typeface="+mn-cs"/>
              </a:rPr>
              <a:t> 47.9% at </a:t>
            </a:r>
            <a:r>
              <a:rPr lang="en-PH" sz="1200" b="1" kern="1200" baseline="0" dirty="0" smtClean="0">
                <a:solidFill>
                  <a:schemeClr val="tx1"/>
                </a:solidFill>
                <a:latin typeface="+mn-lt"/>
                <a:ea typeface="+mn-ea"/>
                <a:cs typeface="+mn-cs"/>
              </a:rPr>
              <a:t>5 yr</a:t>
            </a:r>
            <a:r>
              <a:rPr lang="en-PH" sz="1200" kern="1200" baseline="0" dirty="0" smtClean="0">
                <a:solidFill>
                  <a:schemeClr val="tx1"/>
                </a:solidFill>
                <a:latin typeface="+mn-lt"/>
                <a:ea typeface="+mn-ea"/>
                <a:cs typeface="+mn-cs"/>
              </a:rPr>
              <a:t>, and 28.5% at </a:t>
            </a:r>
            <a:r>
              <a:rPr lang="en-PH" sz="1200" b="1" kern="1200" baseline="0" dirty="0" smtClean="0">
                <a:solidFill>
                  <a:schemeClr val="tx1"/>
                </a:solidFill>
                <a:latin typeface="+mn-lt"/>
                <a:ea typeface="+mn-ea"/>
                <a:cs typeface="+mn-cs"/>
              </a:rPr>
              <a:t>10 yr for BKA patients</a:t>
            </a:r>
            <a:endParaRPr lang="en-PH" b="1"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73</a:t>
            </a:fld>
            <a:endParaRPr lang="en-PH"/>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74</a:t>
            </a:fld>
            <a:endParaRPr lang="en-PH"/>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200" kern="1200" baseline="0" dirty="0" smtClean="0">
                <a:solidFill>
                  <a:schemeClr val="tx1"/>
                </a:solidFill>
                <a:latin typeface="+mn-lt"/>
                <a:ea typeface="+mn-ea"/>
                <a:cs typeface="+mn-cs"/>
              </a:rPr>
              <a:t>Ulceration, infection, gangrene, and lower extremity</a:t>
            </a:r>
          </a:p>
          <a:p>
            <a:r>
              <a:rPr lang="en-PH" sz="1200" kern="1200" baseline="0" dirty="0" smtClean="0">
                <a:solidFill>
                  <a:schemeClr val="tx1"/>
                </a:solidFill>
                <a:latin typeface="+mn-lt"/>
                <a:ea typeface="+mn-ea"/>
                <a:cs typeface="+mn-cs"/>
              </a:rPr>
              <a:t>amputation are complications often encountered in patients</a:t>
            </a:r>
          </a:p>
          <a:p>
            <a:r>
              <a:rPr lang="en-PH" sz="1200" kern="1200" baseline="0" dirty="0" smtClean="0">
                <a:solidFill>
                  <a:schemeClr val="tx1"/>
                </a:solidFill>
                <a:latin typeface="+mn-lt"/>
                <a:ea typeface="+mn-ea"/>
                <a:cs typeface="+mn-cs"/>
              </a:rPr>
              <a:t>with diabetes mellitus. These complications frequently</a:t>
            </a:r>
          </a:p>
          <a:p>
            <a:r>
              <a:rPr lang="en-PH" sz="1200" kern="1200" baseline="0" dirty="0" smtClean="0">
                <a:solidFill>
                  <a:schemeClr val="tx1"/>
                </a:solidFill>
                <a:latin typeface="+mn-lt"/>
                <a:ea typeface="+mn-ea"/>
                <a:cs typeface="+mn-cs"/>
              </a:rPr>
              <a:t>result in extensive morbidity, repeated hospitalizations, and</a:t>
            </a:r>
          </a:p>
          <a:p>
            <a:r>
              <a:rPr lang="en-PH" sz="1200" kern="1200" baseline="0" dirty="0" smtClean="0">
                <a:solidFill>
                  <a:schemeClr val="tx1"/>
                </a:solidFill>
                <a:latin typeface="+mn-lt"/>
                <a:ea typeface="+mn-ea"/>
                <a:cs typeface="+mn-cs"/>
              </a:rPr>
              <a:t>mortality.</a:t>
            </a:r>
          </a:p>
          <a:p>
            <a:r>
              <a:rPr lang="en-PH" sz="1200" kern="1200" baseline="0" dirty="0" smtClean="0">
                <a:solidFill>
                  <a:schemeClr val="tx1"/>
                </a:solidFill>
                <a:latin typeface="+mn-lt"/>
                <a:ea typeface="+mn-ea"/>
                <a:cs typeface="+mn-cs"/>
              </a:rPr>
              <a:t>Not all diabetic foot complications can be prevented, but</a:t>
            </a:r>
          </a:p>
          <a:p>
            <a:r>
              <a:rPr lang="en-PH" sz="1200" kern="1200" baseline="0" dirty="0" smtClean="0">
                <a:solidFill>
                  <a:schemeClr val="tx1"/>
                </a:solidFill>
                <a:latin typeface="+mn-lt"/>
                <a:ea typeface="+mn-ea"/>
                <a:cs typeface="+mn-cs"/>
              </a:rPr>
              <a:t>it is possible to dramatically reduce their incidence through</a:t>
            </a:r>
          </a:p>
          <a:p>
            <a:r>
              <a:rPr lang="en-PH" sz="1200" kern="1200" baseline="0" dirty="0" smtClean="0">
                <a:solidFill>
                  <a:schemeClr val="tx1"/>
                </a:solidFill>
                <a:latin typeface="+mn-lt"/>
                <a:ea typeface="+mn-ea"/>
                <a:cs typeface="+mn-cs"/>
              </a:rPr>
              <a:t>appropriate management and prevention programs</a:t>
            </a:r>
            <a:endParaRPr lang="en-PH" dirty="0"/>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75</a:t>
            </a:fld>
            <a:endParaRPr lang="en-PH"/>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200" kern="1200" baseline="0" dirty="0" smtClean="0">
                <a:solidFill>
                  <a:schemeClr val="tx1"/>
                </a:solidFill>
                <a:latin typeface="+mn-lt"/>
                <a:ea typeface="+mn-ea"/>
                <a:cs typeface="+mn-cs"/>
              </a:rPr>
              <a:t>Not all diabetic foot complications can be prevented, but</a:t>
            </a:r>
          </a:p>
          <a:p>
            <a:r>
              <a:rPr lang="en-PH" sz="1200" kern="1200" baseline="0" dirty="0" smtClean="0">
                <a:solidFill>
                  <a:schemeClr val="tx1"/>
                </a:solidFill>
                <a:latin typeface="+mn-lt"/>
                <a:ea typeface="+mn-ea"/>
                <a:cs typeface="+mn-cs"/>
              </a:rPr>
              <a:t>it is possible to dramatically reduce their incidence through</a:t>
            </a:r>
          </a:p>
          <a:p>
            <a:r>
              <a:rPr lang="en-PH" sz="1200" kern="1200" baseline="0" smtClean="0">
                <a:solidFill>
                  <a:schemeClr val="tx1"/>
                </a:solidFill>
                <a:latin typeface="+mn-lt"/>
                <a:ea typeface="+mn-ea"/>
                <a:cs typeface="+mn-cs"/>
              </a:rPr>
              <a:t>appropriate management and prevention programs</a:t>
            </a:r>
            <a:endParaRPr lang="en-PH"/>
          </a:p>
        </p:txBody>
      </p:sp>
      <p:sp>
        <p:nvSpPr>
          <p:cNvPr id="4" name="Slide Number Placeholder 3"/>
          <p:cNvSpPr>
            <a:spLocks noGrp="1"/>
          </p:cNvSpPr>
          <p:nvPr>
            <p:ph type="sldNum" sz="quarter" idx="10"/>
          </p:nvPr>
        </p:nvSpPr>
        <p:spPr/>
        <p:txBody>
          <a:bodyPr/>
          <a:lstStyle/>
          <a:p>
            <a:pPr>
              <a:defRPr/>
            </a:pPr>
            <a:fld id="{2D20E41B-71B6-4032-BF1B-7A0DBE102055}" type="slidenum">
              <a:rPr lang="en-PH" smtClean="0"/>
              <a:pPr>
                <a:defRPr/>
              </a:pPr>
              <a:t>76</a:t>
            </a:fld>
            <a:endParaRPr lang="en-PH"/>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4438EE99-D1A2-4F63-951D-B4EDE852F78A}" type="slidenum">
              <a:rPr lang="en-PH" smtClean="0"/>
              <a:pPr>
                <a:defRPr/>
              </a:pPr>
              <a:t>77</a:t>
            </a:fld>
            <a:endParaRPr lang="en-P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3FCEDABD-1FE4-4ABF-95DE-BA92BF36CFD7}" type="slidenum">
              <a:rPr lang="en-PH" smtClean="0"/>
              <a:pPr>
                <a:defRPr/>
              </a:pPr>
              <a:t>8</a:t>
            </a:fld>
            <a:endParaRPr lang="en-P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smtClean="0"/>
          </a:p>
        </p:txBody>
      </p:sp>
      <p:sp>
        <p:nvSpPr>
          <p:cNvPr id="4" name="Slide Number Placeholder 3"/>
          <p:cNvSpPr>
            <a:spLocks noGrp="1"/>
          </p:cNvSpPr>
          <p:nvPr>
            <p:ph type="sldNum" sz="quarter" idx="5"/>
          </p:nvPr>
        </p:nvSpPr>
        <p:spPr/>
        <p:txBody>
          <a:bodyPr/>
          <a:lstStyle/>
          <a:p>
            <a:pPr>
              <a:defRPr/>
            </a:pPr>
            <a:fld id="{9CFC65D6-16AE-40E1-BC9A-CBFC2CD8C143}" type="slidenum">
              <a:rPr lang="en-PH" smtClean="0"/>
              <a:pPr>
                <a:defRPr/>
              </a:pPr>
              <a:t>9</a:t>
            </a:fld>
            <a:endParaRPr lang="en-P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defRPr/>
            </a:pPr>
            <a:fld id="{9C78542B-943A-4BC2-B80E-8D946973E01A}" type="datetimeFigureOut">
              <a:rPr lang="en-US" smtClean="0"/>
              <a:pPr>
                <a:defRPr/>
              </a:pPr>
              <a:t>4/22/2010</a:t>
            </a:fld>
            <a:endParaRPr lang="en-PH"/>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PH"/>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EE0E4266-790E-4D4E-A9D6-418498E7BAC9}" type="slidenum">
              <a:rPr lang="en-PH" smtClean="0"/>
              <a:pPr>
                <a:defRPr/>
              </a:pPr>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7F48EBF-A4F5-462A-9DD8-187550CCA509}" type="datetimeFigureOut">
              <a:rPr lang="en-US" smtClean="0"/>
              <a:pPr>
                <a:defRPr/>
              </a:pPr>
              <a:t>4/22/2010</a:t>
            </a:fld>
            <a:endParaRPr lang="en-PH"/>
          </a:p>
        </p:txBody>
      </p:sp>
      <p:sp>
        <p:nvSpPr>
          <p:cNvPr id="5" name="Footer Placeholder 4"/>
          <p:cNvSpPr>
            <a:spLocks noGrp="1"/>
          </p:cNvSpPr>
          <p:nvPr>
            <p:ph type="ftr" sz="quarter" idx="11"/>
          </p:nvPr>
        </p:nvSpPr>
        <p:spPr/>
        <p:txBody>
          <a:bodyPr/>
          <a:lstStyle/>
          <a:p>
            <a:pPr>
              <a:defRPr/>
            </a:pPr>
            <a:endParaRPr lang="en-PH"/>
          </a:p>
        </p:txBody>
      </p:sp>
      <p:sp>
        <p:nvSpPr>
          <p:cNvPr id="6" name="Slide Number Placeholder 5"/>
          <p:cNvSpPr>
            <a:spLocks noGrp="1"/>
          </p:cNvSpPr>
          <p:nvPr>
            <p:ph type="sldNum" sz="quarter" idx="12"/>
          </p:nvPr>
        </p:nvSpPr>
        <p:spPr/>
        <p:txBody>
          <a:bodyPr/>
          <a:lstStyle/>
          <a:p>
            <a:pPr>
              <a:defRPr/>
            </a:pPr>
            <a:fld id="{6C8F8A60-ACE6-4D47-A7EB-F65755108E20}" type="slidenum">
              <a:rPr lang="en-PH" smtClean="0"/>
              <a:pPr>
                <a:defRPr/>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4E96E9F-7330-4671-A8C6-899793439A3F}" type="datetimeFigureOut">
              <a:rPr lang="en-US" smtClean="0"/>
              <a:pPr>
                <a:defRPr/>
              </a:pPr>
              <a:t>4/22/2010</a:t>
            </a:fld>
            <a:endParaRPr lang="en-PH"/>
          </a:p>
        </p:txBody>
      </p:sp>
      <p:sp>
        <p:nvSpPr>
          <p:cNvPr id="5" name="Footer Placeholder 4"/>
          <p:cNvSpPr>
            <a:spLocks noGrp="1"/>
          </p:cNvSpPr>
          <p:nvPr>
            <p:ph type="ftr" sz="quarter" idx="11"/>
          </p:nvPr>
        </p:nvSpPr>
        <p:spPr/>
        <p:txBody>
          <a:bodyPr/>
          <a:lstStyle/>
          <a:p>
            <a:pPr>
              <a:defRPr/>
            </a:pPr>
            <a:endParaRPr lang="en-PH"/>
          </a:p>
        </p:txBody>
      </p:sp>
      <p:sp>
        <p:nvSpPr>
          <p:cNvPr id="6" name="Slide Number Placeholder 5"/>
          <p:cNvSpPr>
            <a:spLocks noGrp="1"/>
          </p:cNvSpPr>
          <p:nvPr>
            <p:ph type="sldNum" sz="quarter" idx="12"/>
          </p:nvPr>
        </p:nvSpPr>
        <p:spPr/>
        <p:txBody>
          <a:bodyPr/>
          <a:lstStyle/>
          <a:p>
            <a:pPr>
              <a:defRPr/>
            </a:pPr>
            <a:fld id="{7A5971F2-02D9-497A-B22D-ECB97AAF8C7F}" type="slidenum">
              <a:rPr lang="en-PH" smtClean="0"/>
              <a:pPr>
                <a:defRPr/>
              </a:pPr>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a:defRPr/>
            </a:pPr>
            <a:fld id="{B918CCFD-8923-4AFD-BD4F-62D2C022B641}" type="datetimeFigureOut">
              <a:rPr lang="en-US" smtClean="0"/>
              <a:pPr>
                <a:defRPr/>
              </a:pPr>
              <a:t>4/22/2010</a:t>
            </a:fld>
            <a:endParaRPr lang="en-PH"/>
          </a:p>
        </p:txBody>
      </p:sp>
      <p:sp>
        <p:nvSpPr>
          <p:cNvPr id="5" name="Footer Placeholder 4"/>
          <p:cNvSpPr>
            <a:spLocks noGrp="1"/>
          </p:cNvSpPr>
          <p:nvPr>
            <p:ph type="ftr" sz="quarter" idx="11"/>
          </p:nvPr>
        </p:nvSpPr>
        <p:spPr>
          <a:xfrm>
            <a:off x="457200" y="6480969"/>
            <a:ext cx="4260056" cy="300831"/>
          </a:xfrm>
        </p:spPr>
        <p:txBody>
          <a:bodyPr/>
          <a:lstStyle/>
          <a:p>
            <a:pPr>
              <a:defRPr/>
            </a:pPr>
            <a:endParaRPr lang="en-PH"/>
          </a:p>
        </p:txBody>
      </p:sp>
      <p:sp>
        <p:nvSpPr>
          <p:cNvPr id="6" name="Slide Number Placeholder 5"/>
          <p:cNvSpPr>
            <a:spLocks noGrp="1"/>
          </p:cNvSpPr>
          <p:nvPr>
            <p:ph type="sldNum" sz="quarter" idx="12"/>
          </p:nvPr>
        </p:nvSpPr>
        <p:spPr/>
        <p:txBody>
          <a:bodyPr/>
          <a:lstStyle/>
          <a:p>
            <a:pPr>
              <a:defRPr/>
            </a:pPr>
            <a:fld id="{40113784-32C1-4970-ABFD-7042D7FC5EE5}" type="slidenum">
              <a:rPr lang="en-PH" smtClean="0"/>
              <a:pPr>
                <a:defRPr/>
              </a:pPr>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pPr>
              <a:defRPr/>
            </a:pPr>
            <a:fld id="{95C92C56-35D7-4E9C-8723-ABB4FFC441A8}" type="datetimeFigureOut">
              <a:rPr lang="en-US" smtClean="0"/>
              <a:pPr>
                <a:defRPr/>
              </a:pPr>
              <a:t>4/22/2010</a:t>
            </a:fld>
            <a:endParaRPr lang="en-PH"/>
          </a:p>
        </p:txBody>
      </p:sp>
      <p:sp>
        <p:nvSpPr>
          <p:cNvPr id="5" name="Footer Placeholder 4"/>
          <p:cNvSpPr>
            <a:spLocks noGrp="1"/>
          </p:cNvSpPr>
          <p:nvPr>
            <p:ph type="ftr" sz="quarter" idx="11"/>
          </p:nvPr>
        </p:nvSpPr>
        <p:spPr>
          <a:xfrm>
            <a:off x="2619376" y="6480969"/>
            <a:ext cx="4260056" cy="300831"/>
          </a:xfrm>
        </p:spPr>
        <p:txBody>
          <a:bodyPr/>
          <a:lstStyle/>
          <a:p>
            <a:pPr>
              <a:defRPr/>
            </a:pPr>
            <a:endParaRPr lang="en-PH"/>
          </a:p>
        </p:txBody>
      </p:sp>
      <p:sp>
        <p:nvSpPr>
          <p:cNvPr id="6" name="Slide Number Placeholder 5"/>
          <p:cNvSpPr>
            <a:spLocks noGrp="1"/>
          </p:cNvSpPr>
          <p:nvPr>
            <p:ph type="sldNum" sz="quarter" idx="12"/>
          </p:nvPr>
        </p:nvSpPr>
        <p:spPr>
          <a:xfrm>
            <a:off x="8451056" y="809624"/>
            <a:ext cx="502920" cy="300831"/>
          </a:xfrm>
        </p:spPr>
        <p:txBody>
          <a:bodyPr/>
          <a:lstStyle/>
          <a:p>
            <a:pPr>
              <a:defRPr/>
            </a:pPr>
            <a:fld id="{354D0720-9CE0-4E06-94A2-5D69A8A15B34}" type="slidenum">
              <a:rPr lang="en-PH" smtClean="0"/>
              <a:pPr>
                <a:defRPr/>
              </a:pPr>
              <a:t>‹#›</a:t>
            </a:fld>
            <a:endParaRPr lang="en-PH"/>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a:defRPr/>
            </a:pPr>
            <a:fld id="{4902D22B-4622-4E36-979E-E7D9447AF60B}" type="datetimeFigureOut">
              <a:rPr lang="en-US" smtClean="0"/>
              <a:pPr>
                <a:defRPr/>
              </a:pPr>
              <a:t>4/22/2010</a:t>
            </a:fld>
            <a:endParaRPr lang="en-PH"/>
          </a:p>
        </p:txBody>
      </p:sp>
      <p:sp>
        <p:nvSpPr>
          <p:cNvPr id="6" name="Footer Placeholder 5"/>
          <p:cNvSpPr>
            <a:spLocks noGrp="1"/>
          </p:cNvSpPr>
          <p:nvPr>
            <p:ph type="ftr" sz="quarter" idx="11"/>
          </p:nvPr>
        </p:nvSpPr>
        <p:spPr>
          <a:xfrm>
            <a:off x="457200" y="6480969"/>
            <a:ext cx="4260056" cy="301752"/>
          </a:xfrm>
        </p:spPr>
        <p:txBody>
          <a:bodyPr/>
          <a:lstStyle/>
          <a:p>
            <a:pPr>
              <a:defRPr/>
            </a:pPr>
            <a:endParaRPr lang="en-PH"/>
          </a:p>
        </p:txBody>
      </p:sp>
      <p:sp>
        <p:nvSpPr>
          <p:cNvPr id="7" name="Slide Number Placeholder 6"/>
          <p:cNvSpPr>
            <a:spLocks noGrp="1"/>
          </p:cNvSpPr>
          <p:nvPr>
            <p:ph type="sldNum" sz="quarter" idx="12"/>
          </p:nvPr>
        </p:nvSpPr>
        <p:spPr>
          <a:xfrm>
            <a:off x="7589520" y="6480969"/>
            <a:ext cx="502920" cy="301752"/>
          </a:xfrm>
        </p:spPr>
        <p:txBody>
          <a:bodyPr/>
          <a:lstStyle/>
          <a:p>
            <a:pPr>
              <a:defRPr/>
            </a:pPr>
            <a:fld id="{E41457C3-B82E-4388-9ADE-9D362E284F3D}" type="slidenum">
              <a:rPr lang="en-PH" smtClean="0"/>
              <a:pPr>
                <a:defRPr/>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a:defRPr/>
            </a:pPr>
            <a:fld id="{820740E1-F37F-4376-9BC3-114A2CE53BBB}" type="datetimeFigureOut">
              <a:rPr lang="en-US" smtClean="0"/>
              <a:pPr>
                <a:defRPr/>
              </a:pPr>
              <a:t>4/22/2010</a:t>
            </a:fld>
            <a:endParaRPr lang="en-PH"/>
          </a:p>
        </p:txBody>
      </p:sp>
      <p:sp>
        <p:nvSpPr>
          <p:cNvPr id="8" name="Footer Placeholder 7"/>
          <p:cNvSpPr>
            <a:spLocks noGrp="1"/>
          </p:cNvSpPr>
          <p:nvPr>
            <p:ph type="ftr" sz="quarter" idx="11"/>
          </p:nvPr>
        </p:nvSpPr>
        <p:spPr>
          <a:xfrm>
            <a:off x="457200" y="6480969"/>
            <a:ext cx="4261104" cy="301752"/>
          </a:xfrm>
        </p:spPr>
        <p:txBody>
          <a:bodyPr/>
          <a:lstStyle/>
          <a:p>
            <a:pPr>
              <a:defRPr/>
            </a:pPr>
            <a:endParaRPr lang="en-PH"/>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defRPr/>
            </a:pPr>
            <a:fld id="{40A6AAFA-1ABA-4110-979A-B90AB7F754BC}" type="slidenum">
              <a:rPr lang="en-PH" smtClean="0"/>
              <a:pPr>
                <a:defRPr/>
              </a:pPr>
              <a:t>‹#›</a:t>
            </a:fld>
            <a:endParaRPr lang="en-PH"/>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4B22985A-D119-4222-AE76-FDFA0B7AC1A4}" type="datetimeFigureOut">
              <a:rPr lang="en-US" smtClean="0"/>
              <a:pPr>
                <a:defRPr/>
              </a:pPr>
              <a:t>4/22/2010</a:t>
            </a:fld>
            <a:endParaRPr lang="en-PH"/>
          </a:p>
        </p:txBody>
      </p:sp>
      <p:sp>
        <p:nvSpPr>
          <p:cNvPr id="4" name="Footer Placeholder 3"/>
          <p:cNvSpPr>
            <a:spLocks noGrp="1"/>
          </p:cNvSpPr>
          <p:nvPr>
            <p:ph type="ftr" sz="quarter" idx="11"/>
          </p:nvPr>
        </p:nvSpPr>
        <p:spPr/>
        <p:txBody>
          <a:bodyPr/>
          <a:lstStyle/>
          <a:p>
            <a:pPr>
              <a:defRPr/>
            </a:pPr>
            <a:endParaRPr lang="en-PH"/>
          </a:p>
        </p:txBody>
      </p:sp>
      <p:sp>
        <p:nvSpPr>
          <p:cNvPr id="5" name="Slide Number Placeholder 4"/>
          <p:cNvSpPr>
            <a:spLocks noGrp="1"/>
          </p:cNvSpPr>
          <p:nvPr>
            <p:ph type="sldNum" sz="quarter" idx="12"/>
          </p:nvPr>
        </p:nvSpPr>
        <p:spPr/>
        <p:txBody>
          <a:bodyPr/>
          <a:lstStyle/>
          <a:p>
            <a:pPr>
              <a:defRPr/>
            </a:pPr>
            <a:fld id="{A44FF968-7AD6-46D2-AAD0-0920F0EFCB5A}" type="slidenum">
              <a:rPr lang="en-PH" smtClean="0"/>
              <a:pPr>
                <a:defRPr/>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a:defRPr/>
            </a:pPr>
            <a:fld id="{C516CE88-C801-4431-9D8F-5D5208D740E0}" type="datetimeFigureOut">
              <a:rPr lang="en-US" smtClean="0"/>
              <a:pPr>
                <a:defRPr/>
              </a:pPr>
              <a:t>4/22/2010</a:t>
            </a:fld>
            <a:endParaRPr lang="en-PH"/>
          </a:p>
        </p:txBody>
      </p:sp>
      <p:sp>
        <p:nvSpPr>
          <p:cNvPr id="3" name="Footer Placeholder 2"/>
          <p:cNvSpPr>
            <a:spLocks noGrp="1"/>
          </p:cNvSpPr>
          <p:nvPr>
            <p:ph type="ftr" sz="quarter" idx="11"/>
          </p:nvPr>
        </p:nvSpPr>
        <p:spPr>
          <a:xfrm>
            <a:off x="457200" y="6481890"/>
            <a:ext cx="4260056" cy="300831"/>
          </a:xfrm>
        </p:spPr>
        <p:txBody>
          <a:bodyPr/>
          <a:lstStyle/>
          <a:p>
            <a:pPr>
              <a:defRPr/>
            </a:pPr>
            <a:endParaRPr lang="en-PH"/>
          </a:p>
        </p:txBody>
      </p:sp>
      <p:sp>
        <p:nvSpPr>
          <p:cNvPr id="4" name="Slide Number Placeholder 3"/>
          <p:cNvSpPr>
            <a:spLocks noGrp="1"/>
          </p:cNvSpPr>
          <p:nvPr>
            <p:ph type="sldNum" sz="quarter" idx="12"/>
          </p:nvPr>
        </p:nvSpPr>
        <p:spPr>
          <a:xfrm>
            <a:off x="7589520" y="6480969"/>
            <a:ext cx="502920" cy="301752"/>
          </a:xfrm>
        </p:spPr>
        <p:txBody>
          <a:bodyPr/>
          <a:lstStyle/>
          <a:p>
            <a:pPr>
              <a:defRPr/>
            </a:pPr>
            <a:fld id="{3378BE59-31E4-4F00-81B7-444728BF7227}" type="slidenum">
              <a:rPr lang="en-PH" smtClean="0"/>
              <a:pPr>
                <a:defRPr/>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a:defRPr/>
            </a:pPr>
            <a:fld id="{017E3BAB-7CA4-422C-B9CF-0663DA95E9FA}" type="datetimeFigureOut">
              <a:rPr lang="en-US" smtClean="0"/>
              <a:pPr>
                <a:defRPr/>
              </a:pPr>
              <a:t>4/22/2010</a:t>
            </a:fld>
            <a:endParaRPr lang="en-PH"/>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endParaRPr lang="en-PH"/>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a:defRPr/>
            </a:pPr>
            <a:fld id="{B34581F4-D601-4090-858D-9FC5B46C41C8}" type="slidenum">
              <a:rPr lang="en-PH" smtClean="0"/>
              <a:pPr>
                <a:defRPr/>
              </a:pPr>
              <a:t>‹#›</a:t>
            </a:fld>
            <a:endParaRPr lang="en-PH"/>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a:defRPr/>
            </a:pPr>
            <a:fld id="{D54A12CF-AA05-4CA3-864C-C731AAB25A2A}" type="datetimeFigureOut">
              <a:rPr lang="en-US" smtClean="0"/>
              <a:pPr>
                <a:defRPr/>
              </a:pPr>
              <a:t>4/22/2010</a:t>
            </a:fld>
            <a:endParaRPr lang="en-PH"/>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endParaRPr lang="en-PH"/>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defRPr/>
            </a:pPr>
            <a:fld id="{AFAB0A64-CDDB-4B9F-8E50-811E50B0E6CB}" type="slidenum">
              <a:rPr lang="en-PH" smtClean="0"/>
              <a:pPr>
                <a:defRPr/>
              </a:pPr>
              <a:t>‹#›</a:t>
            </a:fld>
            <a:endParaRPr lang="en-PH"/>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fld id="{A5449097-231F-448F-A793-BB3C2E0A310A}" type="datetimeFigureOut">
              <a:rPr lang="en-US" smtClean="0"/>
              <a:pPr>
                <a:defRPr/>
              </a:pPr>
              <a:t>4/22/2010</a:t>
            </a:fld>
            <a:endParaRPr lang="en-PH"/>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en-PH"/>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FF5AA398-9120-4A89-BF76-19FB67212FD8}" type="slidenum">
              <a:rPr lang="en-PH" smtClean="0"/>
              <a:pPr>
                <a:defRPr/>
              </a:pPr>
              <a:t>‹#›</a:t>
            </a:fld>
            <a:endParaRPr lang="en-PH"/>
          </a:p>
        </p:txBody>
      </p:sp>
    </p:spTree>
  </p:cSld>
  <p:clrMap bg1="dk1" tx1="lt1" bg2="dk2"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62912" cy="2438400"/>
          </a:xfrm>
        </p:spPr>
        <p:txBody>
          <a:bodyPr>
            <a:normAutofit/>
          </a:bodyPr>
          <a:lstStyle/>
          <a:p>
            <a:pPr marL="106363" indent="-25400" algn="ctr" eaLnBrk="1" fontAlgn="auto" hangingPunct="1">
              <a:spcAft>
                <a:spcPts val="0"/>
              </a:spcAft>
              <a:defRPr/>
            </a:pPr>
            <a:r>
              <a:rPr lang="en-PH" sz="3200" dirty="0" smtClean="0">
                <a:solidFill>
                  <a:schemeClr val="tx2">
                    <a:satMod val="200000"/>
                  </a:schemeClr>
                </a:solidFill>
              </a:rPr>
              <a:t>Morbidity and Mortality Conference:</a:t>
            </a:r>
            <a:r>
              <a:rPr lang="en-PH" sz="8800" dirty="0" smtClean="0">
                <a:solidFill>
                  <a:schemeClr val="tx2">
                    <a:satMod val="200000"/>
                  </a:schemeClr>
                </a:solidFill>
              </a:rPr>
              <a:t/>
            </a:r>
            <a:br>
              <a:rPr lang="en-PH" sz="8800" dirty="0" smtClean="0">
                <a:solidFill>
                  <a:schemeClr val="tx2">
                    <a:satMod val="200000"/>
                  </a:schemeClr>
                </a:solidFill>
              </a:rPr>
            </a:br>
            <a:r>
              <a:rPr lang="en-PH" sz="8800" dirty="0" smtClean="0">
                <a:solidFill>
                  <a:schemeClr val="tx2">
                    <a:satMod val="200000"/>
                  </a:schemeClr>
                </a:solidFill>
              </a:rPr>
              <a:t>FOOT LOOSE</a:t>
            </a:r>
            <a:endParaRPr lang="en-PH" sz="8800" dirty="0">
              <a:solidFill>
                <a:schemeClr val="tx2">
                  <a:satMod val="200000"/>
                </a:schemeClr>
              </a:solidFill>
            </a:endParaRPr>
          </a:p>
        </p:txBody>
      </p:sp>
      <p:sp>
        <p:nvSpPr>
          <p:cNvPr id="8195" name="Subtitle 2"/>
          <p:cNvSpPr>
            <a:spLocks noGrp="1"/>
          </p:cNvSpPr>
          <p:nvPr>
            <p:ph type="subTitle" idx="1"/>
          </p:nvPr>
        </p:nvSpPr>
        <p:spPr>
          <a:xfrm>
            <a:off x="914400" y="4419600"/>
            <a:ext cx="7239000" cy="1371600"/>
          </a:xfrm>
        </p:spPr>
        <p:txBody>
          <a:bodyPr>
            <a:normAutofit/>
          </a:bodyPr>
          <a:lstStyle/>
          <a:p>
            <a:pPr algn="ctr" eaLnBrk="1" hangingPunct="1">
              <a:spcBef>
                <a:spcPct val="0"/>
              </a:spcBef>
            </a:pPr>
            <a:r>
              <a:rPr lang="en-PH"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 Jayme </a:t>
            </a:r>
            <a:r>
              <a:rPr lang="en-PH"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Laurice</a:t>
            </a:r>
            <a:r>
              <a:rPr lang="en-PH"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PH"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Macandog-Segarra</a:t>
            </a:r>
            <a:r>
              <a:rPr lang="en-PH"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M.D.</a:t>
            </a:r>
          </a:p>
          <a:p>
            <a:pPr algn="ctr" eaLnBrk="1" hangingPunct="1">
              <a:spcBef>
                <a:spcPct val="0"/>
              </a:spcBef>
            </a:pPr>
            <a:r>
              <a:rPr lang="en-PH"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Michelle B. Moreno-</a:t>
            </a:r>
            <a:r>
              <a:rPr lang="en-PH"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Maliwat</a:t>
            </a:r>
            <a:r>
              <a:rPr lang="en-PH"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M.D.</a:t>
            </a:r>
          </a:p>
          <a:p>
            <a:pPr algn="ctr" eaLnBrk="1" hangingPunct="1">
              <a:spcBef>
                <a:spcPct val="0"/>
              </a:spcBef>
            </a:pPr>
            <a:r>
              <a:rPr lang="en-PH"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en-PH" sz="24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rd</a:t>
            </a:r>
            <a:r>
              <a:rPr lang="en-PH"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year Medical Residents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66800"/>
          </a:xfrm>
        </p:spPr>
        <p:txBody>
          <a:bodyPr/>
          <a:lstStyle/>
          <a:p>
            <a:pPr marL="115888"/>
            <a:r>
              <a:rPr lang="en-US" dirty="0" smtClean="0"/>
              <a:t>PHYSICAL EXAMINATION</a:t>
            </a:r>
            <a:endParaRPr lang="en-US" dirty="0"/>
          </a:p>
        </p:txBody>
      </p:sp>
      <p:graphicFrame>
        <p:nvGraphicFramePr>
          <p:cNvPr id="4" name="Content Placeholder 3"/>
          <p:cNvGraphicFramePr>
            <a:graphicFrameLocks noGrp="1"/>
          </p:cNvGraphicFramePr>
          <p:nvPr>
            <p:ph idx="1"/>
          </p:nvPr>
        </p:nvGraphicFramePr>
        <p:xfrm>
          <a:off x="304800" y="1676400"/>
          <a:ext cx="8610601" cy="4800601"/>
        </p:xfrm>
        <a:graphic>
          <a:graphicData uri="http://schemas.openxmlformats.org/drawingml/2006/table">
            <a:tbl>
              <a:tblPr firstRow="1" bandRow="1">
                <a:tableStyleId>{3B4B98B0-60AC-42C2-AFA5-B58CD77FA1E5}</a:tableStyleId>
              </a:tblPr>
              <a:tblGrid>
                <a:gridCol w="1524000"/>
                <a:gridCol w="7086601"/>
              </a:tblGrid>
              <a:tr h="881743">
                <a:tc>
                  <a:txBody>
                    <a:bodyPr/>
                    <a:lstStyle/>
                    <a:p>
                      <a:r>
                        <a:rPr lang="en-US" sz="2400" b="0" dirty="0" smtClean="0"/>
                        <a:t>General survey</a:t>
                      </a:r>
                      <a:endParaRPr lang="en-US" sz="2400" b="0" dirty="0">
                        <a:solidFill>
                          <a:schemeClr val="tx1"/>
                        </a:solidFill>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b="0" dirty="0" smtClean="0">
                          <a:solidFill>
                            <a:schemeClr val="tx1"/>
                          </a:solidFill>
                        </a:rPr>
                        <a:t>Conscious, coherent, not in distress</a:t>
                      </a:r>
                      <a:endParaRPr lang="en-US" sz="2400" b="0" dirty="0">
                        <a:solidFill>
                          <a:schemeClr val="tx1"/>
                        </a:solidFill>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881743">
                <a:tc>
                  <a:txBody>
                    <a:bodyPr/>
                    <a:lstStyle/>
                    <a:p>
                      <a:r>
                        <a:rPr lang="en-US" sz="2400" dirty="0" smtClean="0"/>
                        <a:t>Vital</a:t>
                      </a:r>
                      <a:r>
                        <a:rPr lang="en-US" sz="2400" baseline="0" dirty="0" smtClean="0"/>
                        <a:t> signs</a:t>
                      </a:r>
                      <a:endParaRPr lang="en-US" sz="2400"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smtClean="0"/>
                        <a:t>BP 150/80      HR 106      RR 22      T 37.4</a:t>
                      </a:r>
                    </a:p>
                    <a:p>
                      <a:r>
                        <a:rPr lang="en-US" sz="2400" dirty="0" smtClean="0"/>
                        <a:t>Wt 55.4kg      Ht 162.5cm      BMI 21.1kg/m2</a:t>
                      </a:r>
                      <a:endParaRPr lang="en-US" sz="2400"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273629">
                <a:tc>
                  <a:txBody>
                    <a:bodyPr/>
                    <a:lstStyle/>
                    <a:p>
                      <a:r>
                        <a:rPr lang="en-US" sz="2400" dirty="0" smtClean="0"/>
                        <a:t>HEENT</a:t>
                      </a:r>
                      <a:endParaRPr lang="en-US" sz="2400"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err="1" smtClean="0"/>
                        <a:t>Anicteric</a:t>
                      </a:r>
                      <a:r>
                        <a:rPr lang="en-US" sz="2400" dirty="0" smtClean="0"/>
                        <a:t> </a:t>
                      </a:r>
                      <a:r>
                        <a:rPr lang="en-US" sz="2400" dirty="0" err="1" smtClean="0"/>
                        <a:t>sclerae</a:t>
                      </a:r>
                      <a:r>
                        <a:rPr lang="en-US" sz="2400" dirty="0" smtClean="0"/>
                        <a:t>, pink conjunctivae, JVP 9-10, no cervical </a:t>
                      </a:r>
                      <a:r>
                        <a:rPr lang="en-US" sz="2400" dirty="0" err="1" smtClean="0"/>
                        <a:t>lymphadenopathy</a:t>
                      </a:r>
                      <a:r>
                        <a:rPr lang="en-US" sz="2400" dirty="0" smtClean="0"/>
                        <a:t>,</a:t>
                      </a:r>
                      <a:r>
                        <a:rPr lang="en-US" sz="2400" baseline="0" dirty="0" smtClean="0"/>
                        <a:t> no carotid bruit</a:t>
                      </a:r>
                      <a:endParaRPr lang="en-US" sz="2400"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881743">
                <a:tc>
                  <a:txBody>
                    <a:bodyPr/>
                    <a:lstStyle/>
                    <a:p>
                      <a:r>
                        <a:rPr lang="en-US" sz="2400" dirty="0" smtClean="0"/>
                        <a:t>Chest / lungs</a:t>
                      </a:r>
                      <a:endParaRPr lang="en-US" sz="2400"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smtClean="0"/>
                        <a:t>Symmetrical chest expansion,</a:t>
                      </a:r>
                      <a:r>
                        <a:rPr lang="en-US" sz="2400" baseline="0" dirty="0" smtClean="0"/>
                        <a:t> no retractions, clear breath sounds, no </a:t>
                      </a:r>
                      <a:r>
                        <a:rPr lang="en-US" sz="2400" baseline="0" dirty="0" err="1" smtClean="0"/>
                        <a:t>rales</a:t>
                      </a:r>
                      <a:r>
                        <a:rPr lang="en-US" sz="2400" baseline="0" dirty="0" smtClean="0"/>
                        <a:t>/wheeze/</a:t>
                      </a:r>
                      <a:r>
                        <a:rPr lang="en-US" sz="2400" baseline="0" dirty="0" err="1" smtClean="0"/>
                        <a:t>rhonchi</a:t>
                      </a:r>
                      <a:endParaRPr lang="en-US" sz="2400"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881743">
                <a:tc>
                  <a:txBody>
                    <a:bodyPr/>
                    <a:lstStyle/>
                    <a:p>
                      <a:r>
                        <a:rPr lang="en-US" sz="2400" dirty="0" smtClean="0"/>
                        <a:t>Heart</a:t>
                      </a:r>
                      <a:endParaRPr lang="en-US" sz="2400"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err="1" smtClean="0"/>
                        <a:t>Adynamic</a:t>
                      </a:r>
                      <a:r>
                        <a:rPr lang="en-US" sz="2400" dirty="0" smtClean="0"/>
                        <a:t> </a:t>
                      </a:r>
                      <a:r>
                        <a:rPr lang="en-US" sz="2400" dirty="0" err="1" smtClean="0"/>
                        <a:t>precordium</a:t>
                      </a:r>
                      <a:r>
                        <a:rPr lang="en-US" sz="2400" dirty="0" smtClean="0"/>
                        <a:t>, </a:t>
                      </a:r>
                      <a:r>
                        <a:rPr lang="en-US" sz="2400" dirty="0" err="1" smtClean="0"/>
                        <a:t>tachycardic</a:t>
                      </a:r>
                      <a:r>
                        <a:rPr lang="en-US" sz="2400" dirty="0" smtClean="0"/>
                        <a:t>, regular rhythm, distinct S1 and S2, no murmurs</a:t>
                      </a:r>
                      <a:endParaRPr lang="en-US" sz="2400"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66800"/>
          </a:xfrm>
        </p:spPr>
        <p:txBody>
          <a:bodyPr/>
          <a:lstStyle/>
          <a:p>
            <a:pPr marL="115888"/>
            <a:r>
              <a:rPr lang="en-US" dirty="0" smtClean="0"/>
              <a:t>PHYSICAL EXAMINATION</a:t>
            </a:r>
            <a:endParaRPr lang="en-US" dirty="0"/>
          </a:p>
        </p:txBody>
      </p:sp>
      <p:graphicFrame>
        <p:nvGraphicFramePr>
          <p:cNvPr id="4" name="Content Placeholder 3"/>
          <p:cNvGraphicFramePr>
            <a:graphicFrameLocks noGrp="1"/>
          </p:cNvGraphicFramePr>
          <p:nvPr>
            <p:ph idx="1"/>
          </p:nvPr>
        </p:nvGraphicFramePr>
        <p:xfrm>
          <a:off x="304800" y="1676401"/>
          <a:ext cx="8610602" cy="3840480"/>
        </p:xfrm>
        <a:graphic>
          <a:graphicData uri="http://schemas.openxmlformats.org/drawingml/2006/table">
            <a:tbl>
              <a:tblPr firstRow="1" bandRow="1">
                <a:tableStyleId>{3B4B98B0-60AC-42C2-AFA5-B58CD77FA1E5}</a:tableStyleId>
              </a:tblPr>
              <a:tblGrid>
                <a:gridCol w="1752600"/>
                <a:gridCol w="6858002"/>
              </a:tblGrid>
              <a:tr h="754076">
                <a:tc>
                  <a:txBody>
                    <a:bodyPr/>
                    <a:lstStyle/>
                    <a:p>
                      <a:r>
                        <a:rPr lang="en-US" sz="2400" b="0" dirty="0" smtClean="0">
                          <a:solidFill>
                            <a:schemeClr val="tx1"/>
                          </a:solidFill>
                        </a:rPr>
                        <a:t>Abdomen</a:t>
                      </a:r>
                      <a:endParaRPr lang="en-US" sz="2400" b="0" dirty="0">
                        <a:solidFill>
                          <a:schemeClr val="tx1"/>
                        </a:solidFill>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b="0" dirty="0" smtClean="0">
                          <a:solidFill>
                            <a:schemeClr val="tx1"/>
                          </a:solidFill>
                        </a:rPr>
                        <a:t>Flabby,</a:t>
                      </a:r>
                      <a:r>
                        <a:rPr lang="en-US" sz="2400" b="0" baseline="0" dirty="0" smtClean="0">
                          <a:solidFill>
                            <a:schemeClr val="tx1"/>
                          </a:solidFill>
                        </a:rPr>
                        <a:t> </a:t>
                      </a:r>
                      <a:r>
                        <a:rPr lang="en-US" sz="2400" b="0" baseline="0" dirty="0" err="1" smtClean="0">
                          <a:solidFill>
                            <a:schemeClr val="tx1"/>
                          </a:solidFill>
                        </a:rPr>
                        <a:t>normoactive</a:t>
                      </a:r>
                      <a:r>
                        <a:rPr lang="en-US" sz="2400" b="0" baseline="0" dirty="0" smtClean="0">
                          <a:solidFill>
                            <a:schemeClr val="tx1"/>
                          </a:solidFill>
                        </a:rPr>
                        <a:t> bowel sounds, soft, no tenderness, no </a:t>
                      </a:r>
                      <a:r>
                        <a:rPr lang="en-US" sz="2400" b="0" baseline="0" dirty="0" err="1" smtClean="0">
                          <a:solidFill>
                            <a:schemeClr val="tx1"/>
                          </a:solidFill>
                        </a:rPr>
                        <a:t>organomegaly</a:t>
                      </a:r>
                      <a:r>
                        <a:rPr lang="en-US" sz="2400" b="0" baseline="0" dirty="0" smtClean="0">
                          <a:solidFill>
                            <a:schemeClr val="tx1"/>
                          </a:solidFill>
                        </a:rPr>
                        <a:t>, no masses</a:t>
                      </a:r>
                      <a:endParaRPr lang="en-US" sz="2400" b="0" dirty="0">
                        <a:solidFill>
                          <a:schemeClr val="tx1"/>
                        </a:solidFill>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51124">
                <a:tc>
                  <a:txBody>
                    <a:bodyPr/>
                    <a:lstStyle/>
                    <a:p>
                      <a:r>
                        <a:rPr lang="en-US" sz="2400" dirty="0" smtClean="0"/>
                        <a:t>Extremities </a:t>
                      </a:r>
                      <a:endParaRPr lang="en-US" sz="2400"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2400" b="0" dirty="0" err="1" smtClean="0">
                          <a:solidFill>
                            <a:srgbClr val="FFFF00"/>
                          </a:solidFill>
                        </a:rPr>
                        <a:t>Hyperpigmented</a:t>
                      </a:r>
                      <a:r>
                        <a:rPr lang="en-PH" sz="2400" b="0" dirty="0" smtClean="0">
                          <a:solidFill>
                            <a:srgbClr val="FFFF00"/>
                          </a:solidFill>
                        </a:rPr>
                        <a:t>, scaly skin, both LE; </a:t>
                      </a:r>
                    </a:p>
                    <a:p>
                      <a:pPr marL="0" marR="0" indent="0" algn="l" defTabSz="914400" rtl="0" eaLnBrk="1" fontAlgn="auto" latinLnBrk="0" hangingPunct="1">
                        <a:lnSpc>
                          <a:spcPct val="100000"/>
                        </a:lnSpc>
                        <a:spcBef>
                          <a:spcPts val="0"/>
                        </a:spcBef>
                        <a:spcAft>
                          <a:spcPts val="0"/>
                        </a:spcAft>
                        <a:buClrTx/>
                        <a:buSzTx/>
                        <a:buFontTx/>
                        <a:buNone/>
                        <a:tabLst/>
                        <a:defRPr/>
                      </a:pPr>
                      <a:r>
                        <a:rPr lang="en-PH" sz="2400" b="0" dirty="0" smtClean="0">
                          <a:solidFill>
                            <a:srgbClr val="FFFF00"/>
                          </a:solidFill>
                        </a:rPr>
                        <a:t>(+) open wound on the plantar aspect 3</a:t>
                      </a:r>
                      <a:r>
                        <a:rPr lang="en-PH" sz="2400" b="0" baseline="30000" dirty="0" smtClean="0">
                          <a:solidFill>
                            <a:srgbClr val="FFFF00"/>
                          </a:solidFill>
                        </a:rPr>
                        <a:t>rd</a:t>
                      </a:r>
                      <a:r>
                        <a:rPr lang="en-PH" sz="2400" b="0" dirty="0" smtClean="0">
                          <a:solidFill>
                            <a:srgbClr val="FFFF00"/>
                          </a:solidFill>
                        </a:rPr>
                        <a:t> web space and base of 4</a:t>
                      </a:r>
                      <a:r>
                        <a:rPr lang="en-PH" sz="2400" b="0" baseline="30000" dirty="0" smtClean="0">
                          <a:solidFill>
                            <a:srgbClr val="FFFF00"/>
                          </a:solidFill>
                        </a:rPr>
                        <a:t>th</a:t>
                      </a:r>
                      <a:r>
                        <a:rPr lang="en-PH" sz="2400" b="0" dirty="0" smtClean="0">
                          <a:solidFill>
                            <a:srgbClr val="FFFF00"/>
                          </a:solidFill>
                        </a:rPr>
                        <a:t> digit with discharge, right; </a:t>
                      </a:r>
                    </a:p>
                    <a:p>
                      <a:pPr marL="0" marR="0" indent="0" algn="l" defTabSz="914400" rtl="0" eaLnBrk="1" fontAlgn="auto" latinLnBrk="0" hangingPunct="1">
                        <a:lnSpc>
                          <a:spcPct val="100000"/>
                        </a:lnSpc>
                        <a:spcBef>
                          <a:spcPts val="0"/>
                        </a:spcBef>
                        <a:spcAft>
                          <a:spcPts val="0"/>
                        </a:spcAft>
                        <a:buClrTx/>
                        <a:buSzTx/>
                        <a:buFontTx/>
                        <a:buNone/>
                        <a:tabLst/>
                        <a:defRPr/>
                      </a:pPr>
                      <a:r>
                        <a:rPr lang="en-PH" sz="2400" b="0" dirty="0" smtClean="0">
                          <a:solidFill>
                            <a:srgbClr val="FFFF00"/>
                          </a:solidFill>
                        </a:rPr>
                        <a:t>(+) swelling, right foot; </a:t>
                      </a:r>
                    </a:p>
                    <a:p>
                      <a:pPr marL="0" marR="0" indent="0" algn="l" defTabSz="914400" rtl="0" eaLnBrk="1" fontAlgn="auto" latinLnBrk="0" hangingPunct="1">
                        <a:lnSpc>
                          <a:spcPct val="100000"/>
                        </a:lnSpc>
                        <a:spcBef>
                          <a:spcPts val="0"/>
                        </a:spcBef>
                        <a:spcAft>
                          <a:spcPts val="0"/>
                        </a:spcAft>
                        <a:buClrTx/>
                        <a:buSzTx/>
                        <a:buFontTx/>
                        <a:buNone/>
                        <a:tabLst/>
                        <a:defRPr/>
                      </a:pPr>
                      <a:r>
                        <a:rPr lang="en-PH" sz="2400" b="0" dirty="0" smtClean="0">
                          <a:solidFill>
                            <a:srgbClr val="FFFF00"/>
                          </a:solidFill>
                        </a:rPr>
                        <a:t>(+) tenderness over dorsum of right foot; </a:t>
                      </a:r>
                      <a:r>
                        <a:rPr lang="en-PH" sz="2400" b="0" u="sng" dirty="0" smtClean="0">
                          <a:solidFill>
                            <a:srgbClr val="FFFF00"/>
                          </a:solidFill>
                        </a:rPr>
                        <a:t>absent </a:t>
                      </a:r>
                      <a:r>
                        <a:rPr lang="en-PH" sz="2400" b="0" u="sng" dirty="0" err="1" smtClean="0">
                          <a:solidFill>
                            <a:srgbClr val="FFFF00"/>
                          </a:solidFill>
                        </a:rPr>
                        <a:t>dorsalis</a:t>
                      </a:r>
                      <a:r>
                        <a:rPr lang="en-PH" sz="2400" b="0" u="sng" dirty="0" smtClean="0">
                          <a:solidFill>
                            <a:srgbClr val="FFFF00"/>
                          </a:solidFill>
                        </a:rPr>
                        <a:t> </a:t>
                      </a:r>
                      <a:r>
                        <a:rPr lang="en-PH" sz="2400" b="0" u="sng" dirty="0" err="1" smtClean="0">
                          <a:solidFill>
                            <a:srgbClr val="FFFF00"/>
                          </a:solidFill>
                        </a:rPr>
                        <a:t>pedis</a:t>
                      </a:r>
                      <a:r>
                        <a:rPr lang="en-PH" sz="2400" b="0" u="sng" dirty="0" smtClean="0">
                          <a:solidFill>
                            <a:srgbClr val="FFFF00"/>
                          </a:solidFill>
                        </a:rPr>
                        <a:t> pulse, right</a:t>
                      </a:r>
                      <a:r>
                        <a:rPr lang="en-PH" sz="2400" b="0" dirty="0" smtClean="0">
                          <a:solidFill>
                            <a:srgbClr val="FFFF00"/>
                          </a:solidFill>
                        </a:rPr>
                        <a:t>; weak </a:t>
                      </a:r>
                      <a:r>
                        <a:rPr lang="en-PH" sz="2400" b="0" dirty="0" err="1" smtClean="0">
                          <a:solidFill>
                            <a:srgbClr val="FFFF00"/>
                          </a:solidFill>
                        </a:rPr>
                        <a:t>dorsalis</a:t>
                      </a:r>
                      <a:r>
                        <a:rPr lang="en-PH" sz="2400" b="0" dirty="0" smtClean="0">
                          <a:solidFill>
                            <a:srgbClr val="FFFF00"/>
                          </a:solidFill>
                        </a:rPr>
                        <a:t> </a:t>
                      </a:r>
                      <a:r>
                        <a:rPr lang="en-PH" sz="2400" b="0" dirty="0" err="1" smtClean="0">
                          <a:solidFill>
                            <a:srgbClr val="FFFF00"/>
                          </a:solidFill>
                        </a:rPr>
                        <a:t>pedis</a:t>
                      </a:r>
                      <a:r>
                        <a:rPr lang="en-PH" sz="2400" b="0" dirty="0" smtClean="0">
                          <a:solidFill>
                            <a:srgbClr val="FFFF00"/>
                          </a:solidFill>
                        </a:rPr>
                        <a:t>, left</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1104106"/>
          </a:xfrm>
        </p:spPr>
        <p:txBody>
          <a:bodyPr/>
          <a:lstStyle/>
          <a:p>
            <a:pPr>
              <a:defRPr/>
            </a:pPr>
            <a:r>
              <a:rPr lang="en-PH" dirty="0" smtClean="0"/>
              <a:t>SALIENT FEATURES</a:t>
            </a:r>
            <a:endParaRPr lang="en-PH" dirty="0"/>
          </a:p>
        </p:txBody>
      </p:sp>
      <p:sp>
        <p:nvSpPr>
          <p:cNvPr id="19459" name="Content Placeholder 5"/>
          <p:cNvSpPr>
            <a:spLocks noGrp="1"/>
          </p:cNvSpPr>
          <p:nvPr>
            <p:ph sz="half" idx="1"/>
          </p:nvPr>
        </p:nvSpPr>
        <p:spPr>
          <a:xfrm>
            <a:off x="457200" y="1600201"/>
            <a:ext cx="4038600" cy="4648200"/>
          </a:xfrm>
        </p:spPr>
        <p:txBody>
          <a:bodyPr>
            <a:normAutofit lnSpcReduction="10000"/>
          </a:bodyPr>
          <a:lstStyle/>
          <a:p>
            <a:r>
              <a:rPr lang="en-PH" dirty="0" smtClean="0"/>
              <a:t>67 year old, male</a:t>
            </a:r>
          </a:p>
          <a:p>
            <a:r>
              <a:rPr lang="en-PH" dirty="0" smtClean="0"/>
              <a:t>Diabetic</a:t>
            </a:r>
          </a:p>
          <a:p>
            <a:r>
              <a:rPr lang="en-PH" dirty="0" smtClean="0"/>
              <a:t>HASCAD, s/p CABG</a:t>
            </a:r>
          </a:p>
          <a:p>
            <a:r>
              <a:rPr lang="en-PH" dirty="0" smtClean="0"/>
              <a:t>Non healing wound in 3</a:t>
            </a:r>
            <a:r>
              <a:rPr lang="en-PH" baseline="30000" dirty="0" smtClean="0"/>
              <a:t>rd</a:t>
            </a:r>
            <a:r>
              <a:rPr lang="en-PH" dirty="0" smtClean="0"/>
              <a:t> &amp; 4</a:t>
            </a:r>
            <a:r>
              <a:rPr lang="en-PH" baseline="30000" dirty="0" smtClean="0"/>
              <a:t>th</a:t>
            </a:r>
            <a:r>
              <a:rPr lang="en-PH" dirty="0" smtClean="0"/>
              <a:t>  digit, right foot</a:t>
            </a:r>
          </a:p>
          <a:p>
            <a:r>
              <a:rPr lang="en-PH" dirty="0" smtClean="0"/>
              <a:t>BP 150/80  HR 106</a:t>
            </a:r>
          </a:p>
          <a:p>
            <a:pPr>
              <a:buFont typeface="Wingdings" pitchFamily="2" charset="2"/>
              <a:buNone/>
            </a:pPr>
            <a:r>
              <a:rPr lang="en-PH" dirty="0" smtClean="0"/>
              <a:t>	RR 22   T: 37.4</a:t>
            </a:r>
          </a:p>
        </p:txBody>
      </p:sp>
      <p:sp>
        <p:nvSpPr>
          <p:cNvPr id="19460" name="Content Placeholder 7"/>
          <p:cNvSpPr>
            <a:spLocks noGrp="1"/>
          </p:cNvSpPr>
          <p:nvPr>
            <p:ph sz="half" idx="2"/>
          </p:nvPr>
        </p:nvSpPr>
        <p:spPr>
          <a:xfrm>
            <a:off x="4648200" y="1600201"/>
            <a:ext cx="4038600" cy="4648200"/>
          </a:xfrm>
        </p:spPr>
        <p:txBody>
          <a:bodyPr>
            <a:normAutofit lnSpcReduction="10000"/>
          </a:bodyPr>
          <a:lstStyle/>
          <a:p>
            <a:r>
              <a:rPr lang="en-PH" dirty="0" smtClean="0"/>
              <a:t>open wound on the plantar aspect 3</a:t>
            </a:r>
            <a:r>
              <a:rPr lang="en-PH" baseline="30000" dirty="0" smtClean="0"/>
              <a:t>rd</a:t>
            </a:r>
            <a:r>
              <a:rPr lang="en-PH" dirty="0" smtClean="0"/>
              <a:t> web space and base of 4</a:t>
            </a:r>
            <a:r>
              <a:rPr lang="en-PH" baseline="30000" dirty="0" smtClean="0"/>
              <a:t>th</a:t>
            </a:r>
            <a:r>
              <a:rPr lang="en-PH" dirty="0" smtClean="0"/>
              <a:t> digit with discharge, right</a:t>
            </a:r>
          </a:p>
          <a:p>
            <a:r>
              <a:rPr lang="en-PH" dirty="0" smtClean="0"/>
              <a:t> swelling, right foot</a:t>
            </a:r>
          </a:p>
          <a:p>
            <a:r>
              <a:rPr lang="en-PH" dirty="0" smtClean="0"/>
              <a:t> tenderness over dorsum of right foot </a:t>
            </a:r>
          </a:p>
          <a:p>
            <a:r>
              <a:rPr lang="en-PH" dirty="0" smtClean="0"/>
              <a:t>absent </a:t>
            </a:r>
            <a:r>
              <a:rPr lang="en-PH" dirty="0" err="1" smtClean="0"/>
              <a:t>dorsalis</a:t>
            </a:r>
            <a:r>
              <a:rPr lang="en-PH" dirty="0" smtClean="0"/>
              <a:t> </a:t>
            </a:r>
            <a:r>
              <a:rPr lang="en-PH" dirty="0" err="1" smtClean="0"/>
              <a:t>pedis</a:t>
            </a:r>
            <a:r>
              <a:rPr lang="en-PH" dirty="0" smtClean="0"/>
              <a:t> pulse, right; weak </a:t>
            </a:r>
            <a:r>
              <a:rPr lang="en-PH" dirty="0" err="1" smtClean="0"/>
              <a:t>dorsalis</a:t>
            </a:r>
            <a:r>
              <a:rPr lang="en-PH" dirty="0" smtClean="0"/>
              <a:t> </a:t>
            </a:r>
            <a:r>
              <a:rPr lang="en-PH" dirty="0" err="1" smtClean="0"/>
              <a:t>pedis</a:t>
            </a:r>
            <a:r>
              <a:rPr lang="en-PH" dirty="0" smtClean="0"/>
              <a:t>, left</a:t>
            </a:r>
          </a:p>
          <a:p>
            <a:endParaRPr lang="en-PH"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marL="115888">
              <a:defRPr/>
            </a:pPr>
            <a:r>
              <a:rPr lang="en-PH" dirty="0" smtClean="0"/>
              <a:t>ADMITTING IMPRESSION</a:t>
            </a:r>
            <a:endParaRPr lang="en-PH" dirty="0"/>
          </a:p>
        </p:txBody>
      </p:sp>
      <p:sp>
        <p:nvSpPr>
          <p:cNvPr id="20483" name="Content Placeholder 7"/>
          <p:cNvSpPr>
            <a:spLocks noGrp="1"/>
          </p:cNvSpPr>
          <p:nvPr>
            <p:ph idx="1"/>
          </p:nvPr>
        </p:nvSpPr>
        <p:spPr/>
        <p:txBody>
          <a:bodyPr/>
          <a:lstStyle/>
          <a:p>
            <a:r>
              <a:rPr lang="en-PH" dirty="0" err="1" smtClean="0"/>
              <a:t>Cellulitis</a:t>
            </a:r>
            <a:r>
              <a:rPr lang="en-PH" dirty="0" smtClean="0"/>
              <a:t>, right foot; T/C Diabetic foot </a:t>
            </a:r>
            <a:r>
              <a:rPr lang="en-PH" dirty="0" err="1" smtClean="0"/>
              <a:t>vs</a:t>
            </a:r>
            <a:r>
              <a:rPr lang="en-PH" dirty="0" smtClean="0"/>
              <a:t> Peripheral Arterial Occlusive Disease</a:t>
            </a:r>
          </a:p>
          <a:p>
            <a:r>
              <a:rPr lang="en-PH" dirty="0" smtClean="0"/>
              <a:t>Diabetes Mellitus type 2, insulin-requiring</a:t>
            </a:r>
          </a:p>
          <a:p>
            <a:r>
              <a:rPr lang="en-PH" dirty="0" smtClean="0"/>
              <a:t>Hypertensive Atherosclerotic Coronary Artery Disease, s/p CABG (1997)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04106"/>
          </a:xfrm>
        </p:spPr>
        <p:txBody>
          <a:bodyPr/>
          <a:lstStyle/>
          <a:p>
            <a:pPr marL="112713" indent="0" fontAlgn="auto">
              <a:spcAft>
                <a:spcPts val="0"/>
              </a:spcAft>
              <a:defRPr/>
            </a:pPr>
            <a:r>
              <a:rPr lang="en-US" dirty="0" smtClean="0">
                <a:solidFill>
                  <a:schemeClr val="accent1">
                    <a:tint val="83000"/>
                    <a:satMod val="150000"/>
                  </a:schemeClr>
                </a:solidFill>
              </a:rPr>
              <a:t>Diabetic foot…</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524000"/>
            <a:ext cx="8229600" cy="4930775"/>
          </a:xfrm>
        </p:spPr>
        <p:txBody>
          <a:bodyPr>
            <a:normAutofit fontScale="85000" lnSpcReduction="20000"/>
          </a:bodyPr>
          <a:lstStyle/>
          <a:p>
            <a:pPr marL="448056" indent="-384048" fontAlgn="auto">
              <a:spcAft>
                <a:spcPts val="0"/>
              </a:spcAft>
              <a:buFont typeface="Wingdings 2"/>
              <a:buChar char=""/>
              <a:defRPr/>
            </a:pPr>
            <a:r>
              <a:rPr lang="en-US" dirty="0" smtClean="0"/>
              <a:t>Lifetime risk of a person with diabetes developing a foot ulcer is as high as 25%.</a:t>
            </a:r>
          </a:p>
          <a:p>
            <a:pPr marL="448056" indent="-384048" fontAlgn="auto">
              <a:spcAft>
                <a:spcPts val="0"/>
              </a:spcAft>
              <a:buFont typeface="Wingdings 2"/>
              <a:buChar char=""/>
              <a:defRPr/>
            </a:pPr>
            <a:endParaRPr lang="en-US" dirty="0" smtClean="0"/>
          </a:p>
          <a:p>
            <a:pPr marL="448056" indent="-384048" fontAlgn="auto">
              <a:spcAft>
                <a:spcPts val="0"/>
              </a:spcAft>
              <a:buFont typeface="Wingdings 2"/>
              <a:buChar char=""/>
              <a:defRPr/>
            </a:pPr>
            <a:r>
              <a:rPr lang="en-US" dirty="0" smtClean="0"/>
              <a:t>Annual incidence of foot ulcers is ~ 2%</a:t>
            </a:r>
          </a:p>
          <a:p>
            <a:pPr marL="448056" indent="-384048" fontAlgn="auto">
              <a:spcAft>
                <a:spcPts val="0"/>
              </a:spcAft>
              <a:buFont typeface="Wingdings 2"/>
              <a:buChar char=""/>
              <a:defRPr/>
            </a:pPr>
            <a:endParaRPr lang="en-US" dirty="0" smtClean="0"/>
          </a:p>
          <a:p>
            <a:pPr marL="448056" indent="-384048" fontAlgn="auto">
              <a:spcAft>
                <a:spcPts val="0"/>
              </a:spcAft>
              <a:buFont typeface="Wingdings 2"/>
              <a:buChar char=""/>
              <a:defRPr/>
            </a:pPr>
            <a:r>
              <a:rPr lang="en-US" dirty="0" smtClean="0"/>
              <a:t>Infection is  most often a consequence of foot ulceration which typically follows trauma to a neuropathic foot</a:t>
            </a:r>
          </a:p>
          <a:p>
            <a:pPr marL="448056" indent="-384048" fontAlgn="auto">
              <a:spcAft>
                <a:spcPts val="0"/>
              </a:spcAft>
              <a:buFont typeface="Wingdings 2"/>
              <a:buChar char=""/>
              <a:defRPr/>
            </a:pPr>
            <a:endParaRPr lang="en-US" dirty="0" smtClean="0"/>
          </a:p>
          <a:p>
            <a:pPr marL="448056" indent="-384048" fontAlgn="auto">
              <a:spcAft>
                <a:spcPts val="0"/>
              </a:spcAft>
              <a:buFont typeface="Wingdings 2"/>
              <a:buChar char=""/>
              <a:defRPr/>
            </a:pPr>
            <a:r>
              <a:rPr lang="en-US" dirty="0" smtClean="0"/>
              <a:t>Classified as ischemic or neuropathic</a:t>
            </a:r>
          </a:p>
          <a:p>
            <a:pPr marL="448056" indent="-384048" fontAlgn="auto">
              <a:spcAft>
                <a:spcPts val="0"/>
              </a:spcAft>
              <a:buFont typeface="Wingdings 2"/>
              <a:buNone/>
              <a:defRPr/>
            </a:pPr>
            <a:endParaRPr lang="en-US" dirty="0" smtClean="0"/>
          </a:p>
          <a:p>
            <a:pPr marL="448056" indent="-384048" algn="r" fontAlgn="auto">
              <a:spcAft>
                <a:spcPts val="0"/>
              </a:spcAft>
              <a:buFont typeface="Wingdings 2"/>
              <a:buNone/>
              <a:defRPr/>
            </a:pPr>
            <a:endParaRPr lang="en-US" sz="1600" b="1" dirty="0" smtClean="0"/>
          </a:p>
          <a:p>
            <a:pPr marL="448056" indent="-384048" algn="r" fontAlgn="auto">
              <a:spcAft>
                <a:spcPts val="0"/>
              </a:spcAft>
              <a:buFont typeface="Wingdings 2"/>
              <a:buNone/>
              <a:defRPr/>
            </a:pPr>
            <a:endParaRPr lang="en-US" sz="1600" b="1" dirty="0" smtClean="0"/>
          </a:p>
          <a:p>
            <a:pPr marL="448056" indent="-384048" algn="r" fontAlgn="auto">
              <a:spcAft>
                <a:spcPts val="0"/>
              </a:spcAft>
              <a:buFont typeface="Wingdings 2"/>
              <a:buNone/>
              <a:defRPr/>
            </a:pPr>
            <a:r>
              <a:rPr lang="en-US" sz="1300" dirty="0" smtClean="0"/>
              <a:t>Spectrum of microbial flora in DM foot ulcers. Indian journal of Pathology and Microbiology, April-June 2008</a:t>
            </a:r>
          </a:p>
          <a:p>
            <a:pPr marL="448056" indent="-384048" algn="r" fontAlgn="auto">
              <a:spcAft>
                <a:spcPts val="0"/>
              </a:spcAft>
              <a:buFont typeface="Wingdings 2"/>
              <a:buNone/>
              <a:defRPr/>
            </a:pPr>
            <a:r>
              <a:rPr lang="en-US" sz="1300" dirty="0" smtClean="0"/>
              <a:t>Comprehensive foot examination and risk assessment: Task Force report. Diabetes Care. August 2008</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3" cstate="print"/>
          <a:srcRect/>
          <a:stretch>
            <a:fillRect/>
          </a:stretch>
        </p:blipFill>
        <p:spPr>
          <a:xfrm>
            <a:off x="457200" y="609600"/>
            <a:ext cx="8229600" cy="5562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indent="0" fontAlgn="auto">
              <a:spcAft>
                <a:spcPts val="0"/>
              </a:spcAft>
              <a:defRPr/>
            </a:pPr>
            <a:r>
              <a:rPr lang="en-US" dirty="0" smtClean="0">
                <a:solidFill>
                  <a:schemeClr val="accent1">
                    <a:tint val="83000"/>
                    <a:satMod val="150000"/>
                  </a:schemeClr>
                </a:solidFill>
              </a:rPr>
              <a:t>At the ER… </a:t>
            </a:r>
            <a:endParaRPr lang="en-US" dirty="0">
              <a:solidFill>
                <a:schemeClr val="accent1">
                  <a:tint val="83000"/>
                  <a:satMod val="150000"/>
                </a:schemeClr>
              </a:solidFill>
            </a:endParaRPr>
          </a:p>
        </p:txBody>
      </p:sp>
      <p:sp>
        <p:nvSpPr>
          <p:cNvPr id="24579" name="Content Placeholder 2"/>
          <p:cNvSpPr>
            <a:spLocks noGrp="1"/>
          </p:cNvSpPr>
          <p:nvPr>
            <p:ph sz="half" idx="1"/>
          </p:nvPr>
        </p:nvSpPr>
        <p:spPr>
          <a:xfrm>
            <a:off x="457200" y="1722438"/>
            <a:ext cx="4038600" cy="4525962"/>
          </a:xfrm>
        </p:spPr>
        <p:txBody>
          <a:bodyPr/>
          <a:lstStyle/>
          <a:p>
            <a:r>
              <a:rPr lang="en-US" dirty="0" smtClean="0"/>
              <a:t>Diagnostics </a:t>
            </a:r>
          </a:p>
          <a:p>
            <a:pPr lvl="1"/>
            <a:r>
              <a:rPr lang="en-US" dirty="0" smtClean="0"/>
              <a:t>CBC</a:t>
            </a:r>
          </a:p>
          <a:p>
            <a:pPr lvl="1"/>
            <a:r>
              <a:rPr lang="en-US" dirty="0" smtClean="0"/>
              <a:t>STAT5, BUN, </a:t>
            </a:r>
            <a:r>
              <a:rPr lang="en-US" dirty="0" err="1" smtClean="0"/>
              <a:t>Crea</a:t>
            </a:r>
            <a:endParaRPr lang="en-US" dirty="0" smtClean="0"/>
          </a:p>
          <a:p>
            <a:pPr lvl="1"/>
            <a:r>
              <a:rPr lang="en-US" dirty="0" smtClean="0"/>
              <a:t>X-ray of right foot</a:t>
            </a:r>
          </a:p>
          <a:p>
            <a:pPr lvl="1"/>
            <a:r>
              <a:rPr lang="en-US" dirty="0" smtClean="0"/>
              <a:t>ECG</a:t>
            </a:r>
          </a:p>
          <a:p>
            <a:pPr lvl="1"/>
            <a:r>
              <a:rPr lang="en-US" dirty="0" smtClean="0"/>
              <a:t>CXR</a:t>
            </a:r>
          </a:p>
          <a:p>
            <a:pPr lvl="1"/>
            <a:r>
              <a:rPr lang="en-US" dirty="0" smtClean="0"/>
              <a:t>Urinalysis</a:t>
            </a:r>
          </a:p>
          <a:p>
            <a:pPr lvl="1"/>
            <a:r>
              <a:rPr lang="en-US" dirty="0" smtClean="0"/>
              <a:t>HbA1c</a:t>
            </a:r>
          </a:p>
          <a:p>
            <a:pPr lvl="1"/>
            <a:r>
              <a:rPr lang="en-US" dirty="0" smtClean="0"/>
              <a:t>Pt/PTT</a:t>
            </a:r>
          </a:p>
          <a:p>
            <a:pPr lvl="1"/>
            <a:endParaRPr lang="en-US" dirty="0" smtClean="0"/>
          </a:p>
          <a:p>
            <a:pPr>
              <a:buFont typeface="Wingdings 2" pitchFamily="18" charset="2"/>
              <a:buNone/>
            </a:pPr>
            <a:endParaRPr lang="en-US" dirty="0" smtClean="0"/>
          </a:p>
        </p:txBody>
      </p:sp>
      <p:graphicFrame>
        <p:nvGraphicFramePr>
          <p:cNvPr id="5" name="Content Placeholder 4"/>
          <p:cNvGraphicFramePr>
            <a:graphicFrameLocks noGrp="1"/>
          </p:cNvGraphicFramePr>
          <p:nvPr>
            <p:ph sz="half" idx="2"/>
          </p:nvPr>
        </p:nvGraphicFramePr>
        <p:xfrm>
          <a:off x="4648200" y="1722438"/>
          <a:ext cx="4038602" cy="2773680"/>
        </p:xfrm>
        <a:graphic>
          <a:graphicData uri="http://schemas.openxmlformats.org/drawingml/2006/table">
            <a:tbl>
              <a:tblPr firstRow="1" bandRow="1">
                <a:tableStyleId>{BC89EF96-8CEA-46FF-86C4-4CE0E7609802}</a:tableStyleId>
              </a:tblPr>
              <a:tblGrid>
                <a:gridCol w="807720"/>
                <a:gridCol w="868680"/>
                <a:gridCol w="228600"/>
                <a:gridCol w="1066801"/>
                <a:gridCol w="1066801"/>
              </a:tblGrid>
              <a:tr h="370840">
                <a:tc>
                  <a:txBody>
                    <a:bodyPr/>
                    <a:lstStyle/>
                    <a:p>
                      <a:r>
                        <a:rPr lang="en-US" sz="2000" b="0" dirty="0" err="1" smtClean="0"/>
                        <a:t>Hgb</a:t>
                      </a:r>
                      <a:r>
                        <a:rPr lang="en-US" sz="2000" b="0" dirty="0" smtClean="0"/>
                        <a:t> </a:t>
                      </a:r>
                      <a:endParaRPr lang="en-US" sz="2000" b="0" dirty="0"/>
                    </a:p>
                  </a:txBody>
                  <a:tcPr/>
                </a:tc>
                <a:tc>
                  <a:txBody>
                    <a:bodyPr/>
                    <a:lstStyle/>
                    <a:p>
                      <a:r>
                        <a:rPr lang="en-US" sz="2000" b="0" dirty="0" smtClean="0"/>
                        <a:t>12</a:t>
                      </a:r>
                      <a:endParaRPr lang="en-US" sz="2000" b="0" dirty="0"/>
                    </a:p>
                  </a:txBody>
                  <a:tcPr/>
                </a:tc>
                <a:tc>
                  <a:txBody>
                    <a:bodyPr/>
                    <a:lstStyle/>
                    <a:p>
                      <a:endParaRPr lang="en-US" sz="2000" b="0"/>
                    </a:p>
                  </a:txBody>
                  <a:tcPr/>
                </a:tc>
                <a:tc>
                  <a:txBody>
                    <a:bodyPr/>
                    <a:lstStyle/>
                    <a:p>
                      <a:r>
                        <a:rPr lang="en-US" sz="2000" b="0" dirty="0" smtClean="0"/>
                        <a:t>Na</a:t>
                      </a:r>
                      <a:endParaRPr lang="en-US" sz="2000" b="0" dirty="0"/>
                    </a:p>
                  </a:txBody>
                  <a:tcPr/>
                </a:tc>
                <a:tc>
                  <a:txBody>
                    <a:bodyPr/>
                    <a:lstStyle/>
                    <a:p>
                      <a:r>
                        <a:rPr lang="en-US" sz="2000" b="0" dirty="0" smtClean="0"/>
                        <a:t>133</a:t>
                      </a:r>
                      <a:endParaRPr lang="en-US" sz="2000" b="0" dirty="0"/>
                    </a:p>
                  </a:txBody>
                  <a:tcPr/>
                </a:tc>
              </a:tr>
              <a:tr h="370840">
                <a:tc>
                  <a:txBody>
                    <a:bodyPr/>
                    <a:lstStyle/>
                    <a:p>
                      <a:r>
                        <a:rPr lang="en-US" sz="2000" dirty="0" err="1" smtClean="0"/>
                        <a:t>Hct</a:t>
                      </a:r>
                      <a:r>
                        <a:rPr lang="en-US" sz="2000" baseline="0" dirty="0" smtClean="0"/>
                        <a:t> </a:t>
                      </a:r>
                      <a:endParaRPr lang="en-US" sz="2000" dirty="0"/>
                    </a:p>
                  </a:txBody>
                  <a:tcPr/>
                </a:tc>
                <a:tc>
                  <a:txBody>
                    <a:bodyPr/>
                    <a:lstStyle/>
                    <a:p>
                      <a:r>
                        <a:rPr lang="en-US" sz="2000" dirty="0" smtClean="0"/>
                        <a:t>36.4</a:t>
                      </a:r>
                      <a:endParaRPr lang="en-US" sz="2000" dirty="0"/>
                    </a:p>
                  </a:txBody>
                  <a:tcPr/>
                </a:tc>
                <a:tc>
                  <a:txBody>
                    <a:bodyPr/>
                    <a:lstStyle/>
                    <a:p>
                      <a:endParaRPr lang="en-US" sz="2000"/>
                    </a:p>
                  </a:txBody>
                  <a:tcPr/>
                </a:tc>
                <a:tc>
                  <a:txBody>
                    <a:bodyPr/>
                    <a:lstStyle/>
                    <a:p>
                      <a:r>
                        <a:rPr lang="en-US" sz="2000" dirty="0" smtClean="0"/>
                        <a:t>K</a:t>
                      </a:r>
                      <a:endParaRPr lang="en-US" sz="2000" dirty="0"/>
                    </a:p>
                  </a:txBody>
                  <a:tcPr/>
                </a:tc>
                <a:tc>
                  <a:txBody>
                    <a:bodyPr/>
                    <a:lstStyle/>
                    <a:p>
                      <a:r>
                        <a:rPr lang="en-US" sz="2000" dirty="0" smtClean="0"/>
                        <a:t>4.3</a:t>
                      </a:r>
                      <a:endParaRPr lang="en-US" sz="2000" dirty="0"/>
                    </a:p>
                  </a:txBody>
                  <a:tcPr/>
                </a:tc>
              </a:tr>
              <a:tr h="370840">
                <a:tc>
                  <a:txBody>
                    <a:bodyPr/>
                    <a:lstStyle/>
                    <a:p>
                      <a:r>
                        <a:rPr lang="en-US" sz="2000" dirty="0" smtClean="0">
                          <a:solidFill>
                            <a:srgbClr val="FFFF00"/>
                          </a:solidFill>
                        </a:rPr>
                        <a:t>WBC</a:t>
                      </a:r>
                      <a:endParaRPr lang="en-US" sz="2000" dirty="0">
                        <a:solidFill>
                          <a:srgbClr val="FFFF00"/>
                        </a:solidFill>
                      </a:endParaRPr>
                    </a:p>
                  </a:txBody>
                  <a:tcPr/>
                </a:tc>
                <a:tc>
                  <a:txBody>
                    <a:bodyPr/>
                    <a:lstStyle/>
                    <a:p>
                      <a:r>
                        <a:rPr lang="en-US" sz="2000" dirty="0" smtClean="0">
                          <a:solidFill>
                            <a:srgbClr val="FFFF00"/>
                          </a:solidFill>
                        </a:rPr>
                        <a:t>24.97</a:t>
                      </a:r>
                      <a:endParaRPr lang="en-US" sz="2000" dirty="0">
                        <a:solidFill>
                          <a:srgbClr val="FFFF00"/>
                        </a:solidFill>
                      </a:endParaRPr>
                    </a:p>
                  </a:txBody>
                  <a:tcPr/>
                </a:tc>
                <a:tc>
                  <a:txBody>
                    <a:bodyPr/>
                    <a:lstStyle/>
                    <a:p>
                      <a:endParaRPr lang="en-US" sz="2000"/>
                    </a:p>
                  </a:txBody>
                  <a:tcPr/>
                </a:tc>
                <a:tc>
                  <a:txBody>
                    <a:bodyPr/>
                    <a:lstStyle/>
                    <a:p>
                      <a:r>
                        <a:rPr lang="en-US" sz="2000" dirty="0" smtClean="0"/>
                        <a:t>BUN</a:t>
                      </a:r>
                      <a:endParaRPr lang="en-US" sz="2000" dirty="0"/>
                    </a:p>
                  </a:txBody>
                  <a:tcPr/>
                </a:tc>
                <a:tc>
                  <a:txBody>
                    <a:bodyPr/>
                    <a:lstStyle/>
                    <a:p>
                      <a:r>
                        <a:rPr lang="en-US" sz="2000" dirty="0" smtClean="0"/>
                        <a:t>25.99</a:t>
                      </a:r>
                      <a:endParaRPr lang="en-US" sz="2000" dirty="0"/>
                    </a:p>
                  </a:txBody>
                  <a:tcPr/>
                </a:tc>
              </a:tr>
              <a:tr h="370840">
                <a:tc>
                  <a:txBody>
                    <a:bodyPr/>
                    <a:lstStyle/>
                    <a:p>
                      <a:r>
                        <a:rPr lang="en-US" sz="2000" dirty="0" smtClean="0">
                          <a:solidFill>
                            <a:srgbClr val="FFFF00"/>
                          </a:solidFill>
                        </a:rPr>
                        <a:t>N</a:t>
                      </a:r>
                      <a:endParaRPr lang="en-US" sz="2000" dirty="0">
                        <a:solidFill>
                          <a:srgbClr val="FFFF00"/>
                        </a:solidFill>
                      </a:endParaRPr>
                    </a:p>
                  </a:txBody>
                  <a:tcPr/>
                </a:tc>
                <a:tc>
                  <a:txBody>
                    <a:bodyPr/>
                    <a:lstStyle/>
                    <a:p>
                      <a:r>
                        <a:rPr lang="en-US" sz="2000" dirty="0" smtClean="0">
                          <a:solidFill>
                            <a:srgbClr val="FFFF00"/>
                          </a:solidFill>
                        </a:rPr>
                        <a:t>84</a:t>
                      </a:r>
                      <a:endParaRPr lang="en-US" sz="2000" dirty="0">
                        <a:solidFill>
                          <a:srgbClr val="FFFF00"/>
                        </a:solidFill>
                      </a:endParaRPr>
                    </a:p>
                  </a:txBody>
                  <a:tcPr/>
                </a:tc>
                <a:tc>
                  <a:txBody>
                    <a:bodyPr/>
                    <a:lstStyle/>
                    <a:p>
                      <a:endParaRPr lang="en-US" sz="2000"/>
                    </a:p>
                  </a:txBody>
                  <a:tcPr/>
                </a:tc>
                <a:tc>
                  <a:txBody>
                    <a:bodyPr/>
                    <a:lstStyle/>
                    <a:p>
                      <a:r>
                        <a:rPr lang="en-US" sz="2000" dirty="0" err="1" smtClean="0">
                          <a:solidFill>
                            <a:srgbClr val="FFFF00"/>
                          </a:solidFill>
                        </a:rPr>
                        <a:t>Crea</a:t>
                      </a:r>
                      <a:endParaRPr lang="en-US" sz="2000" dirty="0">
                        <a:solidFill>
                          <a:srgbClr val="FFFF00"/>
                        </a:solidFill>
                      </a:endParaRPr>
                    </a:p>
                  </a:txBody>
                  <a:tcPr/>
                </a:tc>
                <a:tc>
                  <a:txBody>
                    <a:bodyPr/>
                    <a:lstStyle/>
                    <a:p>
                      <a:r>
                        <a:rPr lang="en-US" sz="2000" dirty="0" smtClean="0">
                          <a:solidFill>
                            <a:srgbClr val="FFFF00"/>
                          </a:solidFill>
                        </a:rPr>
                        <a:t>1.4</a:t>
                      </a:r>
                      <a:endParaRPr lang="en-US" sz="2000" dirty="0">
                        <a:solidFill>
                          <a:srgbClr val="FFFF00"/>
                        </a:solidFill>
                      </a:endParaRPr>
                    </a:p>
                  </a:txBody>
                  <a:tcPr/>
                </a:tc>
              </a:tr>
              <a:tr h="370840">
                <a:tc>
                  <a:txBody>
                    <a:bodyPr/>
                    <a:lstStyle/>
                    <a:p>
                      <a:r>
                        <a:rPr lang="en-US" sz="2000" dirty="0" smtClean="0"/>
                        <a:t>L</a:t>
                      </a:r>
                      <a:endParaRPr lang="en-US" sz="2000" dirty="0"/>
                    </a:p>
                  </a:txBody>
                  <a:tcPr/>
                </a:tc>
                <a:tc>
                  <a:txBody>
                    <a:bodyPr/>
                    <a:lstStyle/>
                    <a:p>
                      <a:r>
                        <a:rPr lang="en-US" sz="2000" dirty="0" smtClean="0"/>
                        <a:t>7</a:t>
                      </a:r>
                      <a:endParaRPr lang="en-US" sz="2000" dirty="0"/>
                    </a:p>
                  </a:txBody>
                  <a:tcPr/>
                </a:tc>
                <a:tc>
                  <a:txBody>
                    <a:bodyPr/>
                    <a:lstStyle/>
                    <a:p>
                      <a:endParaRPr lang="en-US" sz="2000"/>
                    </a:p>
                  </a:txBody>
                  <a:tcPr/>
                </a:tc>
                <a:tc>
                  <a:txBody>
                    <a:bodyPr/>
                    <a:lstStyle/>
                    <a:p>
                      <a:r>
                        <a:rPr lang="en-US" sz="2000" dirty="0" smtClean="0">
                          <a:solidFill>
                            <a:srgbClr val="FFFF00"/>
                          </a:solidFill>
                        </a:rPr>
                        <a:t>RBS</a:t>
                      </a:r>
                      <a:endParaRPr lang="en-US" sz="2000" dirty="0">
                        <a:solidFill>
                          <a:srgbClr val="FFFF00"/>
                        </a:solidFill>
                      </a:endParaRPr>
                    </a:p>
                  </a:txBody>
                  <a:tcPr/>
                </a:tc>
                <a:tc>
                  <a:txBody>
                    <a:bodyPr/>
                    <a:lstStyle/>
                    <a:p>
                      <a:r>
                        <a:rPr lang="en-US" sz="2000" dirty="0" smtClean="0">
                          <a:solidFill>
                            <a:srgbClr val="FFFF00"/>
                          </a:solidFill>
                        </a:rPr>
                        <a:t>217.13</a:t>
                      </a:r>
                      <a:endParaRPr lang="en-US" sz="2000" dirty="0">
                        <a:solidFill>
                          <a:srgbClr val="FFFF00"/>
                        </a:solidFill>
                      </a:endParaRPr>
                    </a:p>
                  </a:txBody>
                  <a:tcPr/>
                </a:tc>
              </a:tr>
              <a:tr h="370840">
                <a:tc>
                  <a:txBody>
                    <a:bodyPr/>
                    <a:lstStyle/>
                    <a:p>
                      <a:r>
                        <a:rPr lang="en-US" sz="2000" dirty="0" smtClean="0"/>
                        <a:t>M</a:t>
                      </a:r>
                      <a:endParaRPr lang="en-US" sz="2000" dirty="0"/>
                    </a:p>
                  </a:txBody>
                  <a:tcPr/>
                </a:tc>
                <a:tc>
                  <a:txBody>
                    <a:bodyPr/>
                    <a:lstStyle/>
                    <a:p>
                      <a:r>
                        <a:rPr lang="en-US" sz="2000" dirty="0" smtClean="0"/>
                        <a:t>7</a:t>
                      </a:r>
                      <a:endParaRPr lang="en-US" sz="2000" dirty="0"/>
                    </a:p>
                  </a:txBody>
                  <a:tcPr/>
                </a:tc>
                <a:tc>
                  <a:txBody>
                    <a:bodyPr/>
                    <a:lstStyle/>
                    <a:p>
                      <a:endParaRPr lang="en-US" sz="2000"/>
                    </a:p>
                  </a:txBody>
                  <a:tcPr/>
                </a:tc>
                <a:tc>
                  <a:txBody>
                    <a:bodyPr/>
                    <a:lstStyle/>
                    <a:p>
                      <a:r>
                        <a:rPr lang="en-US" sz="2000" dirty="0" smtClean="0">
                          <a:solidFill>
                            <a:srgbClr val="FFFF00"/>
                          </a:solidFill>
                        </a:rPr>
                        <a:t>HbA1c</a:t>
                      </a:r>
                      <a:endParaRPr lang="en-US" sz="2000" dirty="0">
                        <a:solidFill>
                          <a:srgbClr val="FFFF00"/>
                        </a:solidFill>
                      </a:endParaRPr>
                    </a:p>
                  </a:txBody>
                  <a:tcPr/>
                </a:tc>
                <a:tc>
                  <a:txBody>
                    <a:bodyPr/>
                    <a:lstStyle/>
                    <a:p>
                      <a:r>
                        <a:rPr lang="en-US" sz="2000" dirty="0" smtClean="0">
                          <a:solidFill>
                            <a:srgbClr val="FFFF00"/>
                          </a:solidFill>
                        </a:rPr>
                        <a:t>10.2%</a:t>
                      </a:r>
                      <a:endParaRPr lang="en-US" sz="2000" dirty="0">
                        <a:solidFill>
                          <a:srgbClr val="FFFF00"/>
                        </a:solidFill>
                      </a:endParaRPr>
                    </a:p>
                  </a:txBody>
                  <a:tcPr/>
                </a:tc>
              </a:tr>
              <a:tr h="370840">
                <a:tc>
                  <a:txBody>
                    <a:bodyPr/>
                    <a:lstStyle/>
                    <a:p>
                      <a:r>
                        <a:rPr lang="en-US" sz="2000" dirty="0" err="1" smtClean="0"/>
                        <a:t>Plt</a:t>
                      </a:r>
                      <a:endParaRPr lang="en-US" sz="2000" dirty="0"/>
                    </a:p>
                  </a:txBody>
                  <a:tcPr/>
                </a:tc>
                <a:tc>
                  <a:txBody>
                    <a:bodyPr/>
                    <a:lstStyle/>
                    <a:p>
                      <a:r>
                        <a:rPr lang="en-US" sz="2000" dirty="0" smtClean="0"/>
                        <a:t>278</a:t>
                      </a:r>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r>
            </a:tbl>
          </a:graphicData>
        </a:graphic>
      </p:graphicFrame>
      <p:sp>
        <p:nvSpPr>
          <p:cNvPr id="6" name="TextBox 5"/>
          <p:cNvSpPr txBox="1"/>
          <p:nvPr/>
        </p:nvSpPr>
        <p:spPr>
          <a:xfrm>
            <a:off x="4648200" y="4800600"/>
            <a:ext cx="4114800" cy="830263"/>
          </a:xfrm>
          <a:prstGeom prst="rect">
            <a:avLst/>
          </a:prstGeom>
          <a:noFill/>
        </p:spPr>
        <p:txBody>
          <a:bodyPr>
            <a:spAutoFit/>
          </a:bodyPr>
          <a:lstStyle/>
          <a:p>
            <a:pPr>
              <a:defRPr/>
            </a:pPr>
            <a:r>
              <a:rPr lang="en-US" sz="2400" dirty="0">
                <a:latin typeface="+mn-lt"/>
              </a:rPr>
              <a:t>PT: 67.7% activity; </a:t>
            </a:r>
            <a:r>
              <a:rPr lang="en-US" sz="2400" dirty="0">
                <a:solidFill>
                  <a:srgbClr val="FFFF00"/>
                </a:solidFill>
                <a:latin typeface="+mn-lt"/>
              </a:rPr>
              <a:t>1.26 INR</a:t>
            </a:r>
          </a:p>
          <a:p>
            <a:pPr>
              <a:defRPr/>
            </a:pPr>
            <a:r>
              <a:rPr lang="en-US" sz="2400" dirty="0">
                <a:latin typeface="+mn-lt"/>
              </a:rPr>
              <a:t>PTT: 36 </a:t>
            </a:r>
            <a:r>
              <a:rPr lang="en-US" sz="2400" dirty="0" err="1">
                <a:latin typeface="+mn-lt"/>
              </a:rPr>
              <a:t>vs</a:t>
            </a:r>
            <a:r>
              <a:rPr lang="en-US" sz="2400" dirty="0">
                <a:latin typeface="+mn-lt"/>
              </a:rPr>
              <a:t> 26.4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indent="0" fontAlgn="auto">
              <a:spcAft>
                <a:spcPts val="0"/>
              </a:spcAft>
              <a:defRPr/>
            </a:pPr>
            <a:r>
              <a:rPr lang="en-US" dirty="0" smtClean="0">
                <a:solidFill>
                  <a:schemeClr val="accent1">
                    <a:tint val="83000"/>
                    <a:satMod val="150000"/>
                  </a:schemeClr>
                </a:solidFill>
              </a:rPr>
              <a:t>At the ER… </a:t>
            </a:r>
            <a:endParaRPr lang="en-US" dirty="0">
              <a:solidFill>
                <a:schemeClr val="accent1">
                  <a:tint val="83000"/>
                  <a:satMod val="150000"/>
                </a:schemeClr>
              </a:solidFill>
            </a:endParaRPr>
          </a:p>
        </p:txBody>
      </p:sp>
      <p:sp>
        <p:nvSpPr>
          <p:cNvPr id="3" name="Content Placeholder 2"/>
          <p:cNvSpPr>
            <a:spLocks noGrp="1"/>
          </p:cNvSpPr>
          <p:nvPr>
            <p:ph sz="half" idx="1"/>
          </p:nvPr>
        </p:nvSpPr>
        <p:spPr>
          <a:xfrm>
            <a:off x="457200" y="1722438"/>
            <a:ext cx="4038600" cy="4525962"/>
          </a:xfrm>
        </p:spPr>
        <p:txBody>
          <a:bodyPr>
            <a:normAutofit fontScale="92500" lnSpcReduction="10000"/>
          </a:bodyPr>
          <a:lstStyle/>
          <a:p>
            <a:pPr marL="448056" indent="-384048" fontAlgn="auto">
              <a:spcAft>
                <a:spcPts val="0"/>
              </a:spcAft>
              <a:buFont typeface="Wingdings 2"/>
              <a:buChar char=""/>
              <a:defRPr/>
            </a:pPr>
            <a:r>
              <a:rPr lang="en-US" dirty="0" smtClean="0"/>
              <a:t>Diagnostics </a:t>
            </a:r>
          </a:p>
          <a:p>
            <a:pPr marL="822960" lvl="1" fontAlgn="auto">
              <a:spcAft>
                <a:spcPts val="0"/>
              </a:spcAft>
              <a:buFont typeface="Verdana"/>
              <a:buChar char="›"/>
              <a:defRPr/>
            </a:pPr>
            <a:r>
              <a:rPr lang="en-US" dirty="0" smtClean="0"/>
              <a:t>CBC</a:t>
            </a:r>
          </a:p>
          <a:p>
            <a:pPr marL="822960" lvl="1" fontAlgn="auto">
              <a:spcAft>
                <a:spcPts val="0"/>
              </a:spcAft>
              <a:buFont typeface="Verdana"/>
              <a:buChar char="›"/>
              <a:defRPr/>
            </a:pPr>
            <a:r>
              <a:rPr lang="en-US" dirty="0" smtClean="0"/>
              <a:t>STAT5, BUN, </a:t>
            </a:r>
            <a:r>
              <a:rPr lang="en-US" dirty="0" err="1" smtClean="0"/>
              <a:t>Crea</a:t>
            </a:r>
            <a:endParaRPr lang="en-US" dirty="0" smtClean="0"/>
          </a:p>
          <a:p>
            <a:pPr marL="822960" lvl="1" fontAlgn="auto">
              <a:spcAft>
                <a:spcPts val="0"/>
              </a:spcAft>
              <a:buFont typeface="Verdana"/>
              <a:buChar char="›"/>
              <a:defRPr/>
            </a:pPr>
            <a:r>
              <a:rPr lang="en-US" dirty="0" smtClean="0"/>
              <a:t>X-ray of right foot</a:t>
            </a:r>
          </a:p>
          <a:p>
            <a:pPr marL="822960" lvl="1" fontAlgn="auto">
              <a:spcAft>
                <a:spcPts val="0"/>
              </a:spcAft>
              <a:buFont typeface="Verdana"/>
              <a:buChar char="›"/>
              <a:defRPr/>
            </a:pPr>
            <a:r>
              <a:rPr lang="en-US" dirty="0" smtClean="0"/>
              <a:t>ECG</a:t>
            </a:r>
          </a:p>
          <a:p>
            <a:pPr marL="822960" lvl="1" fontAlgn="auto">
              <a:spcAft>
                <a:spcPts val="0"/>
              </a:spcAft>
              <a:buFont typeface="Verdana"/>
              <a:buChar char="›"/>
              <a:defRPr/>
            </a:pPr>
            <a:r>
              <a:rPr lang="en-US" dirty="0" smtClean="0"/>
              <a:t>CXR</a:t>
            </a:r>
          </a:p>
          <a:p>
            <a:pPr marL="822960" lvl="1" fontAlgn="auto">
              <a:spcAft>
                <a:spcPts val="0"/>
              </a:spcAft>
              <a:buFont typeface="Verdana"/>
              <a:buChar char="›"/>
              <a:defRPr/>
            </a:pPr>
            <a:r>
              <a:rPr lang="en-US" dirty="0" smtClean="0"/>
              <a:t>Urinalysis</a:t>
            </a:r>
          </a:p>
          <a:p>
            <a:pPr marL="822960" lvl="1" fontAlgn="auto">
              <a:spcAft>
                <a:spcPts val="0"/>
              </a:spcAft>
              <a:buFont typeface="Verdana"/>
              <a:buChar char="›"/>
              <a:defRPr/>
            </a:pPr>
            <a:r>
              <a:rPr lang="en-US" dirty="0" smtClean="0"/>
              <a:t>HbA1c</a:t>
            </a:r>
          </a:p>
          <a:p>
            <a:pPr marL="822960" lvl="1" fontAlgn="auto">
              <a:spcAft>
                <a:spcPts val="0"/>
              </a:spcAft>
              <a:buFont typeface="Verdana"/>
              <a:buChar char="›"/>
              <a:defRPr/>
            </a:pPr>
            <a:r>
              <a:rPr lang="en-US" dirty="0" smtClean="0"/>
              <a:t>PT/PTT</a:t>
            </a:r>
          </a:p>
          <a:p>
            <a:pPr marL="822960" lvl="1" fontAlgn="auto">
              <a:spcAft>
                <a:spcPts val="0"/>
              </a:spcAft>
              <a:buFont typeface="Verdana"/>
              <a:buChar char="›"/>
              <a:defRPr/>
            </a:pPr>
            <a:r>
              <a:rPr lang="en-US" dirty="0" smtClean="0"/>
              <a:t>Wound GS/CS</a:t>
            </a:r>
          </a:p>
          <a:p>
            <a:pPr marL="822960" lvl="1" fontAlgn="auto">
              <a:spcAft>
                <a:spcPts val="0"/>
              </a:spcAft>
              <a:buFont typeface="Verdana"/>
              <a:buChar char="›"/>
              <a:defRPr/>
            </a:pPr>
            <a:r>
              <a:rPr lang="en-US" dirty="0" smtClean="0"/>
              <a:t>Doppler Ultrasound of both lower extremities</a:t>
            </a:r>
          </a:p>
          <a:p>
            <a:pPr marL="822960" lvl="1" fontAlgn="auto">
              <a:spcAft>
                <a:spcPts val="0"/>
              </a:spcAft>
              <a:buFont typeface="Verdana"/>
              <a:buChar char="›"/>
              <a:defRPr/>
            </a:pPr>
            <a:endParaRPr lang="en-US" dirty="0" smtClean="0"/>
          </a:p>
          <a:p>
            <a:pPr marL="448056" indent="-384048" fontAlgn="auto">
              <a:spcAft>
                <a:spcPts val="0"/>
              </a:spcAft>
              <a:buFont typeface="Wingdings 2"/>
              <a:buNone/>
              <a:defRPr/>
            </a:pPr>
            <a:endParaRPr lang="en-US" dirty="0"/>
          </a:p>
        </p:txBody>
      </p:sp>
      <p:sp>
        <p:nvSpPr>
          <p:cNvPr id="8" name="Content Placeholder 7"/>
          <p:cNvSpPr>
            <a:spLocks noGrp="1"/>
          </p:cNvSpPr>
          <p:nvPr>
            <p:ph sz="half" idx="2"/>
          </p:nvPr>
        </p:nvSpPr>
        <p:spPr>
          <a:xfrm>
            <a:off x="4648200" y="1722438"/>
            <a:ext cx="4038600" cy="4525962"/>
          </a:xfrm>
        </p:spPr>
        <p:txBody>
          <a:bodyPr>
            <a:normAutofit fontScale="92500" lnSpcReduction="10000"/>
          </a:bodyPr>
          <a:lstStyle/>
          <a:p>
            <a:pPr marL="448056" indent="-384048" fontAlgn="auto">
              <a:spcAft>
                <a:spcPts val="0"/>
              </a:spcAft>
              <a:buFont typeface="Wingdings 2"/>
              <a:buChar char=""/>
              <a:defRPr/>
            </a:pPr>
            <a:r>
              <a:rPr lang="en-US" dirty="0" smtClean="0"/>
              <a:t>X-ray of R foot</a:t>
            </a:r>
          </a:p>
          <a:p>
            <a:pPr marL="822960" lvl="1" fontAlgn="auto">
              <a:spcAft>
                <a:spcPts val="0"/>
              </a:spcAft>
              <a:buFont typeface="Verdana"/>
              <a:buChar char="›"/>
              <a:defRPr/>
            </a:pPr>
            <a:r>
              <a:rPr lang="en-US" dirty="0" smtClean="0"/>
              <a:t>Osteoarthritis, big toe</a:t>
            </a:r>
          </a:p>
          <a:p>
            <a:pPr marL="822960" lvl="1" fontAlgn="auto">
              <a:spcAft>
                <a:spcPts val="0"/>
              </a:spcAft>
              <a:buFont typeface="Verdana"/>
              <a:buChar char="›"/>
              <a:defRPr/>
            </a:pPr>
            <a:r>
              <a:rPr lang="en-US" dirty="0" smtClean="0"/>
              <a:t>Minimally calcified metatarsal artery</a:t>
            </a:r>
          </a:p>
          <a:p>
            <a:pPr marL="448056" indent="-384048" fontAlgn="auto">
              <a:spcAft>
                <a:spcPts val="0"/>
              </a:spcAft>
              <a:buFont typeface="Wingdings 2"/>
              <a:buNone/>
              <a:defRPr/>
            </a:pPr>
            <a:endParaRPr lang="en-US" dirty="0" smtClean="0"/>
          </a:p>
          <a:p>
            <a:pPr marL="448056" indent="-384048" fontAlgn="auto">
              <a:spcAft>
                <a:spcPts val="0"/>
              </a:spcAft>
              <a:buFont typeface="Wingdings 2"/>
              <a:buChar char=""/>
              <a:defRPr/>
            </a:pPr>
            <a:r>
              <a:rPr lang="en-US" dirty="0" smtClean="0"/>
              <a:t>CXR</a:t>
            </a:r>
          </a:p>
          <a:p>
            <a:pPr marL="822960" lvl="1" fontAlgn="auto">
              <a:spcAft>
                <a:spcPts val="0"/>
              </a:spcAft>
              <a:buFont typeface="Verdana"/>
              <a:buChar char="›"/>
              <a:defRPr/>
            </a:pPr>
            <a:r>
              <a:rPr lang="en-US" dirty="0" smtClean="0"/>
              <a:t>Plate-like </a:t>
            </a:r>
            <a:r>
              <a:rPr lang="en-US" dirty="0" err="1" smtClean="0"/>
              <a:t>atelectases</a:t>
            </a:r>
            <a:r>
              <a:rPr lang="en-US" dirty="0" smtClean="0"/>
              <a:t> </a:t>
            </a:r>
            <a:r>
              <a:rPr lang="en-US" dirty="0" err="1" smtClean="0"/>
              <a:t>vs</a:t>
            </a:r>
            <a:r>
              <a:rPr lang="en-US" dirty="0" smtClean="0"/>
              <a:t> fibrosis, lower lung fields</a:t>
            </a:r>
          </a:p>
          <a:p>
            <a:pPr marL="822960" lvl="1" fontAlgn="auto">
              <a:spcAft>
                <a:spcPts val="0"/>
              </a:spcAft>
              <a:buFont typeface="Verdana"/>
              <a:buChar char="›"/>
              <a:defRPr/>
            </a:pPr>
            <a:r>
              <a:rPr lang="en-US" dirty="0" smtClean="0"/>
              <a:t>Mild </a:t>
            </a:r>
            <a:r>
              <a:rPr lang="en-US" dirty="0" err="1" smtClean="0"/>
              <a:t>cardiomegaly</a:t>
            </a:r>
            <a:endParaRPr lang="en-US" dirty="0" smtClean="0"/>
          </a:p>
          <a:p>
            <a:pPr marL="822960" lvl="1" fontAlgn="auto">
              <a:spcAft>
                <a:spcPts val="0"/>
              </a:spcAft>
              <a:buFont typeface="Verdana"/>
              <a:buChar char="›"/>
              <a:defRPr/>
            </a:pPr>
            <a:r>
              <a:rPr lang="en-US" dirty="0" err="1" smtClean="0"/>
              <a:t>Sternotomy</a:t>
            </a:r>
            <a:r>
              <a:rPr lang="en-US" dirty="0" smtClean="0"/>
              <a:t> wires and vascular clips noted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indent="0" fontAlgn="auto">
              <a:spcAft>
                <a:spcPts val="0"/>
              </a:spcAft>
              <a:defRPr/>
            </a:pPr>
            <a:r>
              <a:rPr lang="en-US" dirty="0" smtClean="0">
                <a:solidFill>
                  <a:schemeClr val="accent1">
                    <a:tint val="83000"/>
                    <a:satMod val="150000"/>
                  </a:schemeClr>
                </a:solidFill>
              </a:rPr>
              <a:t>At the ER… </a:t>
            </a:r>
            <a:endParaRPr lang="en-US" dirty="0">
              <a:solidFill>
                <a:schemeClr val="accent1">
                  <a:tint val="83000"/>
                  <a:satMod val="150000"/>
                </a:schemeClr>
              </a:solidFill>
            </a:endParaRPr>
          </a:p>
        </p:txBody>
      </p:sp>
      <p:sp>
        <p:nvSpPr>
          <p:cNvPr id="3" name="Content Placeholder 2"/>
          <p:cNvSpPr>
            <a:spLocks noGrp="1"/>
          </p:cNvSpPr>
          <p:nvPr>
            <p:ph sz="half" idx="1"/>
          </p:nvPr>
        </p:nvSpPr>
        <p:spPr>
          <a:xfrm>
            <a:off x="457200" y="1722438"/>
            <a:ext cx="4038600" cy="4525962"/>
          </a:xfrm>
        </p:spPr>
        <p:txBody>
          <a:bodyPr>
            <a:normAutofit fontScale="92500" lnSpcReduction="10000"/>
          </a:bodyPr>
          <a:lstStyle/>
          <a:p>
            <a:pPr marL="448056" indent="-384048" fontAlgn="auto">
              <a:spcAft>
                <a:spcPts val="0"/>
              </a:spcAft>
              <a:buFont typeface="Wingdings 2"/>
              <a:buChar char=""/>
              <a:defRPr/>
            </a:pPr>
            <a:r>
              <a:rPr lang="en-US" dirty="0" smtClean="0"/>
              <a:t>Diagnostics </a:t>
            </a:r>
          </a:p>
          <a:p>
            <a:pPr marL="822960" lvl="1" fontAlgn="auto">
              <a:spcAft>
                <a:spcPts val="0"/>
              </a:spcAft>
              <a:buFont typeface="Verdana"/>
              <a:buChar char="›"/>
              <a:defRPr/>
            </a:pPr>
            <a:r>
              <a:rPr lang="en-US" dirty="0" smtClean="0"/>
              <a:t>CBC</a:t>
            </a:r>
          </a:p>
          <a:p>
            <a:pPr marL="822960" lvl="1" fontAlgn="auto">
              <a:spcAft>
                <a:spcPts val="0"/>
              </a:spcAft>
              <a:buFont typeface="Verdana"/>
              <a:buChar char="›"/>
              <a:defRPr/>
            </a:pPr>
            <a:r>
              <a:rPr lang="en-US" dirty="0" smtClean="0"/>
              <a:t>STAT5, BUN, </a:t>
            </a:r>
            <a:r>
              <a:rPr lang="en-US" dirty="0" err="1" smtClean="0"/>
              <a:t>Crea</a:t>
            </a:r>
            <a:endParaRPr lang="en-US" dirty="0" smtClean="0"/>
          </a:p>
          <a:p>
            <a:pPr marL="822960" lvl="1" fontAlgn="auto">
              <a:spcAft>
                <a:spcPts val="0"/>
              </a:spcAft>
              <a:buFont typeface="Verdana"/>
              <a:buChar char="›"/>
              <a:defRPr/>
            </a:pPr>
            <a:r>
              <a:rPr lang="en-US" dirty="0" smtClean="0"/>
              <a:t>X-ray of right foot</a:t>
            </a:r>
          </a:p>
          <a:p>
            <a:pPr marL="822960" lvl="1" fontAlgn="auto">
              <a:spcAft>
                <a:spcPts val="0"/>
              </a:spcAft>
              <a:buFont typeface="Verdana"/>
              <a:buChar char="›"/>
              <a:defRPr/>
            </a:pPr>
            <a:r>
              <a:rPr lang="en-US" dirty="0" smtClean="0"/>
              <a:t>ECG</a:t>
            </a:r>
          </a:p>
          <a:p>
            <a:pPr marL="822960" lvl="1" fontAlgn="auto">
              <a:spcAft>
                <a:spcPts val="0"/>
              </a:spcAft>
              <a:buFont typeface="Verdana"/>
              <a:buChar char="›"/>
              <a:defRPr/>
            </a:pPr>
            <a:r>
              <a:rPr lang="en-US" dirty="0" smtClean="0"/>
              <a:t>CXR</a:t>
            </a:r>
          </a:p>
          <a:p>
            <a:pPr marL="822960" lvl="1" fontAlgn="auto">
              <a:spcAft>
                <a:spcPts val="0"/>
              </a:spcAft>
              <a:buFont typeface="Verdana"/>
              <a:buChar char="›"/>
              <a:defRPr/>
            </a:pPr>
            <a:r>
              <a:rPr lang="en-US" dirty="0" smtClean="0"/>
              <a:t>Urinalysis</a:t>
            </a:r>
          </a:p>
          <a:p>
            <a:pPr marL="822960" lvl="1" fontAlgn="auto">
              <a:spcAft>
                <a:spcPts val="0"/>
              </a:spcAft>
              <a:buFont typeface="Verdana"/>
              <a:buChar char="›"/>
              <a:defRPr/>
            </a:pPr>
            <a:r>
              <a:rPr lang="en-US" dirty="0" smtClean="0"/>
              <a:t>HbA1c</a:t>
            </a:r>
          </a:p>
          <a:p>
            <a:pPr marL="822960" lvl="1" fontAlgn="auto">
              <a:spcAft>
                <a:spcPts val="0"/>
              </a:spcAft>
              <a:buFont typeface="Verdana"/>
              <a:buChar char="›"/>
              <a:defRPr/>
            </a:pPr>
            <a:r>
              <a:rPr lang="en-US" dirty="0" smtClean="0"/>
              <a:t>PT/PTT</a:t>
            </a:r>
          </a:p>
          <a:p>
            <a:pPr marL="822960" lvl="1" fontAlgn="auto">
              <a:spcAft>
                <a:spcPts val="0"/>
              </a:spcAft>
              <a:buFont typeface="Verdana"/>
              <a:buChar char="›"/>
              <a:defRPr/>
            </a:pPr>
            <a:r>
              <a:rPr lang="en-US" dirty="0" smtClean="0"/>
              <a:t>Wound GS/CS</a:t>
            </a:r>
          </a:p>
          <a:p>
            <a:pPr marL="822960" lvl="1" fontAlgn="auto">
              <a:spcAft>
                <a:spcPts val="0"/>
              </a:spcAft>
              <a:buFont typeface="Verdana"/>
              <a:buChar char="›"/>
              <a:defRPr/>
            </a:pPr>
            <a:r>
              <a:rPr lang="en-US" dirty="0" smtClean="0"/>
              <a:t>Doppler ultrasound of both lower extremities</a:t>
            </a:r>
          </a:p>
          <a:p>
            <a:pPr marL="822960" lvl="1" fontAlgn="auto">
              <a:spcAft>
                <a:spcPts val="0"/>
              </a:spcAft>
              <a:buFont typeface="Verdana"/>
              <a:buChar char="›"/>
              <a:defRPr/>
            </a:pPr>
            <a:endParaRPr lang="en-US" dirty="0" smtClean="0"/>
          </a:p>
          <a:p>
            <a:pPr marL="448056" indent="-384048" fontAlgn="auto">
              <a:spcAft>
                <a:spcPts val="0"/>
              </a:spcAft>
              <a:buFont typeface="Wingdings 2"/>
              <a:buNone/>
              <a:defRPr/>
            </a:pPr>
            <a:endParaRPr lang="en-US" dirty="0"/>
          </a:p>
        </p:txBody>
      </p:sp>
      <p:sp>
        <p:nvSpPr>
          <p:cNvPr id="8" name="Content Placeholder 7"/>
          <p:cNvSpPr>
            <a:spLocks noGrp="1"/>
          </p:cNvSpPr>
          <p:nvPr>
            <p:ph sz="half" idx="2"/>
          </p:nvPr>
        </p:nvSpPr>
        <p:spPr>
          <a:xfrm>
            <a:off x="4648200" y="1722438"/>
            <a:ext cx="4038600" cy="4525962"/>
          </a:xfrm>
        </p:spPr>
        <p:txBody>
          <a:bodyPr>
            <a:normAutofit fontScale="92500" lnSpcReduction="10000"/>
          </a:bodyPr>
          <a:lstStyle/>
          <a:p>
            <a:pPr marL="448056" indent="-384048" fontAlgn="auto">
              <a:spcAft>
                <a:spcPts val="0"/>
              </a:spcAft>
              <a:buFont typeface="Wingdings 2"/>
              <a:buChar char=""/>
              <a:defRPr/>
            </a:pPr>
            <a:r>
              <a:rPr lang="en-US" dirty="0" smtClean="0"/>
              <a:t>ECG: </a:t>
            </a:r>
          </a:p>
          <a:p>
            <a:pPr marL="822960" lvl="1" fontAlgn="auto">
              <a:spcAft>
                <a:spcPts val="0"/>
              </a:spcAft>
              <a:buFont typeface="Verdana"/>
              <a:buChar char="›"/>
              <a:defRPr/>
            </a:pPr>
            <a:r>
              <a:rPr lang="en-US" dirty="0" smtClean="0"/>
              <a:t>sinus tachycardia (111 </a:t>
            </a:r>
            <a:r>
              <a:rPr lang="en-US" dirty="0" err="1" smtClean="0"/>
              <a:t>bpm</a:t>
            </a:r>
            <a:r>
              <a:rPr lang="en-US" dirty="0" smtClean="0"/>
              <a:t>)</a:t>
            </a:r>
          </a:p>
          <a:p>
            <a:pPr marL="822960" lvl="1" fontAlgn="auto">
              <a:spcAft>
                <a:spcPts val="0"/>
              </a:spcAft>
              <a:buFont typeface="Verdana"/>
              <a:buChar char="›"/>
              <a:defRPr/>
            </a:pPr>
            <a:r>
              <a:rPr lang="en-US" dirty="0" smtClean="0"/>
              <a:t>Left </a:t>
            </a:r>
            <a:r>
              <a:rPr lang="en-US" dirty="0" err="1" smtClean="0"/>
              <a:t>atrial</a:t>
            </a:r>
            <a:r>
              <a:rPr lang="en-US" dirty="0" smtClean="0"/>
              <a:t> enlargement</a:t>
            </a:r>
          </a:p>
          <a:p>
            <a:pPr marL="822960" lvl="1" fontAlgn="auto">
              <a:spcAft>
                <a:spcPts val="0"/>
              </a:spcAft>
              <a:buFont typeface="Verdana"/>
              <a:buChar char="›"/>
              <a:defRPr/>
            </a:pPr>
            <a:r>
              <a:rPr lang="en-US" dirty="0" smtClean="0"/>
              <a:t>Lateral wall ischemia</a:t>
            </a:r>
          </a:p>
          <a:p>
            <a:pPr marL="448056" indent="-384048" fontAlgn="auto">
              <a:spcAft>
                <a:spcPts val="0"/>
              </a:spcAft>
              <a:buFont typeface="Wingdings 2"/>
              <a:buChar char=""/>
              <a:defRPr/>
            </a:pPr>
            <a:endParaRPr lang="en-US" dirty="0" smtClean="0"/>
          </a:p>
          <a:p>
            <a:pPr marL="448056" indent="-384048" fontAlgn="auto">
              <a:spcAft>
                <a:spcPts val="0"/>
              </a:spcAft>
              <a:buFont typeface="Wingdings 2"/>
              <a:buChar char=""/>
              <a:defRPr/>
            </a:pPr>
            <a:r>
              <a:rPr lang="en-US" dirty="0" smtClean="0"/>
              <a:t>Urinalysis</a:t>
            </a:r>
          </a:p>
          <a:p>
            <a:pPr marL="822960" lvl="1" fontAlgn="auto">
              <a:spcAft>
                <a:spcPts val="0"/>
              </a:spcAft>
              <a:buFont typeface="Verdana"/>
              <a:buChar char="›"/>
              <a:defRPr/>
            </a:pPr>
            <a:r>
              <a:rPr lang="en-US" dirty="0" smtClean="0"/>
              <a:t>+1 sugar, +3 protein</a:t>
            </a:r>
          </a:p>
          <a:p>
            <a:pPr marL="822960" lvl="1" fontAlgn="auto">
              <a:spcAft>
                <a:spcPts val="0"/>
              </a:spcAft>
              <a:buFont typeface="Verdana"/>
              <a:buChar char="›"/>
              <a:defRPr/>
            </a:pPr>
            <a:r>
              <a:rPr lang="en-US" dirty="0" smtClean="0"/>
              <a:t>7 </a:t>
            </a:r>
            <a:r>
              <a:rPr lang="en-US" dirty="0" err="1" smtClean="0"/>
              <a:t>rbc</a:t>
            </a:r>
            <a:r>
              <a:rPr lang="en-US" dirty="0" smtClean="0"/>
              <a:t>, 2 </a:t>
            </a:r>
            <a:r>
              <a:rPr lang="en-US" dirty="0" err="1" smtClean="0"/>
              <a:t>wbc</a:t>
            </a:r>
            <a:r>
              <a:rPr lang="en-US" dirty="0" smtClean="0"/>
              <a:t>, 3 </a:t>
            </a:r>
            <a:r>
              <a:rPr lang="en-US" dirty="0" err="1" smtClean="0"/>
              <a:t>ec</a:t>
            </a:r>
            <a:r>
              <a:rPr lang="en-US" dirty="0" smtClean="0"/>
              <a:t>, 2 bacteria</a:t>
            </a:r>
          </a:p>
          <a:p>
            <a:pPr marL="822960" lvl="1" fontAlgn="auto">
              <a:spcAft>
                <a:spcPts val="0"/>
              </a:spcAft>
              <a:buFont typeface="Verdana"/>
              <a:buChar char="›"/>
              <a:defRPr/>
            </a:pPr>
            <a:r>
              <a:rPr lang="en-US" dirty="0" smtClean="0"/>
              <a:t>0-1 hyaline cast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fontAlgn="auto">
              <a:spcAft>
                <a:spcPts val="0"/>
              </a:spcAft>
              <a:defRPr/>
            </a:pPr>
            <a:r>
              <a:rPr lang="en-PH" dirty="0" smtClean="0">
                <a:solidFill>
                  <a:schemeClr val="accent1">
                    <a:tint val="83000"/>
                    <a:satMod val="150000"/>
                  </a:schemeClr>
                </a:solidFill>
              </a:rPr>
              <a:t>XRAY OF RIGHT FOOT</a:t>
            </a:r>
            <a:endParaRPr lang="en-PH" dirty="0">
              <a:solidFill>
                <a:schemeClr val="accent1">
                  <a:tint val="83000"/>
                  <a:satMod val="150000"/>
                </a:schemeClr>
              </a:solidFill>
            </a:endParaRPr>
          </a:p>
        </p:txBody>
      </p:sp>
      <p:pic>
        <p:nvPicPr>
          <p:cNvPr id="27651" name="Picture 4" descr="C:\Users\michelle\Documents\M&amp;M\pics\DSCN0128.JPG"/>
          <p:cNvPicPr>
            <a:picLocks noGrp="1" noChangeAspect="1" noChangeArrowheads="1"/>
          </p:cNvPicPr>
          <p:nvPr>
            <p:ph idx="1"/>
          </p:nvPr>
        </p:nvPicPr>
        <p:blipFill>
          <a:blip r:embed="rId3" cstate="print"/>
          <a:srcRect t="11842"/>
          <a:stretch>
            <a:fillRect/>
          </a:stretch>
        </p:blipFill>
        <p:spPr>
          <a:xfrm>
            <a:off x="990600" y="1066800"/>
            <a:ext cx="5638800" cy="5791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5888"/>
            <a:r>
              <a:rPr lang="en-US" dirty="0" smtClean="0"/>
              <a:t>OBJECTIVES</a:t>
            </a:r>
            <a:endParaRPr lang="en-US" dirty="0"/>
          </a:p>
        </p:txBody>
      </p:sp>
      <p:sp>
        <p:nvSpPr>
          <p:cNvPr id="3" name="Content Placeholder 2"/>
          <p:cNvSpPr>
            <a:spLocks noGrp="1"/>
          </p:cNvSpPr>
          <p:nvPr>
            <p:ph idx="1"/>
          </p:nvPr>
        </p:nvSpPr>
        <p:spPr/>
        <p:txBody>
          <a:bodyPr/>
          <a:lstStyle/>
          <a:p>
            <a:pPr lvl="0"/>
            <a:r>
              <a:rPr lang="en-PH" b="1" i="1" dirty="0" smtClean="0"/>
              <a:t>To present a case of diabetic foot who developed complications after surgery</a:t>
            </a:r>
          </a:p>
          <a:p>
            <a:pPr lvl="0"/>
            <a:endParaRPr lang="en-US" dirty="0" smtClean="0"/>
          </a:p>
          <a:p>
            <a:pPr lvl="0"/>
            <a:r>
              <a:rPr lang="en-PH" b="1" i="1" dirty="0" smtClean="0"/>
              <a:t>To discuss the complications and measures to prevent such complications after lower extremity amputation.</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04106"/>
          </a:xfrm>
        </p:spPr>
        <p:txBody>
          <a:bodyPr/>
          <a:lstStyle/>
          <a:p>
            <a:pPr marL="484632" indent="0" fontAlgn="auto">
              <a:spcAft>
                <a:spcPts val="0"/>
              </a:spcAft>
              <a:defRPr/>
            </a:pPr>
            <a:r>
              <a:rPr lang="en-PH" dirty="0" smtClean="0">
                <a:solidFill>
                  <a:schemeClr val="accent1">
                    <a:tint val="83000"/>
                    <a:satMod val="150000"/>
                  </a:schemeClr>
                </a:solidFill>
              </a:rPr>
              <a:t>CXR (10/17/09)</a:t>
            </a:r>
            <a:endParaRPr lang="en-PH" dirty="0">
              <a:solidFill>
                <a:schemeClr val="accent1">
                  <a:tint val="83000"/>
                  <a:satMod val="150000"/>
                </a:schemeClr>
              </a:solidFill>
            </a:endParaRPr>
          </a:p>
        </p:txBody>
      </p:sp>
      <p:pic>
        <p:nvPicPr>
          <p:cNvPr id="28675" name="Picture 4" descr="C:\Users\michelle\Documents\M&amp;M\pics\DSCN0130.JPG"/>
          <p:cNvPicPr>
            <a:picLocks noGrp="1" noChangeAspect="1" noChangeArrowheads="1"/>
          </p:cNvPicPr>
          <p:nvPr>
            <p:ph idx="1"/>
          </p:nvPr>
        </p:nvPicPr>
        <p:blipFill>
          <a:blip r:embed="rId3" cstate="print"/>
          <a:srcRect/>
          <a:stretch>
            <a:fillRect/>
          </a:stretch>
        </p:blipFill>
        <p:spPr>
          <a:xfrm>
            <a:off x="762000" y="990600"/>
            <a:ext cx="7772400" cy="5715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04106"/>
          </a:xfrm>
        </p:spPr>
        <p:txBody>
          <a:bodyPr/>
          <a:lstStyle/>
          <a:p>
            <a:pPr marL="484632" indent="0" fontAlgn="auto">
              <a:spcAft>
                <a:spcPts val="0"/>
              </a:spcAft>
              <a:defRPr/>
            </a:pPr>
            <a:r>
              <a:rPr lang="en-PH" dirty="0" smtClean="0">
                <a:solidFill>
                  <a:schemeClr val="accent1">
                    <a:tint val="83000"/>
                    <a:satMod val="150000"/>
                  </a:schemeClr>
                </a:solidFill>
              </a:rPr>
              <a:t>ECG (10/17/09)</a:t>
            </a:r>
            <a:endParaRPr lang="en-PH" dirty="0">
              <a:solidFill>
                <a:schemeClr val="accent1">
                  <a:tint val="83000"/>
                  <a:satMod val="150000"/>
                </a:schemeClr>
              </a:solidFill>
            </a:endParaRPr>
          </a:p>
        </p:txBody>
      </p:sp>
      <p:pic>
        <p:nvPicPr>
          <p:cNvPr id="29699" name="Picture 2" descr="C:\Users\michelle\Documents\M&amp;M\pics\DSCN0036.JPG"/>
          <p:cNvPicPr>
            <a:picLocks noGrp="1" noChangeAspect="1" noChangeArrowheads="1"/>
          </p:cNvPicPr>
          <p:nvPr>
            <p:ph idx="1"/>
          </p:nvPr>
        </p:nvPicPr>
        <p:blipFill>
          <a:blip r:embed="rId3" cstate="print"/>
          <a:srcRect t="17152"/>
          <a:stretch>
            <a:fillRect/>
          </a:stretch>
        </p:blipFill>
        <p:spPr>
          <a:xfrm>
            <a:off x="304800" y="1219200"/>
            <a:ext cx="8610600" cy="56388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Wound GS</a:t>
            </a:r>
            <a:endParaRPr lang="en-US" dirty="0"/>
          </a:p>
        </p:txBody>
      </p:sp>
      <p:sp>
        <p:nvSpPr>
          <p:cNvPr id="3" name="Content Placeholder 2"/>
          <p:cNvSpPr>
            <a:spLocks noGrp="1"/>
          </p:cNvSpPr>
          <p:nvPr>
            <p:ph idx="1"/>
          </p:nvPr>
        </p:nvSpPr>
        <p:spPr/>
        <p:txBody>
          <a:bodyPr/>
          <a:lstStyle/>
          <a:p>
            <a:r>
              <a:rPr lang="en-US" dirty="0" smtClean="0"/>
              <a:t>Many gram positive </a:t>
            </a:r>
            <a:r>
              <a:rPr lang="en-US" dirty="0" err="1" smtClean="0"/>
              <a:t>cocci</a:t>
            </a:r>
            <a:r>
              <a:rPr lang="en-US" dirty="0" smtClean="0"/>
              <a:t> in pairs</a:t>
            </a:r>
          </a:p>
          <a:p>
            <a:r>
              <a:rPr lang="en-US" dirty="0" smtClean="0"/>
              <a:t>Many gram negative rods</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marL="112713" indent="0" fontAlgn="auto">
              <a:spcAft>
                <a:spcPts val="0"/>
              </a:spcAft>
              <a:defRPr/>
            </a:pPr>
            <a:r>
              <a:rPr lang="en-US" dirty="0" smtClean="0">
                <a:solidFill>
                  <a:schemeClr val="accent1">
                    <a:tint val="83000"/>
                    <a:satMod val="150000"/>
                  </a:schemeClr>
                </a:solidFill>
              </a:rPr>
              <a:t>Microbiology </a:t>
            </a:r>
            <a:endParaRPr lang="en-US" dirty="0">
              <a:solidFill>
                <a:schemeClr val="accent1">
                  <a:tint val="83000"/>
                  <a:satMod val="150000"/>
                </a:schemeClr>
              </a:solidFill>
            </a:endParaRPr>
          </a:p>
        </p:txBody>
      </p:sp>
      <p:sp>
        <p:nvSpPr>
          <p:cNvPr id="31747" name="Content Placeholder 2"/>
          <p:cNvSpPr>
            <a:spLocks noGrp="1"/>
          </p:cNvSpPr>
          <p:nvPr>
            <p:ph idx="1"/>
          </p:nvPr>
        </p:nvSpPr>
        <p:spPr>
          <a:xfrm>
            <a:off x="457200" y="1447800"/>
            <a:ext cx="8229600" cy="5006975"/>
          </a:xfrm>
        </p:spPr>
        <p:txBody>
          <a:bodyPr/>
          <a:lstStyle/>
          <a:p>
            <a:r>
              <a:rPr lang="en-US" dirty="0" smtClean="0"/>
              <a:t>Aerobic gram + </a:t>
            </a:r>
            <a:r>
              <a:rPr lang="en-US" dirty="0" err="1" smtClean="0"/>
              <a:t>cocci</a:t>
            </a:r>
            <a:r>
              <a:rPr lang="en-US" dirty="0" smtClean="0"/>
              <a:t> – predominant </a:t>
            </a:r>
            <a:r>
              <a:rPr lang="en-US" dirty="0" err="1" smtClean="0"/>
              <a:t>micoroorganisms</a:t>
            </a:r>
            <a:endParaRPr lang="en-US" dirty="0" smtClean="0"/>
          </a:p>
          <a:p>
            <a:pPr lvl="1"/>
            <a:r>
              <a:rPr lang="en-US" dirty="0" smtClean="0"/>
              <a:t>S. </a:t>
            </a:r>
            <a:r>
              <a:rPr lang="en-US" dirty="0" err="1" smtClean="0"/>
              <a:t>aureus</a:t>
            </a:r>
            <a:r>
              <a:rPr lang="en-US" dirty="0" smtClean="0"/>
              <a:t> and B-hemolytic streptococci </a:t>
            </a:r>
          </a:p>
          <a:p>
            <a:endParaRPr lang="en-US" dirty="0" smtClean="0"/>
          </a:p>
          <a:p>
            <a:r>
              <a:rPr lang="en-US" dirty="0" smtClean="0"/>
              <a:t>Chronic wounds develop a more complex colonizing flora</a:t>
            </a:r>
          </a:p>
          <a:p>
            <a:pPr lvl="1"/>
            <a:r>
              <a:rPr lang="en-US" dirty="0" err="1" smtClean="0"/>
              <a:t>Enterococci</a:t>
            </a:r>
            <a:r>
              <a:rPr lang="en-US" dirty="0" smtClean="0"/>
              <a:t>, various </a:t>
            </a:r>
            <a:r>
              <a:rPr lang="en-US" dirty="0" err="1" smtClean="0"/>
              <a:t>Enterobacteriaciae</a:t>
            </a:r>
            <a:r>
              <a:rPr lang="en-US" dirty="0" smtClean="0"/>
              <a:t>, obligate anaerobes, P. </a:t>
            </a:r>
            <a:r>
              <a:rPr lang="en-US" dirty="0" err="1" smtClean="0"/>
              <a:t>aeruginosa</a:t>
            </a:r>
            <a:endParaRPr lang="en-US" dirty="0" smtClean="0"/>
          </a:p>
          <a:p>
            <a:pPr lvl="1">
              <a:buFont typeface="Verdana" pitchFamily="34" charset="0"/>
              <a:buNone/>
            </a:pPr>
            <a:endParaRPr lang="en-US" dirty="0" smtClean="0"/>
          </a:p>
          <a:p>
            <a:pPr lvl="1" algn="r">
              <a:buFont typeface="Verdana" pitchFamily="34" charset="0"/>
              <a:buNone/>
            </a:pPr>
            <a:endParaRPr lang="en-US" sz="1400" dirty="0" smtClean="0"/>
          </a:p>
          <a:p>
            <a:pPr lvl="1" algn="r">
              <a:buFont typeface="Verdana" pitchFamily="34" charset="0"/>
              <a:buNone/>
            </a:pPr>
            <a:r>
              <a:rPr lang="en-US" sz="1400" dirty="0" smtClean="0"/>
              <a:t>Diagnosis and treatment of diabetic foot infections. IDSA guidelines 2004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normAutofit fontScale="90000"/>
          </a:bodyPr>
          <a:lstStyle/>
          <a:p>
            <a:pPr marL="112713" indent="0" fontAlgn="auto">
              <a:spcAft>
                <a:spcPts val="0"/>
              </a:spcAft>
              <a:defRPr/>
            </a:pPr>
            <a:r>
              <a:rPr lang="en-US" dirty="0" smtClean="0">
                <a:solidFill>
                  <a:schemeClr val="accent1">
                    <a:tint val="83000"/>
                    <a:satMod val="150000"/>
                  </a:schemeClr>
                </a:solidFill>
              </a:rPr>
              <a:t>Pathogens associated with various foot-infection syndromes</a:t>
            </a:r>
            <a:endParaRPr lang="en-US" dirty="0">
              <a:solidFill>
                <a:schemeClr val="accent1">
                  <a:tint val="83000"/>
                  <a:satMod val="150000"/>
                </a:schemeClr>
              </a:solidFill>
            </a:endParaRPr>
          </a:p>
        </p:txBody>
      </p:sp>
      <p:pic>
        <p:nvPicPr>
          <p:cNvPr id="32771" name="Picture 2"/>
          <p:cNvPicPr>
            <a:picLocks noGrp="1" noChangeAspect="1" noChangeArrowheads="1"/>
          </p:cNvPicPr>
          <p:nvPr>
            <p:ph idx="1"/>
          </p:nvPr>
        </p:nvPicPr>
        <p:blipFill>
          <a:blip r:embed="rId3" cstate="print"/>
          <a:srcRect/>
          <a:stretch>
            <a:fillRect/>
          </a:stretch>
        </p:blipFill>
        <p:spPr>
          <a:xfrm>
            <a:off x="228600" y="1600200"/>
            <a:ext cx="8763000" cy="50292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04106"/>
          </a:xfrm>
        </p:spPr>
        <p:txBody>
          <a:bodyPr/>
          <a:lstStyle/>
          <a:p>
            <a:pPr marL="114300" indent="0" fontAlgn="auto">
              <a:spcAft>
                <a:spcPts val="0"/>
              </a:spcAft>
              <a:defRPr/>
            </a:pPr>
            <a:r>
              <a:rPr lang="en-US" dirty="0" smtClean="0">
                <a:solidFill>
                  <a:schemeClr val="accent1">
                    <a:tint val="83000"/>
                    <a:satMod val="150000"/>
                  </a:schemeClr>
                </a:solidFill>
              </a:rPr>
              <a:t>Diabetic foot…</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marL="448056" indent="-384048" fontAlgn="auto">
              <a:spcAft>
                <a:spcPts val="0"/>
              </a:spcAft>
              <a:buFont typeface="Wingdings 2"/>
              <a:buChar char=""/>
              <a:defRPr/>
            </a:pPr>
            <a:r>
              <a:rPr lang="en-US" dirty="0" err="1" smtClean="0"/>
              <a:t>Polymicrobial</a:t>
            </a:r>
            <a:r>
              <a:rPr lang="en-US" dirty="0" smtClean="0"/>
              <a:t> in nature</a:t>
            </a:r>
          </a:p>
          <a:p>
            <a:pPr marL="448056" indent="-384048" fontAlgn="auto">
              <a:spcAft>
                <a:spcPts val="0"/>
              </a:spcAft>
              <a:buFont typeface="Wingdings 2"/>
              <a:buChar char=""/>
              <a:defRPr/>
            </a:pPr>
            <a:endParaRPr lang="en-US" dirty="0" smtClean="0"/>
          </a:p>
          <a:p>
            <a:pPr marL="448056" indent="-384048" fontAlgn="auto">
              <a:spcAft>
                <a:spcPts val="0"/>
              </a:spcAft>
              <a:buFont typeface="Wingdings 2"/>
              <a:buChar char=""/>
              <a:defRPr/>
            </a:pPr>
            <a:r>
              <a:rPr lang="en-US" dirty="0" smtClean="0"/>
              <a:t>Predominantly Gram-negative organisms are isolated – 76%</a:t>
            </a:r>
          </a:p>
          <a:p>
            <a:pPr marL="822960" lvl="1" fontAlgn="auto">
              <a:spcAft>
                <a:spcPts val="0"/>
              </a:spcAft>
              <a:buFont typeface="Verdana"/>
              <a:buChar char="›"/>
              <a:defRPr/>
            </a:pPr>
            <a:r>
              <a:rPr lang="en-US" dirty="0" smtClean="0"/>
              <a:t>P. </a:t>
            </a:r>
            <a:r>
              <a:rPr lang="en-US" dirty="0" err="1" smtClean="0"/>
              <a:t>aeruginosa</a:t>
            </a:r>
            <a:r>
              <a:rPr lang="en-US" dirty="0" smtClean="0"/>
              <a:t> (22%), </a:t>
            </a:r>
            <a:r>
              <a:rPr lang="en-US" dirty="0" err="1" smtClean="0"/>
              <a:t>Klebsiella</a:t>
            </a:r>
            <a:r>
              <a:rPr lang="en-US" dirty="0" smtClean="0"/>
              <a:t> (17%), E. coli (18%), Proteus (11%)</a:t>
            </a:r>
          </a:p>
          <a:p>
            <a:pPr marL="448056" indent="-384048" fontAlgn="auto">
              <a:spcAft>
                <a:spcPts val="0"/>
              </a:spcAft>
              <a:buFont typeface="Wingdings 2"/>
              <a:buChar char=""/>
              <a:defRPr/>
            </a:pPr>
            <a:endParaRPr lang="en-US" dirty="0" smtClean="0"/>
          </a:p>
          <a:p>
            <a:pPr marL="448056" indent="-384048" fontAlgn="auto">
              <a:spcAft>
                <a:spcPts val="0"/>
              </a:spcAft>
              <a:buFont typeface="Wingdings 2"/>
              <a:buChar char=""/>
              <a:defRPr/>
            </a:pPr>
            <a:r>
              <a:rPr lang="en-US" dirty="0" smtClean="0"/>
              <a:t>Gram-positive comprises the 24%, commonly S. </a:t>
            </a:r>
            <a:r>
              <a:rPr lang="en-US" dirty="0" err="1" smtClean="0"/>
              <a:t>aureus</a:t>
            </a:r>
            <a:r>
              <a:rPr lang="en-US" dirty="0" smtClean="0"/>
              <a:t> (19%)</a:t>
            </a:r>
          </a:p>
          <a:p>
            <a:pPr marL="448056" indent="-384048" fontAlgn="auto">
              <a:spcAft>
                <a:spcPts val="0"/>
              </a:spcAft>
              <a:buFont typeface="Wingdings 2"/>
              <a:buChar char=""/>
              <a:defRPr/>
            </a:pPr>
            <a:endParaRPr lang="en-US" dirty="0" smtClean="0"/>
          </a:p>
          <a:p>
            <a:pPr marL="448056" indent="-384048" fontAlgn="auto">
              <a:spcAft>
                <a:spcPts val="0"/>
              </a:spcAft>
              <a:buFont typeface="Wingdings 2"/>
              <a:buChar char=""/>
              <a:defRPr/>
            </a:pPr>
            <a:r>
              <a:rPr lang="en-US" dirty="0" smtClean="0"/>
              <a:t>Fungal isolates, i.e. Candida species may be isolated</a:t>
            </a:r>
          </a:p>
          <a:p>
            <a:pPr marL="448056" indent="-384048" algn="r" fontAlgn="auto">
              <a:spcAft>
                <a:spcPts val="0"/>
              </a:spcAft>
              <a:buFont typeface="Wingdings 2"/>
              <a:buNone/>
              <a:defRPr/>
            </a:pPr>
            <a:endParaRPr lang="en-US" sz="1600" b="1" dirty="0" smtClean="0"/>
          </a:p>
          <a:p>
            <a:pPr marL="448056" indent="-384048" algn="r" fontAlgn="auto">
              <a:spcAft>
                <a:spcPts val="0"/>
              </a:spcAft>
              <a:buFont typeface="Wingdings 2"/>
              <a:buNone/>
              <a:defRPr/>
            </a:pPr>
            <a:endParaRPr lang="en-US" sz="1600" b="1" dirty="0" smtClean="0"/>
          </a:p>
          <a:p>
            <a:pPr marL="448056" indent="-384048" algn="r" fontAlgn="auto">
              <a:spcAft>
                <a:spcPts val="0"/>
              </a:spcAft>
              <a:buFont typeface="Wingdings 2"/>
              <a:buNone/>
              <a:defRPr/>
            </a:pPr>
            <a:endParaRPr lang="en-US" sz="1300" b="1" dirty="0" smtClean="0"/>
          </a:p>
          <a:p>
            <a:pPr marL="448056" indent="-384048" algn="r" fontAlgn="auto">
              <a:spcAft>
                <a:spcPts val="0"/>
              </a:spcAft>
              <a:buFont typeface="Wingdings 2"/>
              <a:buNone/>
              <a:defRPr/>
            </a:pPr>
            <a:endParaRPr lang="en-US" sz="1300" b="1" dirty="0" smtClean="0"/>
          </a:p>
          <a:p>
            <a:pPr marL="448056" indent="-384048" algn="r" fontAlgn="auto">
              <a:spcAft>
                <a:spcPts val="0"/>
              </a:spcAft>
              <a:buFont typeface="Wingdings 2"/>
              <a:buNone/>
              <a:defRPr/>
            </a:pPr>
            <a:endParaRPr lang="en-US" sz="1300" b="1" dirty="0" smtClean="0"/>
          </a:p>
          <a:p>
            <a:pPr marL="448056" indent="-384048" algn="r" fontAlgn="auto">
              <a:spcAft>
                <a:spcPts val="0"/>
              </a:spcAft>
              <a:buFont typeface="Wingdings 2"/>
              <a:buNone/>
              <a:defRPr/>
            </a:pPr>
            <a:endParaRPr lang="en-US" sz="1300" b="1" dirty="0" smtClean="0"/>
          </a:p>
          <a:p>
            <a:pPr marL="448056" indent="-384048" algn="r" fontAlgn="auto">
              <a:spcAft>
                <a:spcPts val="0"/>
              </a:spcAft>
              <a:buFont typeface="Wingdings 2"/>
              <a:buNone/>
              <a:defRPr/>
            </a:pPr>
            <a:endParaRPr lang="en-US" sz="1300" b="1" dirty="0" smtClean="0"/>
          </a:p>
          <a:p>
            <a:pPr marL="448056" indent="-384048" algn="r" fontAlgn="auto">
              <a:spcAft>
                <a:spcPts val="0"/>
              </a:spcAft>
              <a:buFont typeface="Wingdings 2"/>
              <a:buNone/>
              <a:defRPr/>
            </a:pPr>
            <a:endParaRPr lang="en-US" sz="1300" b="1" dirty="0" smtClean="0"/>
          </a:p>
          <a:p>
            <a:pPr marL="448056" indent="-384048" algn="r" fontAlgn="auto">
              <a:spcAft>
                <a:spcPts val="0"/>
              </a:spcAft>
              <a:buFont typeface="Wingdings 2"/>
              <a:buNone/>
              <a:defRPr/>
            </a:pPr>
            <a:r>
              <a:rPr lang="en-US" sz="1300" b="1" dirty="0" smtClean="0"/>
              <a:t>Spectrum of microbial flora in DM foot ulcers. Indian journal of Pathology and Microbiology, April-June 2008</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marL="114300" indent="0" fontAlgn="auto">
              <a:spcAft>
                <a:spcPts val="0"/>
              </a:spcAft>
              <a:defRPr/>
            </a:pPr>
            <a:r>
              <a:rPr lang="en-PH" dirty="0" smtClean="0">
                <a:solidFill>
                  <a:schemeClr val="accent1">
                    <a:tint val="83000"/>
                    <a:satMod val="150000"/>
                  </a:schemeClr>
                </a:solidFill>
              </a:rPr>
              <a:t>At the ER…</a:t>
            </a:r>
            <a:endParaRPr lang="en-PH" dirty="0">
              <a:solidFill>
                <a:schemeClr val="accent1">
                  <a:tint val="83000"/>
                  <a:satMod val="150000"/>
                </a:schemeClr>
              </a:solidFill>
            </a:endParaRPr>
          </a:p>
        </p:txBody>
      </p:sp>
      <p:sp>
        <p:nvSpPr>
          <p:cNvPr id="34819" name="Content Placeholder 3"/>
          <p:cNvSpPr>
            <a:spLocks noGrp="1"/>
          </p:cNvSpPr>
          <p:nvPr>
            <p:ph idx="1"/>
          </p:nvPr>
        </p:nvSpPr>
        <p:spPr>
          <a:xfrm>
            <a:off x="457200" y="1600200"/>
            <a:ext cx="8229600" cy="4854575"/>
          </a:xfrm>
        </p:spPr>
        <p:txBody>
          <a:bodyPr/>
          <a:lstStyle/>
          <a:p>
            <a:r>
              <a:rPr lang="en-PH" dirty="0" smtClean="0"/>
              <a:t>Tetanus </a:t>
            </a:r>
            <a:r>
              <a:rPr lang="en-PH" dirty="0" err="1" smtClean="0"/>
              <a:t>toxoid</a:t>
            </a:r>
            <a:r>
              <a:rPr lang="en-PH" dirty="0" smtClean="0"/>
              <a:t> 0.5 ml IM</a:t>
            </a:r>
          </a:p>
          <a:p>
            <a:r>
              <a:rPr lang="en-PH" dirty="0" smtClean="0"/>
              <a:t>Tetanus immunoglobulin 250 units IM</a:t>
            </a:r>
          </a:p>
          <a:p>
            <a:r>
              <a:rPr lang="en-PH" dirty="0" smtClean="0"/>
              <a:t>PNSS 1L x 60 ml/hr</a:t>
            </a:r>
          </a:p>
          <a:p>
            <a:r>
              <a:rPr lang="en-PH" dirty="0" err="1" smtClean="0"/>
              <a:t>Clindamycin</a:t>
            </a:r>
            <a:r>
              <a:rPr lang="en-PH" dirty="0" smtClean="0"/>
              <a:t> 600mg IV q8</a:t>
            </a:r>
          </a:p>
          <a:p>
            <a:r>
              <a:rPr lang="en-PH" dirty="0" err="1" smtClean="0"/>
              <a:t>Ceftriaxone</a:t>
            </a:r>
            <a:r>
              <a:rPr lang="en-PH" dirty="0" smtClean="0"/>
              <a:t> 1g IV q12</a:t>
            </a:r>
          </a:p>
          <a:p>
            <a:r>
              <a:rPr lang="en-PH" dirty="0" err="1" smtClean="0"/>
              <a:t>Tramadol</a:t>
            </a:r>
            <a:r>
              <a:rPr lang="en-PH" dirty="0" smtClean="0"/>
              <a:t> 50mg IV q8 </a:t>
            </a:r>
            <a:r>
              <a:rPr lang="en-PH" dirty="0" err="1" smtClean="0"/>
              <a:t>prn</a:t>
            </a:r>
            <a:endParaRPr lang="en-PH" dirty="0" smtClean="0"/>
          </a:p>
          <a:p>
            <a:r>
              <a:rPr lang="en-PH" dirty="0" err="1" smtClean="0"/>
              <a:t>Sulodexide</a:t>
            </a:r>
            <a:r>
              <a:rPr lang="en-PH" dirty="0" smtClean="0"/>
              <a:t> 1 tab 2xday</a:t>
            </a:r>
          </a:p>
          <a:p>
            <a:pPr>
              <a:buFont typeface="Wingdings" pitchFamily="2" charset="2"/>
              <a:buNone/>
            </a:pPr>
            <a:endParaRPr lang="en-PH"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484632" indent="0" fontAlgn="auto">
              <a:spcAft>
                <a:spcPts val="0"/>
              </a:spcAft>
              <a:defRPr/>
            </a:pPr>
            <a:r>
              <a:rPr lang="en-PH" dirty="0" smtClean="0">
                <a:solidFill>
                  <a:schemeClr val="accent1">
                    <a:tint val="83000"/>
                    <a:satMod val="150000"/>
                  </a:schemeClr>
                </a:solidFill>
              </a:rPr>
              <a:t>At the ER…</a:t>
            </a:r>
            <a:endParaRPr lang="en-PH" dirty="0">
              <a:solidFill>
                <a:schemeClr val="accent1">
                  <a:tint val="83000"/>
                  <a:satMod val="150000"/>
                </a:schemeClr>
              </a:solidFill>
            </a:endParaRPr>
          </a:p>
        </p:txBody>
      </p:sp>
      <p:sp>
        <p:nvSpPr>
          <p:cNvPr id="35843" name="Content Placeholder 2"/>
          <p:cNvSpPr>
            <a:spLocks noGrp="1"/>
          </p:cNvSpPr>
          <p:nvPr>
            <p:ph idx="1"/>
          </p:nvPr>
        </p:nvSpPr>
        <p:spPr>
          <a:xfrm>
            <a:off x="457200" y="1882775"/>
            <a:ext cx="8229600" cy="4572000"/>
          </a:xfrm>
        </p:spPr>
        <p:txBody>
          <a:bodyPr/>
          <a:lstStyle/>
          <a:p>
            <a:r>
              <a:rPr lang="en-PH" dirty="0" smtClean="0"/>
              <a:t>ORTHO referral</a:t>
            </a:r>
          </a:p>
          <a:p>
            <a:pPr lvl="1"/>
            <a:r>
              <a:rPr lang="en-PH" dirty="0" smtClean="0">
                <a:solidFill>
                  <a:srgbClr val="FFFF00"/>
                </a:solidFill>
              </a:rPr>
              <a:t>wet gangrene 3</a:t>
            </a:r>
            <a:r>
              <a:rPr lang="en-PH" baseline="30000" dirty="0" smtClean="0">
                <a:solidFill>
                  <a:srgbClr val="FFFF00"/>
                </a:solidFill>
              </a:rPr>
              <a:t>rd</a:t>
            </a:r>
            <a:r>
              <a:rPr lang="en-PH" dirty="0" smtClean="0">
                <a:solidFill>
                  <a:srgbClr val="FFFF00"/>
                </a:solidFill>
              </a:rPr>
              <a:t> digit Right foot with   </a:t>
            </a:r>
            <a:r>
              <a:rPr lang="en-PH" dirty="0" err="1" smtClean="0">
                <a:solidFill>
                  <a:srgbClr val="FFFF00"/>
                </a:solidFill>
              </a:rPr>
              <a:t>cellulitis</a:t>
            </a:r>
            <a:endParaRPr lang="en-PH" dirty="0" smtClean="0">
              <a:solidFill>
                <a:srgbClr val="FFFF00"/>
              </a:solidFill>
            </a:endParaRPr>
          </a:p>
          <a:p>
            <a:pPr lvl="1"/>
            <a:r>
              <a:rPr lang="en-PH" dirty="0" smtClean="0"/>
              <a:t>suggest AKA right leg</a:t>
            </a:r>
          </a:p>
          <a:p>
            <a:pPr lvl="1"/>
            <a:r>
              <a:rPr lang="en-PH" dirty="0" err="1" smtClean="0"/>
              <a:t>Tramadol</a:t>
            </a:r>
            <a:r>
              <a:rPr lang="en-PH" dirty="0" smtClean="0"/>
              <a:t> 50 mg IV q4 RTC</a:t>
            </a:r>
          </a:p>
          <a:p>
            <a:pPr lvl="1"/>
            <a:r>
              <a:rPr lang="en-PH" dirty="0" err="1" smtClean="0"/>
              <a:t>Pethidine</a:t>
            </a:r>
            <a:r>
              <a:rPr lang="en-PH" dirty="0" smtClean="0"/>
              <a:t> 50 mg IM q6 </a:t>
            </a:r>
            <a:r>
              <a:rPr lang="en-PH" dirty="0" err="1" smtClean="0"/>
              <a:t>prn</a:t>
            </a:r>
            <a:endParaRPr lang="en-PH" dirty="0" smtClean="0"/>
          </a:p>
          <a:p>
            <a:pPr lvl="1"/>
            <a:r>
              <a:rPr lang="en-PH" dirty="0" smtClean="0"/>
              <a:t>Keep R foot elevated</a:t>
            </a:r>
          </a:p>
          <a:p>
            <a:pPr>
              <a:buFont typeface="Wingdings" pitchFamily="2" charset="2"/>
              <a:buNone/>
            </a:pPr>
            <a:endParaRPr lang="en-PH" dirty="0" smtClean="0"/>
          </a:p>
          <a:p>
            <a:pPr>
              <a:buFont typeface="Wingdings" pitchFamily="2" charset="2"/>
              <a:buNone/>
            </a:pPr>
            <a:endParaRPr lang="en-PH"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399032"/>
          </a:xfrm>
        </p:spPr>
        <p:txBody>
          <a:bodyPr/>
          <a:lstStyle/>
          <a:p>
            <a:pPr marL="106363" fontAlgn="auto">
              <a:spcAft>
                <a:spcPts val="0"/>
              </a:spcAft>
              <a:defRPr/>
            </a:pPr>
            <a:r>
              <a:rPr lang="en-PH" sz="3200" dirty="0" smtClean="0">
                <a:solidFill>
                  <a:schemeClr val="accent1">
                    <a:tint val="83000"/>
                    <a:satMod val="150000"/>
                  </a:schemeClr>
                </a:solidFill>
              </a:rPr>
              <a:t>Doppler ultrasound of veins &amp; arteries of both lower extremities (10/17/09)</a:t>
            </a:r>
            <a:endParaRPr lang="en-PH" dirty="0">
              <a:solidFill>
                <a:schemeClr val="accent1">
                  <a:tint val="83000"/>
                  <a:satMod val="150000"/>
                </a:schemeClr>
              </a:solidFill>
            </a:endParaRPr>
          </a:p>
        </p:txBody>
      </p:sp>
      <p:sp>
        <p:nvSpPr>
          <p:cNvPr id="61443" name="Content Placeholder 2"/>
          <p:cNvSpPr>
            <a:spLocks noGrp="1"/>
          </p:cNvSpPr>
          <p:nvPr>
            <p:ph idx="1"/>
          </p:nvPr>
        </p:nvSpPr>
        <p:spPr>
          <a:xfrm>
            <a:off x="533400" y="1981200"/>
            <a:ext cx="8153400" cy="4572000"/>
          </a:xfrm>
        </p:spPr>
        <p:txBody>
          <a:bodyPr>
            <a:normAutofit lnSpcReduction="10000"/>
          </a:bodyPr>
          <a:lstStyle/>
          <a:p>
            <a:pPr marL="382588" indent="-382588" fontAlgn="auto">
              <a:spcAft>
                <a:spcPts val="0"/>
              </a:spcAft>
              <a:buFont typeface="Wingdings 2"/>
              <a:buChar char=""/>
              <a:defRPr/>
            </a:pPr>
            <a:r>
              <a:rPr lang="en-US" dirty="0" smtClean="0"/>
              <a:t>No blood flow starting from the mid segment of the right posterior </a:t>
            </a:r>
            <a:r>
              <a:rPr lang="en-US" dirty="0" err="1" smtClean="0"/>
              <a:t>tibial</a:t>
            </a:r>
            <a:r>
              <a:rPr lang="en-US" dirty="0" smtClean="0"/>
              <a:t> artery, proximal segments of the bilateral anterior </a:t>
            </a:r>
            <a:r>
              <a:rPr lang="en-US" dirty="0" err="1" smtClean="0"/>
              <a:t>tibial</a:t>
            </a:r>
            <a:r>
              <a:rPr lang="en-US" dirty="0" smtClean="0"/>
              <a:t> arteries, and proximal segment of the left posterior </a:t>
            </a:r>
            <a:r>
              <a:rPr lang="en-US" dirty="0" err="1" smtClean="0"/>
              <a:t>tibial</a:t>
            </a:r>
            <a:r>
              <a:rPr lang="en-US" dirty="0" smtClean="0"/>
              <a:t> artery.</a:t>
            </a:r>
          </a:p>
          <a:p>
            <a:pPr marL="448056" indent="-384048" fontAlgn="auto">
              <a:spcAft>
                <a:spcPts val="0"/>
              </a:spcAft>
              <a:buFont typeface="Wingdings 2"/>
              <a:buChar char=""/>
              <a:defRPr/>
            </a:pPr>
            <a:r>
              <a:rPr lang="en-US" dirty="0" smtClean="0"/>
              <a:t>Venous insufficiency in the right greater </a:t>
            </a:r>
            <a:r>
              <a:rPr lang="en-US" dirty="0" err="1" smtClean="0"/>
              <a:t>saphenous</a:t>
            </a:r>
            <a:r>
              <a:rPr lang="en-US" dirty="0" smtClean="0"/>
              <a:t> vein, right deep femoral vein and left common femoral vein</a:t>
            </a:r>
            <a:endParaRPr lang="en-PH" dirty="0" smtClean="0"/>
          </a:p>
          <a:p>
            <a:pPr marL="448056" indent="-384048" fontAlgn="auto">
              <a:spcAft>
                <a:spcPts val="0"/>
              </a:spcAft>
              <a:buFont typeface="Wingdings 2"/>
              <a:buChar char=""/>
              <a:defRPr/>
            </a:pPr>
            <a:r>
              <a:rPr lang="en-US" dirty="0" smtClean="0"/>
              <a:t>No evidence of venous thrombosis in the lower extremities</a:t>
            </a:r>
            <a:endParaRPr lang="en-PH" dirty="0" smtClean="0"/>
          </a:p>
          <a:p>
            <a:pPr marL="448056" indent="-384048" fontAlgn="auto">
              <a:spcAft>
                <a:spcPts val="0"/>
              </a:spcAft>
              <a:buFont typeface="Wingdings" pitchFamily="2" charset="2"/>
              <a:buNone/>
              <a:defRPr/>
            </a:pPr>
            <a:endParaRPr lang="en-PH"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1399032"/>
          </a:xfrm>
        </p:spPr>
        <p:txBody>
          <a:bodyPr/>
          <a:lstStyle/>
          <a:p>
            <a:pPr indent="0" fontAlgn="auto">
              <a:spcAft>
                <a:spcPts val="0"/>
              </a:spcAft>
              <a:defRPr/>
            </a:pPr>
            <a:r>
              <a:rPr lang="en-PH" dirty="0" smtClean="0">
                <a:solidFill>
                  <a:schemeClr val="accent1">
                    <a:tint val="83000"/>
                    <a:satMod val="150000"/>
                  </a:schemeClr>
                </a:solidFill>
              </a:rPr>
              <a:t>At the ER…</a:t>
            </a:r>
            <a:endParaRPr lang="en-PH" dirty="0">
              <a:solidFill>
                <a:schemeClr val="accent1">
                  <a:tint val="83000"/>
                  <a:satMod val="150000"/>
                </a:schemeClr>
              </a:solidFill>
            </a:endParaRPr>
          </a:p>
        </p:txBody>
      </p:sp>
      <p:sp>
        <p:nvSpPr>
          <p:cNvPr id="24579" name="Content Placeholder 2"/>
          <p:cNvSpPr>
            <a:spLocks noGrp="1"/>
          </p:cNvSpPr>
          <p:nvPr>
            <p:ph sz="half" idx="1"/>
          </p:nvPr>
        </p:nvSpPr>
        <p:spPr>
          <a:xfrm>
            <a:off x="457200" y="1722438"/>
            <a:ext cx="4038600" cy="4525962"/>
          </a:xfrm>
        </p:spPr>
        <p:txBody>
          <a:bodyPr>
            <a:normAutofit lnSpcReduction="10000"/>
          </a:bodyPr>
          <a:lstStyle/>
          <a:p>
            <a:pPr marL="448056" indent="-384048" fontAlgn="auto">
              <a:spcAft>
                <a:spcPts val="0"/>
              </a:spcAft>
              <a:buFont typeface="Wingdings 2"/>
              <a:buChar char=""/>
              <a:defRPr/>
            </a:pPr>
            <a:r>
              <a:rPr lang="en-PH" dirty="0" smtClean="0"/>
              <a:t>CARDIO referral for clearance</a:t>
            </a:r>
          </a:p>
          <a:p>
            <a:pPr marL="822960" lvl="1" fontAlgn="auto">
              <a:spcAft>
                <a:spcPts val="0"/>
              </a:spcAft>
              <a:buFont typeface="Verdana"/>
              <a:buNone/>
              <a:defRPr/>
            </a:pPr>
            <a:endParaRPr lang="en-PH" dirty="0" smtClean="0"/>
          </a:p>
          <a:p>
            <a:pPr marL="822960" lvl="1" fontAlgn="auto">
              <a:spcAft>
                <a:spcPts val="0"/>
              </a:spcAft>
              <a:buFont typeface="Verdana"/>
              <a:buChar char="›"/>
              <a:defRPr/>
            </a:pPr>
            <a:r>
              <a:rPr lang="en-PH" dirty="0" smtClean="0"/>
              <a:t>Dobutamine MPI</a:t>
            </a:r>
          </a:p>
          <a:p>
            <a:pPr marL="448056" indent="-384048" fontAlgn="auto">
              <a:spcAft>
                <a:spcPts val="0"/>
              </a:spcAft>
              <a:buFont typeface="Wingdings" pitchFamily="2" charset="2"/>
              <a:buNone/>
              <a:defRPr/>
            </a:pPr>
            <a:r>
              <a:rPr lang="en-PH" dirty="0" smtClean="0"/>
              <a:t>	</a:t>
            </a:r>
          </a:p>
        </p:txBody>
      </p:sp>
      <p:sp>
        <p:nvSpPr>
          <p:cNvPr id="24580" name="Content Placeholder 4"/>
          <p:cNvSpPr>
            <a:spLocks noGrp="1"/>
          </p:cNvSpPr>
          <p:nvPr>
            <p:ph sz="half" idx="2"/>
          </p:nvPr>
        </p:nvSpPr>
        <p:spPr>
          <a:xfrm>
            <a:off x="4648200" y="1722438"/>
            <a:ext cx="4038600" cy="4525962"/>
          </a:xfrm>
        </p:spPr>
        <p:txBody>
          <a:bodyPr>
            <a:normAutofit lnSpcReduction="10000"/>
          </a:bodyPr>
          <a:lstStyle/>
          <a:p>
            <a:pPr marL="448056" indent="-384048" fontAlgn="auto">
              <a:spcAft>
                <a:spcPts val="0"/>
              </a:spcAft>
              <a:buFont typeface="Wingdings 2"/>
              <a:buChar char=""/>
              <a:defRPr/>
            </a:pPr>
            <a:r>
              <a:rPr lang="en-PH" dirty="0" smtClean="0"/>
              <a:t>Resume following meds</a:t>
            </a:r>
          </a:p>
          <a:p>
            <a:pPr marL="822960" lvl="1" fontAlgn="auto">
              <a:spcAft>
                <a:spcPts val="0"/>
              </a:spcAft>
              <a:buFont typeface="Wingdings" pitchFamily="2" charset="2"/>
              <a:buChar char="ü"/>
              <a:defRPr/>
            </a:pPr>
            <a:r>
              <a:rPr lang="en-PH" dirty="0" err="1" smtClean="0"/>
              <a:t>Valsartan</a:t>
            </a:r>
            <a:r>
              <a:rPr lang="en-PH" dirty="0" smtClean="0"/>
              <a:t> 160mg OD</a:t>
            </a:r>
          </a:p>
          <a:p>
            <a:pPr marL="822960" lvl="1" fontAlgn="auto">
              <a:spcAft>
                <a:spcPts val="0"/>
              </a:spcAft>
              <a:buFont typeface="Wingdings" pitchFamily="2" charset="2"/>
              <a:buChar char="ü"/>
              <a:defRPr/>
            </a:pPr>
            <a:r>
              <a:rPr lang="en-PH" dirty="0" err="1" smtClean="0"/>
              <a:t>Spironolactone</a:t>
            </a:r>
            <a:r>
              <a:rPr lang="en-PH" dirty="0" smtClean="0"/>
              <a:t> 25 mg OD</a:t>
            </a:r>
          </a:p>
          <a:p>
            <a:pPr marL="822960" lvl="1" fontAlgn="auto">
              <a:spcAft>
                <a:spcPts val="0"/>
              </a:spcAft>
              <a:buFont typeface="Wingdings" pitchFamily="2" charset="2"/>
              <a:buChar char="ü"/>
              <a:defRPr/>
            </a:pPr>
            <a:r>
              <a:rPr lang="en-PH" dirty="0" err="1" smtClean="0"/>
              <a:t>Metoprolol</a:t>
            </a:r>
            <a:r>
              <a:rPr lang="en-PH" dirty="0" smtClean="0"/>
              <a:t> 50mg ½ tab OD</a:t>
            </a:r>
          </a:p>
          <a:p>
            <a:pPr marL="822960" lvl="1" fontAlgn="auto">
              <a:spcAft>
                <a:spcPts val="0"/>
              </a:spcAft>
              <a:buFont typeface="Wingdings" pitchFamily="2" charset="2"/>
              <a:buChar char="ü"/>
              <a:defRPr/>
            </a:pPr>
            <a:r>
              <a:rPr lang="en-PH" dirty="0" err="1" smtClean="0"/>
              <a:t>Simvastatin</a:t>
            </a:r>
            <a:r>
              <a:rPr lang="en-PH" dirty="0" smtClean="0"/>
              <a:t> 20mg 1 tab at bedtime</a:t>
            </a:r>
          </a:p>
          <a:p>
            <a:pPr marL="822960" lvl="1" fontAlgn="auto">
              <a:spcAft>
                <a:spcPts val="0"/>
              </a:spcAft>
              <a:buFont typeface="Wingdings" pitchFamily="2" charset="2"/>
              <a:buChar char="ü"/>
              <a:defRPr/>
            </a:pPr>
            <a:r>
              <a:rPr lang="en-PH" dirty="0" err="1" smtClean="0"/>
              <a:t>Furosemide</a:t>
            </a:r>
            <a:r>
              <a:rPr lang="en-PH" dirty="0" smtClean="0"/>
              <a:t> 40mg OD</a:t>
            </a:r>
          </a:p>
          <a:p>
            <a:pPr marL="448056" indent="-384048" fontAlgn="auto">
              <a:spcAft>
                <a:spcPts val="0"/>
              </a:spcAft>
              <a:buFont typeface="Wingdings 2"/>
              <a:buChar char=""/>
              <a:defRPr/>
            </a:pPr>
            <a:endParaRPr lang="en-PH"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5888" eaLnBrk="1" fontAlgn="auto" hangingPunct="1">
              <a:spcAft>
                <a:spcPts val="0"/>
              </a:spcAft>
              <a:defRPr/>
            </a:pPr>
            <a:r>
              <a:rPr lang="en-PH" dirty="0" smtClean="0">
                <a:solidFill>
                  <a:schemeClr val="tx2">
                    <a:satMod val="200000"/>
                  </a:schemeClr>
                </a:solidFill>
              </a:rPr>
              <a:t>THE CASE...</a:t>
            </a:r>
            <a:endParaRPr lang="en-PH" dirty="0">
              <a:solidFill>
                <a:schemeClr val="tx2">
                  <a:satMod val="200000"/>
                </a:schemeClr>
              </a:solidFill>
            </a:endParaRPr>
          </a:p>
        </p:txBody>
      </p:sp>
      <p:sp>
        <p:nvSpPr>
          <p:cNvPr id="9219" name="Content Placeholder 2"/>
          <p:cNvSpPr>
            <a:spLocks noGrp="1"/>
          </p:cNvSpPr>
          <p:nvPr>
            <p:ph idx="1"/>
          </p:nvPr>
        </p:nvSpPr>
        <p:spPr/>
        <p:txBody>
          <a:bodyPr/>
          <a:lstStyle/>
          <a:p>
            <a:pPr eaLnBrk="1" hangingPunct="1"/>
            <a:r>
              <a:rPr lang="en-PH" dirty="0" smtClean="0"/>
              <a:t>F.T.</a:t>
            </a:r>
          </a:p>
          <a:p>
            <a:pPr eaLnBrk="1" hangingPunct="1"/>
            <a:r>
              <a:rPr lang="en-PH" dirty="0" smtClean="0"/>
              <a:t>67 , male</a:t>
            </a:r>
          </a:p>
          <a:p>
            <a:pPr eaLnBrk="1" hangingPunct="1"/>
            <a:r>
              <a:rPr lang="en-PH" dirty="0" smtClean="0"/>
              <a:t>Admitted October 17, 2009</a:t>
            </a:r>
          </a:p>
          <a:p>
            <a:pPr eaLnBrk="1" hangingPunct="1"/>
            <a:endParaRPr lang="en-PH" dirty="0" smtClean="0"/>
          </a:p>
          <a:p>
            <a:pPr eaLnBrk="1" hangingPunct="1"/>
            <a:r>
              <a:rPr lang="en-PH" dirty="0" smtClean="0"/>
              <a:t>Chief Complaint:</a:t>
            </a:r>
          </a:p>
          <a:p>
            <a:pPr lvl="1"/>
            <a:r>
              <a:rPr lang="en-PH" b="1" dirty="0" smtClean="0">
                <a:solidFill>
                  <a:srgbClr val="FFFF00"/>
                </a:solidFill>
              </a:rPr>
              <a:t>Non-healing wound in the 3</a:t>
            </a:r>
            <a:r>
              <a:rPr lang="en-PH" b="1" baseline="30000" dirty="0" smtClean="0">
                <a:solidFill>
                  <a:srgbClr val="FFFF00"/>
                </a:solidFill>
              </a:rPr>
              <a:t>rd</a:t>
            </a:r>
            <a:r>
              <a:rPr lang="en-PH" b="1" dirty="0" smtClean="0">
                <a:solidFill>
                  <a:srgbClr val="FFFF00"/>
                </a:solidFill>
              </a:rPr>
              <a:t> &amp; 4</a:t>
            </a:r>
            <a:r>
              <a:rPr lang="en-PH" b="1" baseline="30000" dirty="0" smtClean="0">
                <a:solidFill>
                  <a:srgbClr val="FFFF00"/>
                </a:solidFill>
              </a:rPr>
              <a:t>th</a:t>
            </a:r>
            <a:r>
              <a:rPr lang="en-PH" b="1" dirty="0" smtClean="0">
                <a:solidFill>
                  <a:srgbClr val="FFFF00"/>
                </a:solidFill>
              </a:rPr>
              <a:t> digits of right foot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marL="101600" fontAlgn="auto">
              <a:spcAft>
                <a:spcPts val="0"/>
              </a:spcAft>
              <a:defRPr/>
            </a:pPr>
            <a:r>
              <a:rPr lang="en-PH" dirty="0" smtClean="0">
                <a:solidFill>
                  <a:schemeClr val="accent1">
                    <a:tint val="83000"/>
                    <a:satMod val="150000"/>
                  </a:schemeClr>
                </a:solidFill>
              </a:rPr>
              <a:t>Dobutamine MPI</a:t>
            </a:r>
            <a:endParaRPr lang="en-PH" dirty="0">
              <a:solidFill>
                <a:schemeClr val="accent1">
                  <a:tint val="83000"/>
                  <a:satMod val="150000"/>
                </a:schemeClr>
              </a:solidFill>
            </a:endParaRPr>
          </a:p>
        </p:txBody>
      </p:sp>
      <p:sp>
        <p:nvSpPr>
          <p:cNvPr id="38915" name="Content Placeholder 2"/>
          <p:cNvSpPr>
            <a:spLocks noGrp="1"/>
          </p:cNvSpPr>
          <p:nvPr>
            <p:ph idx="1"/>
          </p:nvPr>
        </p:nvSpPr>
        <p:spPr>
          <a:xfrm>
            <a:off x="457200" y="1600200"/>
            <a:ext cx="8229600" cy="4854575"/>
          </a:xfrm>
        </p:spPr>
        <p:txBody>
          <a:bodyPr/>
          <a:lstStyle/>
          <a:p>
            <a:r>
              <a:rPr lang="en-US" dirty="0" smtClean="0"/>
              <a:t>Normal </a:t>
            </a:r>
            <a:r>
              <a:rPr lang="en-US" dirty="0" err="1" smtClean="0"/>
              <a:t>dobutamine</a:t>
            </a:r>
            <a:r>
              <a:rPr lang="en-US" dirty="0" smtClean="0"/>
              <a:t> myocardial perfusion imaging.  </a:t>
            </a:r>
          </a:p>
          <a:p>
            <a:r>
              <a:rPr lang="en-US" dirty="0" smtClean="0"/>
              <a:t>There was no evidence for significant </a:t>
            </a:r>
            <a:r>
              <a:rPr lang="en-US" dirty="0" err="1" smtClean="0"/>
              <a:t>dobutamine</a:t>
            </a:r>
            <a:r>
              <a:rPr lang="en-US" dirty="0" smtClean="0"/>
              <a:t>-induced myocardial ischemia.  </a:t>
            </a:r>
          </a:p>
          <a:p>
            <a:r>
              <a:rPr lang="en-US" dirty="0" smtClean="0"/>
              <a:t>Mild left ventricular cavity dilation.</a:t>
            </a:r>
            <a:endParaRPr lang="en-PH"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94"/>
            <a:ext cx="8534400" cy="1104106"/>
          </a:xfrm>
        </p:spPr>
        <p:txBody>
          <a:bodyPr/>
          <a:lstStyle/>
          <a:p>
            <a:pPr marL="227013" indent="0" fontAlgn="auto">
              <a:spcAft>
                <a:spcPts val="0"/>
              </a:spcAft>
              <a:defRPr/>
            </a:pPr>
            <a:r>
              <a:rPr lang="en-US" dirty="0" smtClean="0">
                <a:solidFill>
                  <a:schemeClr val="accent1">
                    <a:tint val="83000"/>
                    <a:satMod val="150000"/>
                  </a:schemeClr>
                </a:solidFill>
              </a:rPr>
              <a:t>Epidemiology of Diabetic Foot</a:t>
            </a:r>
            <a:endParaRPr lang="en-US" dirty="0">
              <a:solidFill>
                <a:schemeClr val="accent1">
                  <a:tint val="83000"/>
                  <a:satMod val="150000"/>
                </a:schemeClr>
              </a:solidFill>
            </a:endParaRPr>
          </a:p>
        </p:txBody>
      </p:sp>
      <p:sp>
        <p:nvSpPr>
          <p:cNvPr id="39939" name="Content Placeholder 2"/>
          <p:cNvSpPr>
            <a:spLocks noGrp="1"/>
          </p:cNvSpPr>
          <p:nvPr>
            <p:ph idx="1"/>
          </p:nvPr>
        </p:nvSpPr>
        <p:spPr>
          <a:xfrm>
            <a:off x="457200" y="1524000"/>
            <a:ext cx="8382000" cy="4930775"/>
          </a:xfrm>
        </p:spPr>
        <p:txBody>
          <a:bodyPr/>
          <a:lstStyle/>
          <a:p>
            <a:r>
              <a:rPr lang="en-US" dirty="0" smtClean="0"/>
              <a:t>Approximately 40-60% of all non-traumatic lower extremity amputations are performed on patients with diabetes</a:t>
            </a:r>
          </a:p>
          <a:p>
            <a:endParaRPr lang="en-US" dirty="0" smtClean="0"/>
          </a:p>
          <a:p>
            <a:r>
              <a:rPr lang="en-US" dirty="0" smtClean="0"/>
              <a:t>85% of diabetes-related lower extremity amputation are preceded by a foot ulcer</a:t>
            </a:r>
          </a:p>
          <a:p>
            <a:endParaRPr lang="en-US" dirty="0" smtClean="0"/>
          </a:p>
          <a:p>
            <a:r>
              <a:rPr lang="en-US" dirty="0" smtClean="0"/>
              <a:t>The prevalence of foot ulcer is 4 – 10% of the diabetic population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marL="112713" indent="0" fontAlgn="auto">
              <a:spcAft>
                <a:spcPts val="0"/>
              </a:spcAft>
              <a:defRPr/>
            </a:pPr>
            <a:r>
              <a:rPr lang="en-US" dirty="0" err="1" smtClean="0">
                <a:solidFill>
                  <a:schemeClr val="accent1">
                    <a:tint val="83000"/>
                    <a:satMod val="150000"/>
                  </a:schemeClr>
                </a:solidFill>
              </a:rPr>
              <a:t>Pathophysiology</a:t>
            </a:r>
            <a:endParaRPr lang="en-US" dirty="0">
              <a:solidFill>
                <a:schemeClr val="accent1">
                  <a:tint val="83000"/>
                  <a:satMod val="150000"/>
                </a:schemeClr>
              </a:solidFill>
            </a:endParaRPr>
          </a:p>
        </p:txBody>
      </p:sp>
      <p:sp>
        <p:nvSpPr>
          <p:cNvPr id="40963" name="Content Placeholder 2"/>
          <p:cNvSpPr>
            <a:spLocks noGrp="1"/>
          </p:cNvSpPr>
          <p:nvPr>
            <p:ph idx="1"/>
          </p:nvPr>
        </p:nvSpPr>
        <p:spPr>
          <a:xfrm>
            <a:off x="457200" y="1882775"/>
            <a:ext cx="8229600" cy="4572000"/>
          </a:xfrm>
        </p:spPr>
        <p:txBody>
          <a:bodyPr/>
          <a:lstStyle/>
          <a:p>
            <a:endParaRPr lang="en-US" smtClean="0"/>
          </a:p>
        </p:txBody>
      </p:sp>
      <p:pic>
        <p:nvPicPr>
          <p:cNvPr id="40964" name="Picture 2"/>
          <p:cNvPicPr>
            <a:picLocks noChangeAspect="1" noChangeArrowheads="1"/>
          </p:cNvPicPr>
          <p:nvPr/>
        </p:nvPicPr>
        <p:blipFill>
          <a:blip r:embed="rId3" cstate="print"/>
          <a:srcRect r="24074"/>
          <a:stretch>
            <a:fillRect/>
          </a:stretch>
        </p:blipFill>
        <p:spPr bwMode="auto">
          <a:xfrm>
            <a:off x="457200" y="1600200"/>
            <a:ext cx="8305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04106"/>
          </a:xfrm>
        </p:spPr>
        <p:txBody>
          <a:bodyPr/>
          <a:lstStyle/>
          <a:p>
            <a:pPr indent="0" fontAlgn="auto">
              <a:spcAft>
                <a:spcPts val="0"/>
              </a:spcAft>
              <a:defRPr/>
            </a:pPr>
            <a:r>
              <a:rPr lang="en-PH" dirty="0" smtClean="0">
                <a:solidFill>
                  <a:schemeClr val="accent1">
                    <a:tint val="83000"/>
                    <a:satMod val="150000"/>
                  </a:schemeClr>
                </a:solidFill>
              </a:rPr>
              <a:t>1</a:t>
            </a:r>
            <a:r>
              <a:rPr lang="en-PH" baseline="30000" dirty="0" smtClean="0">
                <a:solidFill>
                  <a:schemeClr val="accent1">
                    <a:tint val="83000"/>
                    <a:satMod val="150000"/>
                  </a:schemeClr>
                </a:solidFill>
              </a:rPr>
              <a:t>st</a:t>
            </a:r>
            <a:r>
              <a:rPr lang="en-PH" dirty="0" smtClean="0">
                <a:solidFill>
                  <a:schemeClr val="accent1">
                    <a:tint val="83000"/>
                    <a:satMod val="150000"/>
                  </a:schemeClr>
                </a:solidFill>
              </a:rPr>
              <a:t> Hospital day</a:t>
            </a:r>
            <a:endParaRPr lang="en-PH" dirty="0">
              <a:solidFill>
                <a:schemeClr val="accent1">
                  <a:tint val="83000"/>
                  <a:satMod val="150000"/>
                </a:schemeClr>
              </a:solidFill>
            </a:endParaRPr>
          </a:p>
        </p:txBody>
      </p:sp>
      <p:sp>
        <p:nvSpPr>
          <p:cNvPr id="25603" name="Content Placeholder 2"/>
          <p:cNvSpPr>
            <a:spLocks noGrp="1"/>
          </p:cNvSpPr>
          <p:nvPr>
            <p:ph sz="half" idx="1"/>
          </p:nvPr>
        </p:nvSpPr>
        <p:spPr>
          <a:xfrm>
            <a:off x="457200" y="1524000"/>
            <a:ext cx="4038600" cy="4724400"/>
          </a:xfrm>
        </p:spPr>
        <p:txBody>
          <a:bodyPr>
            <a:normAutofit fontScale="92500" lnSpcReduction="10000"/>
          </a:bodyPr>
          <a:lstStyle/>
          <a:p>
            <a:pPr marL="448056" indent="-384048" fontAlgn="auto">
              <a:spcAft>
                <a:spcPts val="0"/>
              </a:spcAft>
              <a:buFont typeface="Wingdings 2"/>
              <a:buChar char=""/>
              <a:defRPr/>
            </a:pPr>
            <a:r>
              <a:rPr lang="en-PH" dirty="0" smtClean="0"/>
              <a:t>Ortho</a:t>
            </a:r>
          </a:p>
          <a:p>
            <a:pPr marL="822960" lvl="1" fontAlgn="auto">
              <a:spcAft>
                <a:spcPts val="0"/>
              </a:spcAft>
              <a:buFont typeface="Verdana"/>
              <a:buChar char="›"/>
              <a:defRPr/>
            </a:pPr>
            <a:r>
              <a:rPr lang="en-PH" dirty="0" smtClean="0"/>
              <a:t>Still with pain on right foot, no </a:t>
            </a:r>
            <a:r>
              <a:rPr lang="en-PH" dirty="0" err="1" smtClean="0"/>
              <a:t>dorsalis</a:t>
            </a:r>
            <a:r>
              <a:rPr lang="en-PH" dirty="0" smtClean="0"/>
              <a:t> </a:t>
            </a:r>
            <a:r>
              <a:rPr lang="en-PH" dirty="0" err="1" smtClean="0"/>
              <a:t>pedis</a:t>
            </a:r>
            <a:r>
              <a:rPr lang="en-PH" dirty="0" smtClean="0"/>
              <a:t>, R; 30% sensory deficit</a:t>
            </a:r>
          </a:p>
          <a:p>
            <a:pPr marL="822960" lvl="1" fontAlgn="auto">
              <a:spcAft>
                <a:spcPts val="0"/>
              </a:spcAft>
              <a:buFont typeface="Verdana"/>
              <a:buChar char="›"/>
              <a:defRPr/>
            </a:pPr>
            <a:r>
              <a:rPr lang="en-PH" dirty="0" err="1" smtClean="0"/>
              <a:t>Tramadol</a:t>
            </a:r>
            <a:r>
              <a:rPr lang="en-PH" dirty="0" smtClean="0"/>
              <a:t> drip was started</a:t>
            </a:r>
          </a:p>
          <a:p>
            <a:pPr marL="822960" lvl="1" fontAlgn="auto">
              <a:spcAft>
                <a:spcPts val="0"/>
              </a:spcAft>
              <a:buFont typeface="Verdana"/>
              <a:buChar char="›"/>
              <a:defRPr/>
            </a:pPr>
            <a:r>
              <a:rPr lang="en-PH" dirty="0" smtClean="0"/>
              <a:t>Suggest AKA ASAP</a:t>
            </a:r>
          </a:p>
          <a:p>
            <a:pPr marL="448056" indent="-384048" fontAlgn="auto">
              <a:spcAft>
                <a:spcPts val="0"/>
              </a:spcAft>
              <a:buFont typeface="Wingdings 2"/>
              <a:buNone/>
              <a:defRPr/>
            </a:pPr>
            <a:endParaRPr lang="en-PH" dirty="0" smtClean="0"/>
          </a:p>
          <a:p>
            <a:pPr marL="448056" indent="-384048" fontAlgn="auto">
              <a:spcAft>
                <a:spcPts val="0"/>
              </a:spcAft>
              <a:buFont typeface="Wingdings 2"/>
              <a:buNone/>
              <a:defRPr/>
            </a:pPr>
            <a:endParaRPr lang="en-PH" dirty="0" smtClean="0"/>
          </a:p>
          <a:p>
            <a:pPr marL="448056" indent="-384048" fontAlgn="auto">
              <a:spcAft>
                <a:spcPts val="0"/>
              </a:spcAft>
              <a:buFont typeface="Wingdings" pitchFamily="2" charset="2"/>
              <a:buNone/>
              <a:defRPr/>
            </a:pPr>
            <a:endParaRPr lang="en-PH" dirty="0" smtClean="0"/>
          </a:p>
          <a:p>
            <a:pPr marL="448056" indent="-384048" fontAlgn="auto">
              <a:spcAft>
                <a:spcPts val="0"/>
              </a:spcAft>
              <a:buFont typeface="Wingdings 2"/>
              <a:buChar char=""/>
              <a:defRPr/>
            </a:pPr>
            <a:endParaRPr lang="en-PH" dirty="0" smtClean="0"/>
          </a:p>
        </p:txBody>
      </p:sp>
      <p:sp>
        <p:nvSpPr>
          <p:cNvPr id="25604" name="Content Placeholder 3"/>
          <p:cNvSpPr>
            <a:spLocks noGrp="1"/>
          </p:cNvSpPr>
          <p:nvPr>
            <p:ph sz="half" idx="2"/>
          </p:nvPr>
        </p:nvSpPr>
        <p:spPr>
          <a:xfrm>
            <a:off x="4648200" y="1524000"/>
            <a:ext cx="4038600" cy="4724400"/>
          </a:xfrm>
        </p:spPr>
        <p:txBody>
          <a:bodyPr>
            <a:normAutofit fontScale="92500" lnSpcReduction="10000"/>
          </a:bodyPr>
          <a:lstStyle/>
          <a:p>
            <a:pPr marL="448056" indent="-384048" fontAlgn="auto">
              <a:spcAft>
                <a:spcPts val="0"/>
              </a:spcAft>
              <a:buFont typeface="Wingdings 2"/>
              <a:buChar char=""/>
              <a:defRPr/>
            </a:pPr>
            <a:r>
              <a:rPr lang="en-PH" dirty="0" smtClean="0"/>
              <a:t>Cardio</a:t>
            </a:r>
          </a:p>
          <a:p>
            <a:pPr marL="822960" lvl="1" fontAlgn="auto">
              <a:spcAft>
                <a:spcPts val="0"/>
              </a:spcAft>
              <a:buFont typeface="Verdana"/>
              <a:buChar char="›"/>
              <a:defRPr/>
            </a:pPr>
            <a:r>
              <a:rPr lang="en-PH" dirty="0" err="1" smtClean="0"/>
              <a:t>Metoprolol</a:t>
            </a:r>
            <a:r>
              <a:rPr lang="en-PH" dirty="0" smtClean="0"/>
              <a:t> shifted to </a:t>
            </a:r>
            <a:r>
              <a:rPr lang="en-PH" dirty="0" err="1" smtClean="0"/>
              <a:t>Bisoprolol</a:t>
            </a:r>
            <a:endParaRPr lang="en-PH" dirty="0" smtClean="0"/>
          </a:p>
          <a:p>
            <a:pPr marL="822960" lvl="1" fontAlgn="auto">
              <a:spcAft>
                <a:spcPts val="0"/>
              </a:spcAft>
              <a:buFont typeface="Verdana"/>
              <a:buChar char="›"/>
              <a:defRPr/>
            </a:pPr>
            <a:r>
              <a:rPr lang="en-PH" dirty="0" err="1" smtClean="0"/>
              <a:t>Enoxaparine</a:t>
            </a:r>
            <a:r>
              <a:rPr lang="en-PH" dirty="0" smtClean="0"/>
              <a:t> 40mg SC OD</a:t>
            </a:r>
          </a:p>
          <a:p>
            <a:pPr marL="822960" lvl="1" fontAlgn="auto">
              <a:spcAft>
                <a:spcPts val="0"/>
              </a:spcAft>
              <a:buFont typeface="Verdana"/>
              <a:buChar char="›"/>
              <a:defRPr/>
            </a:pPr>
            <a:endParaRPr lang="en-PH" dirty="0" smtClean="0"/>
          </a:p>
          <a:p>
            <a:pPr marL="448056" indent="-384048" fontAlgn="auto">
              <a:spcAft>
                <a:spcPts val="0"/>
              </a:spcAft>
              <a:buFont typeface="Wingdings 2"/>
              <a:buChar char=""/>
              <a:defRPr/>
            </a:pPr>
            <a:r>
              <a:rPr lang="en-PH" dirty="0" smtClean="0"/>
              <a:t>Endo</a:t>
            </a:r>
          </a:p>
          <a:p>
            <a:pPr marL="822960" lvl="1" fontAlgn="auto">
              <a:spcAft>
                <a:spcPts val="0"/>
              </a:spcAft>
              <a:buFont typeface="Verdana"/>
              <a:buChar char="›"/>
              <a:defRPr/>
            </a:pPr>
            <a:r>
              <a:rPr lang="en-PH" dirty="0" smtClean="0"/>
              <a:t>Antibiotics shifted to </a:t>
            </a:r>
            <a:r>
              <a:rPr lang="en-PH" dirty="0" err="1" smtClean="0"/>
              <a:t>Piperacillin</a:t>
            </a:r>
            <a:r>
              <a:rPr lang="en-PH" dirty="0" smtClean="0"/>
              <a:t> -</a:t>
            </a:r>
            <a:r>
              <a:rPr lang="en-PH" dirty="0" err="1" smtClean="0"/>
              <a:t>Tazobactam</a:t>
            </a:r>
            <a:r>
              <a:rPr lang="en-PH" dirty="0" smtClean="0"/>
              <a:t> 2.25 IV q8</a:t>
            </a:r>
          </a:p>
          <a:p>
            <a:pPr marL="822960" lvl="1" fontAlgn="auto">
              <a:spcAft>
                <a:spcPts val="0"/>
              </a:spcAft>
              <a:buFont typeface="Verdana"/>
              <a:buChar char="›"/>
              <a:defRPr/>
            </a:pPr>
            <a:r>
              <a:rPr lang="en-PH" dirty="0" smtClean="0"/>
              <a:t>Episodes of </a:t>
            </a:r>
            <a:r>
              <a:rPr lang="en-PH" dirty="0" err="1" smtClean="0"/>
              <a:t>hypoglycemia</a:t>
            </a:r>
            <a:endParaRPr lang="en-PH" dirty="0" smtClean="0"/>
          </a:p>
          <a:p>
            <a:pPr marL="448056" indent="-384048" fontAlgn="auto">
              <a:spcAft>
                <a:spcPts val="0"/>
              </a:spcAft>
              <a:buFont typeface="Wingdings 2"/>
              <a:buNone/>
              <a:defRPr/>
            </a:pPr>
            <a:endParaRPr lang="en-PH" dirty="0" smtClean="0"/>
          </a:p>
          <a:p>
            <a:pPr marL="448056" indent="-384048" fontAlgn="auto">
              <a:spcAft>
                <a:spcPts val="0"/>
              </a:spcAft>
              <a:buFont typeface="Wingdings 2"/>
              <a:buChar char=""/>
              <a:defRPr/>
            </a:pPr>
            <a:endParaRPr lang="en-PH"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p:cNvPicPr>
            <a:picLocks noGrp="1" noChangeAspect="1" noChangeArrowheads="1"/>
          </p:cNvPicPr>
          <p:nvPr>
            <p:ph sz="half" idx="1"/>
          </p:nvPr>
        </p:nvPicPr>
        <p:blipFill>
          <a:blip r:embed="rId3" cstate="print"/>
          <a:srcRect/>
          <a:stretch>
            <a:fillRect/>
          </a:stretch>
        </p:blipFill>
        <p:spPr>
          <a:xfrm>
            <a:off x="304800" y="685800"/>
            <a:ext cx="4114800" cy="5791200"/>
          </a:xfrm>
        </p:spPr>
      </p:pic>
      <p:pic>
        <p:nvPicPr>
          <p:cNvPr id="43012" name="Picture 3"/>
          <p:cNvPicPr>
            <a:picLocks noGrp="1" noChangeAspect="1" noChangeArrowheads="1"/>
          </p:cNvPicPr>
          <p:nvPr>
            <p:ph sz="half" idx="2"/>
          </p:nvPr>
        </p:nvPicPr>
        <p:blipFill>
          <a:blip r:embed="rId4" cstate="print"/>
          <a:srcRect/>
          <a:stretch>
            <a:fillRect/>
          </a:stretch>
        </p:blipFill>
        <p:spPr>
          <a:xfrm>
            <a:off x="4589463" y="685800"/>
            <a:ext cx="4249737" cy="57912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114300" indent="0" fontAlgn="auto">
              <a:spcAft>
                <a:spcPts val="0"/>
              </a:spcAft>
              <a:defRPr/>
            </a:pPr>
            <a:r>
              <a:rPr lang="en-PH" dirty="0" smtClean="0">
                <a:solidFill>
                  <a:schemeClr val="accent1">
                    <a:tint val="83000"/>
                    <a:satMod val="150000"/>
                  </a:schemeClr>
                </a:solidFill>
              </a:rPr>
              <a:t>Limb-Threatening infections</a:t>
            </a:r>
            <a:endParaRPr lang="en-PH" dirty="0">
              <a:solidFill>
                <a:schemeClr val="accent1">
                  <a:tint val="83000"/>
                  <a:satMod val="150000"/>
                </a:schemeClr>
              </a:solidFill>
            </a:endParaRPr>
          </a:p>
        </p:txBody>
      </p:sp>
      <p:sp>
        <p:nvSpPr>
          <p:cNvPr id="44035" name="Content Placeholder 3"/>
          <p:cNvSpPr>
            <a:spLocks noGrp="1"/>
          </p:cNvSpPr>
          <p:nvPr>
            <p:ph idx="1"/>
          </p:nvPr>
        </p:nvSpPr>
        <p:spPr>
          <a:xfrm>
            <a:off x="457200" y="1882775"/>
            <a:ext cx="8229600" cy="4572000"/>
          </a:xfrm>
        </p:spPr>
        <p:txBody>
          <a:bodyPr/>
          <a:lstStyle/>
          <a:p>
            <a:r>
              <a:rPr lang="en-PH" sz="2800" dirty="0" smtClean="0"/>
              <a:t>Early surgical treatment of the affected site is typically necessary as an integral part of infection management </a:t>
            </a:r>
          </a:p>
          <a:p>
            <a:r>
              <a:rPr lang="en-PH" sz="2800" dirty="0" smtClean="0"/>
              <a:t>Hospitalization is required to treat the infection as well as systemic </a:t>
            </a:r>
            <a:r>
              <a:rPr lang="en-PH" sz="2800" dirty="0" err="1" smtClean="0"/>
              <a:t>sequelae</a:t>
            </a:r>
            <a:endParaRPr lang="en-PH" sz="2800" dirty="0" smtClean="0"/>
          </a:p>
          <a:p>
            <a:r>
              <a:rPr lang="en-PH" sz="2800" dirty="0" smtClean="0"/>
              <a:t>Patients with </a:t>
            </a:r>
            <a:r>
              <a:rPr lang="en-PH" sz="2800" dirty="0" smtClean="0">
                <a:solidFill>
                  <a:srgbClr val="FFFF00"/>
                </a:solidFill>
              </a:rPr>
              <a:t>poor vascular status</a:t>
            </a:r>
            <a:r>
              <a:rPr lang="en-PH" sz="2800" dirty="0" smtClean="0"/>
              <a:t> and </a:t>
            </a:r>
            <a:r>
              <a:rPr lang="en-PH" sz="2800" dirty="0" smtClean="0">
                <a:solidFill>
                  <a:srgbClr val="FFFF00"/>
                </a:solidFill>
              </a:rPr>
              <a:t>ischemia</a:t>
            </a:r>
            <a:r>
              <a:rPr lang="en-PH" sz="2800" dirty="0" smtClean="0"/>
              <a:t> have an increased potential for amputation and require prompt consultation for potential revascularization</a:t>
            </a:r>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indent="0" fontAlgn="auto">
              <a:spcAft>
                <a:spcPts val="0"/>
              </a:spcAft>
              <a:defRPr/>
            </a:pPr>
            <a:r>
              <a:rPr lang="en-PH" dirty="0" smtClean="0">
                <a:solidFill>
                  <a:schemeClr val="accent1">
                    <a:tint val="83000"/>
                    <a:satMod val="150000"/>
                  </a:schemeClr>
                </a:solidFill>
              </a:rPr>
              <a:t>2</a:t>
            </a:r>
            <a:r>
              <a:rPr lang="en-PH" baseline="30000" dirty="0" smtClean="0">
                <a:solidFill>
                  <a:schemeClr val="accent1">
                    <a:tint val="83000"/>
                    <a:satMod val="150000"/>
                  </a:schemeClr>
                </a:solidFill>
              </a:rPr>
              <a:t>nd</a:t>
            </a:r>
            <a:r>
              <a:rPr lang="en-PH" dirty="0" smtClean="0">
                <a:solidFill>
                  <a:schemeClr val="accent1">
                    <a:tint val="83000"/>
                    <a:satMod val="150000"/>
                  </a:schemeClr>
                </a:solidFill>
              </a:rPr>
              <a:t> Hospital day</a:t>
            </a:r>
            <a:endParaRPr lang="en-PH" dirty="0">
              <a:solidFill>
                <a:schemeClr val="accent1">
                  <a:tint val="83000"/>
                  <a:satMod val="150000"/>
                </a:schemeClr>
              </a:solidFill>
            </a:endParaRPr>
          </a:p>
        </p:txBody>
      </p:sp>
      <p:sp>
        <p:nvSpPr>
          <p:cNvPr id="45059" name="Content Placeholder 2"/>
          <p:cNvSpPr>
            <a:spLocks noGrp="1"/>
          </p:cNvSpPr>
          <p:nvPr>
            <p:ph sz="half" idx="1"/>
          </p:nvPr>
        </p:nvSpPr>
        <p:spPr>
          <a:xfrm>
            <a:off x="457200" y="1722438"/>
            <a:ext cx="4038600" cy="4525962"/>
          </a:xfrm>
        </p:spPr>
        <p:txBody>
          <a:bodyPr/>
          <a:lstStyle/>
          <a:p>
            <a:r>
              <a:rPr lang="en-PH" dirty="0" smtClean="0"/>
              <a:t>Had febrile episode, </a:t>
            </a:r>
            <a:r>
              <a:rPr lang="en-PH" dirty="0" err="1" smtClean="0"/>
              <a:t>Tmax</a:t>
            </a:r>
            <a:r>
              <a:rPr lang="en-PH" dirty="0" smtClean="0"/>
              <a:t> 38.5</a:t>
            </a:r>
          </a:p>
          <a:p>
            <a:r>
              <a:rPr lang="en-PH" dirty="0" smtClean="0"/>
              <a:t>ID referral</a:t>
            </a:r>
          </a:p>
          <a:p>
            <a:pPr lvl="1"/>
            <a:r>
              <a:rPr lang="en-PH" dirty="0" smtClean="0"/>
              <a:t>Blood cultures x 2</a:t>
            </a:r>
          </a:p>
          <a:p>
            <a:pPr>
              <a:buFont typeface="Wingdings" pitchFamily="2" charset="2"/>
              <a:buNone/>
            </a:pPr>
            <a:endParaRPr lang="en-PH" dirty="0" smtClean="0"/>
          </a:p>
          <a:p>
            <a:r>
              <a:rPr lang="en-PH" dirty="0" smtClean="0"/>
              <a:t>Relatives undecided yet to proceed with the amputation	</a:t>
            </a:r>
          </a:p>
          <a:p>
            <a:pPr>
              <a:buFont typeface="Wingdings" pitchFamily="2" charset="2"/>
              <a:buNone/>
            </a:pPr>
            <a:endParaRPr lang="en-PH" dirty="0" smtClean="0"/>
          </a:p>
          <a:p>
            <a:pPr>
              <a:buFont typeface="Wingdings" pitchFamily="2" charset="2"/>
              <a:buNone/>
            </a:pPr>
            <a:r>
              <a:rPr lang="en-PH" dirty="0" smtClean="0"/>
              <a:t>	</a:t>
            </a:r>
          </a:p>
        </p:txBody>
      </p:sp>
      <p:sp>
        <p:nvSpPr>
          <p:cNvPr id="45060" name="Content Placeholder 3"/>
          <p:cNvSpPr>
            <a:spLocks noGrp="1"/>
          </p:cNvSpPr>
          <p:nvPr>
            <p:ph sz="half" idx="2"/>
          </p:nvPr>
        </p:nvSpPr>
        <p:spPr>
          <a:xfrm>
            <a:off x="4648200" y="1722438"/>
            <a:ext cx="4038600" cy="4525962"/>
          </a:xfrm>
        </p:spPr>
        <p:txBody>
          <a:bodyPr/>
          <a:lstStyle/>
          <a:p>
            <a:pPr>
              <a:buFont typeface="Wingdings" pitchFamily="2" charset="2"/>
              <a:buChar char="ü"/>
            </a:pPr>
            <a:r>
              <a:rPr lang="en-PH" dirty="0" smtClean="0"/>
              <a:t>Pip </a:t>
            </a:r>
            <a:r>
              <a:rPr lang="en-PH" dirty="0" err="1" smtClean="0"/>
              <a:t>Tazo</a:t>
            </a:r>
            <a:r>
              <a:rPr lang="en-PH" dirty="0" smtClean="0"/>
              <a:t> 4.5g IV q12</a:t>
            </a:r>
          </a:p>
          <a:p>
            <a:pPr>
              <a:buFont typeface="Wingdings" pitchFamily="2" charset="2"/>
              <a:buChar char="ü"/>
            </a:pPr>
            <a:r>
              <a:rPr lang="en-PH" dirty="0" err="1" smtClean="0"/>
              <a:t>Vancomycin</a:t>
            </a:r>
            <a:r>
              <a:rPr lang="en-PH" dirty="0" smtClean="0"/>
              <a:t> 1 g IV x 1 dose</a:t>
            </a:r>
          </a:p>
          <a:p>
            <a:pPr>
              <a:buFont typeface="Wingdings" pitchFamily="2" charset="2"/>
              <a:buChar char="ü"/>
            </a:pPr>
            <a:endParaRPr lang="en-PH"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indent="0" fontAlgn="auto">
              <a:spcAft>
                <a:spcPts val="0"/>
              </a:spcAft>
              <a:defRPr/>
            </a:pPr>
            <a:r>
              <a:rPr lang="en-PH" dirty="0" smtClean="0">
                <a:solidFill>
                  <a:schemeClr val="accent1">
                    <a:tint val="83000"/>
                    <a:satMod val="150000"/>
                  </a:schemeClr>
                </a:solidFill>
              </a:rPr>
              <a:t>3</a:t>
            </a:r>
            <a:r>
              <a:rPr lang="en-PH" baseline="30000" dirty="0" smtClean="0">
                <a:solidFill>
                  <a:schemeClr val="accent1">
                    <a:tint val="83000"/>
                    <a:satMod val="150000"/>
                  </a:schemeClr>
                </a:solidFill>
              </a:rPr>
              <a:t>rd</a:t>
            </a:r>
            <a:r>
              <a:rPr lang="en-PH" dirty="0" smtClean="0">
                <a:solidFill>
                  <a:schemeClr val="accent1">
                    <a:tint val="83000"/>
                    <a:satMod val="150000"/>
                  </a:schemeClr>
                </a:solidFill>
              </a:rPr>
              <a:t> Hospital day</a:t>
            </a:r>
            <a:endParaRPr lang="en-PH" dirty="0">
              <a:solidFill>
                <a:schemeClr val="accent1">
                  <a:tint val="83000"/>
                  <a:satMod val="150000"/>
                </a:schemeClr>
              </a:solidFill>
            </a:endParaRPr>
          </a:p>
        </p:txBody>
      </p:sp>
      <p:sp>
        <p:nvSpPr>
          <p:cNvPr id="46083" name="Content Placeholder 2"/>
          <p:cNvSpPr>
            <a:spLocks noGrp="1"/>
          </p:cNvSpPr>
          <p:nvPr>
            <p:ph sz="half" idx="1"/>
          </p:nvPr>
        </p:nvSpPr>
        <p:spPr>
          <a:xfrm>
            <a:off x="457200" y="1722438"/>
            <a:ext cx="4038600" cy="4525962"/>
          </a:xfrm>
        </p:spPr>
        <p:txBody>
          <a:bodyPr/>
          <a:lstStyle/>
          <a:p>
            <a:r>
              <a:rPr lang="en-PH" dirty="0" smtClean="0"/>
              <a:t>Still had febrile episodes, </a:t>
            </a:r>
            <a:r>
              <a:rPr lang="en-PH" dirty="0" err="1" smtClean="0"/>
              <a:t>Tmax</a:t>
            </a:r>
            <a:r>
              <a:rPr lang="en-PH" dirty="0" smtClean="0"/>
              <a:t> 38.3</a:t>
            </a:r>
          </a:p>
          <a:p>
            <a:pPr>
              <a:buFont typeface="Wingdings" pitchFamily="2" charset="2"/>
              <a:buNone/>
            </a:pPr>
            <a:r>
              <a:rPr lang="en-PH" dirty="0" smtClean="0"/>
              <a:t>	BP 110-140/ 70-100 HR 90-118   RR 20-24</a:t>
            </a:r>
          </a:p>
          <a:p>
            <a:pPr>
              <a:buFont typeface="Wingdings" pitchFamily="2" charset="2"/>
              <a:buNone/>
            </a:pPr>
            <a:endParaRPr lang="en-PH" dirty="0" smtClean="0"/>
          </a:p>
          <a:p>
            <a:r>
              <a:rPr lang="en-PH" dirty="0" smtClean="0"/>
              <a:t>CBC, CXR</a:t>
            </a:r>
          </a:p>
          <a:p>
            <a:r>
              <a:rPr lang="en-PH" dirty="0" smtClean="0"/>
              <a:t>Hyperbaric O2</a:t>
            </a:r>
          </a:p>
        </p:txBody>
      </p:sp>
      <p:sp>
        <p:nvSpPr>
          <p:cNvPr id="46084" name="Content Placeholder 3"/>
          <p:cNvSpPr>
            <a:spLocks noGrp="1"/>
          </p:cNvSpPr>
          <p:nvPr>
            <p:ph sz="half" idx="2"/>
          </p:nvPr>
        </p:nvSpPr>
        <p:spPr>
          <a:xfrm>
            <a:off x="4648200" y="1722438"/>
            <a:ext cx="4038600" cy="4525962"/>
          </a:xfrm>
        </p:spPr>
        <p:txBody>
          <a:bodyPr/>
          <a:lstStyle/>
          <a:p>
            <a:pPr>
              <a:buFont typeface="Wingdings" pitchFamily="2" charset="2"/>
              <a:buChar char="ü"/>
            </a:pPr>
            <a:r>
              <a:rPr lang="en-PH" dirty="0" err="1" smtClean="0"/>
              <a:t>Bisoprolol</a:t>
            </a:r>
            <a:r>
              <a:rPr lang="en-PH" dirty="0" smtClean="0"/>
              <a:t> increased to 5mg OD</a:t>
            </a:r>
          </a:p>
          <a:p>
            <a:pPr>
              <a:buFont typeface="Wingdings" pitchFamily="2" charset="2"/>
              <a:buChar char="ü"/>
            </a:pPr>
            <a:r>
              <a:rPr lang="en-PH" dirty="0" err="1" smtClean="0"/>
              <a:t>Ivabradine</a:t>
            </a:r>
            <a:r>
              <a:rPr lang="en-PH" dirty="0" smtClean="0"/>
              <a:t> 5 mg 2 x day</a:t>
            </a:r>
          </a:p>
          <a:p>
            <a:pPr>
              <a:buFont typeface="Wingdings" pitchFamily="2" charset="2"/>
              <a:buChar char="ü"/>
            </a:pPr>
            <a:r>
              <a:rPr lang="en-PH" dirty="0" err="1" smtClean="0"/>
              <a:t>Vancomycin</a:t>
            </a:r>
            <a:r>
              <a:rPr lang="en-PH" dirty="0" smtClean="0"/>
              <a:t> 1g IV q12</a:t>
            </a:r>
          </a:p>
          <a:p>
            <a:endParaRPr lang="en-PH"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914400" y="533400"/>
          <a:ext cx="6629401" cy="5638797"/>
        </p:xfrm>
        <a:graphic>
          <a:graphicData uri="http://schemas.openxmlformats.org/drawingml/2006/table">
            <a:tbl>
              <a:tblPr firstRow="1" bandRow="1">
                <a:tableStyleId>{3B4B98B0-60AC-42C2-AFA5-B58CD77FA1E5}</a:tableStyleId>
              </a:tblPr>
              <a:tblGrid>
                <a:gridCol w="2667000"/>
                <a:gridCol w="1820595"/>
                <a:gridCol w="2141806"/>
              </a:tblGrid>
              <a:tr h="626533">
                <a:tc>
                  <a:txBody>
                    <a:bodyPr/>
                    <a:lstStyle/>
                    <a:p>
                      <a:pPr algn="ctr"/>
                      <a:r>
                        <a:rPr lang="en-PH" sz="2800" dirty="0" smtClean="0"/>
                        <a:t>CBC</a:t>
                      </a:r>
                      <a:endParaRPr lang="en-PH" sz="2800" dirty="0"/>
                    </a:p>
                  </a:txBody>
                  <a:tcPr/>
                </a:tc>
                <a:tc>
                  <a:txBody>
                    <a:bodyPr/>
                    <a:lstStyle/>
                    <a:p>
                      <a:pPr algn="ctr"/>
                      <a:r>
                        <a:rPr lang="en-PH" sz="2800" dirty="0" smtClean="0"/>
                        <a:t>10/17/09</a:t>
                      </a:r>
                      <a:endParaRPr lang="en-PH" sz="2800" dirty="0"/>
                    </a:p>
                  </a:txBody>
                  <a:tcPr/>
                </a:tc>
                <a:tc>
                  <a:txBody>
                    <a:bodyPr/>
                    <a:lstStyle/>
                    <a:p>
                      <a:pPr algn="ctr"/>
                      <a:r>
                        <a:rPr lang="en-PH" sz="2800" dirty="0" smtClean="0"/>
                        <a:t>10/20/09</a:t>
                      </a:r>
                      <a:endParaRPr lang="en-PH" sz="2800" dirty="0"/>
                    </a:p>
                  </a:txBody>
                  <a:tcPr/>
                </a:tc>
              </a:tr>
              <a:tr h="626533">
                <a:tc>
                  <a:txBody>
                    <a:bodyPr/>
                    <a:lstStyle/>
                    <a:p>
                      <a:pPr algn="l"/>
                      <a:r>
                        <a:rPr lang="en-PH" sz="2800" dirty="0" err="1" smtClean="0"/>
                        <a:t>Hgb</a:t>
                      </a:r>
                      <a:endParaRPr lang="en-PH" sz="2800" dirty="0"/>
                    </a:p>
                  </a:txBody>
                  <a:tcPr/>
                </a:tc>
                <a:tc>
                  <a:txBody>
                    <a:bodyPr/>
                    <a:lstStyle/>
                    <a:p>
                      <a:pPr algn="ctr"/>
                      <a:r>
                        <a:rPr lang="en-PH" sz="2800" dirty="0" smtClean="0"/>
                        <a:t>12.0</a:t>
                      </a:r>
                      <a:endParaRPr lang="en-PH" sz="2800" dirty="0"/>
                    </a:p>
                  </a:txBody>
                  <a:tcPr/>
                </a:tc>
                <a:tc>
                  <a:txBody>
                    <a:bodyPr/>
                    <a:lstStyle/>
                    <a:p>
                      <a:pPr algn="ctr"/>
                      <a:r>
                        <a:rPr lang="en-PH" sz="2800" dirty="0" smtClean="0">
                          <a:solidFill>
                            <a:srgbClr val="FFFF00"/>
                          </a:solidFill>
                        </a:rPr>
                        <a:t>10.5</a:t>
                      </a:r>
                      <a:endParaRPr lang="en-PH" sz="2800" dirty="0">
                        <a:solidFill>
                          <a:srgbClr val="FFFF00"/>
                        </a:solidFill>
                      </a:endParaRPr>
                    </a:p>
                  </a:txBody>
                  <a:tcPr/>
                </a:tc>
              </a:tr>
              <a:tr h="626533">
                <a:tc>
                  <a:txBody>
                    <a:bodyPr/>
                    <a:lstStyle/>
                    <a:p>
                      <a:pPr algn="l"/>
                      <a:r>
                        <a:rPr lang="en-PH" sz="2800" dirty="0" err="1" smtClean="0"/>
                        <a:t>Hct</a:t>
                      </a:r>
                      <a:endParaRPr lang="en-PH" sz="2800" dirty="0"/>
                    </a:p>
                  </a:txBody>
                  <a:tcPr/>
                </a:tc>
                <a:tc>
                  <a:txBody>
                    <a:bodyPr/>
                    <a:lstStyle/>
                    <a:p>
                      <a:pPr algn="ctr"/>
                      <a:r>
                        <a:rPr lang="en-PH" sz="2800" dirty="0" smtClean="0"/>
                        <a:t>36.4</a:t>
                      </a:r>
                      <a:endParaRPr lang="en-PH" sz="2800" dirty="0"/>
                    </a:p>
                  </a:txBody>
                  <a:tcPr/>
                </a:tc>
                <a:tc>
                  <a:txBody>
                    <a:bodyPr/>
                    <a:lstStyle/>
                    <a:p>
                      <a:pPr algn="ctr"/>
                      <a:r>
                        <a:rPr lang="en-PH" sz="2800" dirty="0" smtClean="0"/>
                        <a:t>37.9</a:t>
                      </a:r>
                      <a:endParaRPr lang="en-PH" sz="2800" dirty="0"/>
                    </a:p>
                  </a:txBody>
                  <a:tcPr/>
                </a:tc>
              </a:tr>
              <a:tr h="626533">
                <a:tc>
                  <a:txBody>
                    <a:bodyPr/>
                    <a:lstStyle/>
                    <a:p>
                      <a:pPr algn="l"/>
                      <a:r>
                        <a:rPr lang="en-PH" sz="2800" dirty="0" smtClean="0"/>
                        <a:t>WBC</a:t>
                      </a:r>
                      <a:endParaRPr lang="en-PH" sz="2800" dirty="0">
                        <a:solidFill>
                          <a:srgbClr val="FF0000"/>
                        </a:solidFill>
                      </a:endParaRPr>
                    </a:p>
                  </a:txBody>
                  <a:tcPr/>
                </a:tc>
                <a:tc>
                  <a:txBody>
                    <a:bodyPr/>
                    <a:lstStyle/>
                    <a:p>
                      <a:pPr algn="ctr"/>
                      <a:r>
                        <a:rPr lang="en-PH" sz="2800" dirty="0" smtClean="0">
                          <a:solidFill>
                            <a:srgbClr val="FFFF00"/>
                          </a:solidFill>
                        </a:rPr>
                        <a:t>24.97</a:t>
                      </a:r>
                      <a:endParaRPr lang="en-PH" sz="2800" dirty="0">
                        <a:solidFill>
                          <a:srgbClr val="FFFF00"/>
                        </a:solidFill>
                      </a:endParaRPr>
                    </a:p>
                  </a:txBody>
                  <a:tcPr/>
                </a:tc>
                <a:tc>
                  <a:txBody>
                    <a:bodyPr/>
                    <a:lstStyle/>
                    <a:p>
                      <a:pPr algn="ctr"/>
                      <a:r>
                        <a:rPr lang="en-PH" sz="2800" dirty="0" smtClean="0">
                          <a:solidFill>
                            <a:srgbClr val="FFFF00"/>
                          </a:solidFill>
                        </a:rPr>
                        <a:t>25.66</a:t>
                      </a:r>
                      <a:endParaRPr lang="en-PH" sz="2800" dirty="0">
                        <a:solidFill>
                          <a:srgbClr val="FFFF00"/>
                        </a:solidFill>
                      </a:endParaRPr>
                    </a:p>
                  </a:txBody>
                  <a:tcPr/>
                </a:tc>
              </a:tr>
              <a:tr h="626533">
                <a:tc>
                  <a:txBody>
                    <a:bodyPr/>
                    <a:lstStyle/>
                    <a:p>
                      <a:pPr algn="l"/>
                      <a:r>
                        <a:rPr lang="en-PH" sz="2800" dirty="0" err="1" smtClean="0"/>
                        <a:t>Segmenters</a:t>
                      </a:r>
                      <a:endParaRPr lang="en-PH" sz="2800" dirty="0"/>
                    </a:p>
                  </a:txBody>
                  <a:tcPr/>
                </a:tc>
                <a:tc>
                  <a:txBody>
                    <a:bodyPr/>
                    <a:lstStyle/>
                    <a:p>
                      <a:pPr algn="ctr"/>
                      <a:r>
                        <a:rPr lang="en-PH" sz="2800" dirty="0" smtClean="0"/>
                        <a:t>84</a:t>
                      </a:r>
                      <a:endParaRPr lang="en-PH" sz="2800" dirty="0"/>
                    </a:p>
                  </a:txBody>
                  <a:tcPr/>
                </a:tc>
                <a:tc>
                  <a:txBody>
                    <a:bodyPr/>
                    <a:lstStyle/>
                    <a:p>
                      <a:pPr algn="ctr"/>
                      <a:r>
                        <a:rPr lang="en-PH" sz="2800" dirty="0" smtClean="0"/>
                        <a:t>86</a:t>
                      </a:r>
                      <a:endParaRPr lang="en-PH" sz="2800" dirty="0"/>
                    </a:p>
                  </a:txBody>
                  <a:tcPr/>
                </a:tc>
              </a:tr>
              <a:tr h="626533">
                <a:tc>
                  <a:txBody>
                    <a:bodyPr/>
                    <a:lstStyle/>
                    <a:p>
                      <a:pPr algn="l"/>
                      <a:r>
                        <a:rPr lang="en-PH" sz="2800" dirty="0" smtClean="0"/>
                        <a:t>Lymphocytes</a:t>
                      </a:r>
                      <a:endParaRPr lang="en-PH" sz="2800" dirty="0"/>
                    </a:p>
                  </a:txBody>
                  <a:tcPr/>
                </a:tc>
                <a:tc>
                  <a:txBody>
                    <a:bodyPr/>
                    <a:lstStyle/>
                    <a:p>
                      <a:pPr algn="ctr"/>
                      <a:r>
                        <a:rPr lang="en-PH" sz="2800" dirty="0" smtClean="0"/>
                        <a:t>7</a:t>
                      </a:r>
                      <a:endParaRPr lang="en-PH" sz="2800" dirty="0"/>
                    </a:p>
                  </a:txBody>
                  <a:tcPr/>
                </a:tc>
                <a:tc>
                  <a:txBody>
                    <a:bodyPr/>
                    <a:lstStyle/>
                    <a:p>
                      <a:pPr algn="ctr"/>
                      <a:r>
                        <a:rPr lang="en-PH" sz="2800" dirty="0" smtClean="0"/>
                        <a:t>5</a:t>
                      </a:r>
                      <a:endParaRPr lang="en-PH" sz="2800" dirty="0"/>
                    </a:p>
                  </a:txBody>
                  <a:tcPr/>
                </a:tc>
              </a:tr>
              <a:tr h="626533">
                <a:tc>
                  <a:txBody>
                    <a:bodyPr/>
                    <a:lstStyle/>
                    <a:p>
                      <a:pPr algn="l"/>
                      <a:r>
                        <a:rPr lang="en-PH" sz="2800" dirty="0" err="1" smtClean="0"/>
                        <a:t>Monocytes</a:t>
                      </a:r>
                      <a:endParaRPr lang="en-PH" sz="2800" dirty="0"/>
                    </a:p>
                  </a:txBody>
                  <a:tcPr/>
                </a:tc>
                <a:tc>
                  <a:txBody>
                    <a:bodyPr/>
                    <a:lstStyle/>
                    <a:p>
                      <a:pPr algn="ctr"/>
                      <a:r>
                        <a:rPr lang="en-PH" sz="2800" dirty="0" smtClean="0"/>
                        <a:t>7</a:t>
                      </a:r>
                      <a:endParaRPr lang="en-PH" sz="2800" dirty="0"/>
                    </a:p>
                  </a:txBody>
                  <a:tcPr/>
                </a:tc>
                <a:tc>
                  <a:txBody>
                    <a:bodyPr/>
                    <a:lstStyle/>
                    <a:p>
                      <a:pPr algn="ctr"/>
                      <a:r>
                        <a:rPr lang="en-PH" sz="2800" dirty="0" smtClean="0"/>
                        <a:t>6</a:t>
                      </a:r>
                      <a:endParaRPr lang="en-PH" sz="2800" dirty="0"/>
                    </a:p>
                  </a:txBody>
                  <a:tcPr/>
                </a:tc>
              </a:tr>
              <a:tr h="626533">
                <a:tc>
                  <a:txBody>
                    <a:bodyPr/>
                    <a:lstStyle/>
                    <a:p>
                      <a:pPr algn="l"/>
                      <a:r>
                        <a:rPr lang="en-PH" sz="2800" dirty="0" err="1" smtClean="0"/>
                        <a:t>Eosinophils</a:t>
                      </a:r>
                      <a:endParaRPr lang="en-PH" sz="2800" dirty="0"/>
                    </a:p>
                  </a:txBody>
                  <a:tcPr/>
                </a:tc>
                <a:tc>
                  <a:txBody>
                    <a:bodyPr/>
                    <a:lstStyle/>
                    <a:p>
                      <a:pPr algn="ctr"/>
                      <a:r>
                        <a:rPr lang="en-PH" sz="2800" dirty="0" smtClean="0"/>
                        <a:t>1</a:t>
                      </a:r>
                      <a:endParaRPr lang="en-PH" sz="2800" dirty="0"/>
                    </a:p>
                  </a:txBody>
                  <a:tcPr/>
                </a:tc>
                <a:tc>
                  <a:txBody>
                    <a:bodyPr/>
                    <a:lstStyle/>
                    <a:p>
                      <a:pPr algn="ctr"/>
                      <a:endParaRPr lang="en-PH" sz="2800" dirty="0"/>
                    </a:p>
                  </a:txBody>
                  <a:tcPr/>
                </a:tc>
              </a:tr>
              <a:tr h="626533">
                <a:tc>
                  <a:txBody>
                    <a:bodyPr/>
                    <a:lstStyle/>
                    <a:p>
                      <a:pPr algn="l"/>
                      <a:r>
                        <a:rPr lang="en-PH" sz="2800" dirty="0" smtClean="0"/>
                        <a:t>Platelet</a:t>
                      </a:r>
                      <a:endParaRPr lang="en-PH" sz="2800" dirty="0"/>
                    </a:p>
                  </a:txBody>
                  <a:tcPr/>
                </a:tc>
                <a:tc>
                  <a:txBody>
                    <a:bodyPr/>
                    <a:lstStyle/>
                    <a:p>
                      <a:pPr algn="ctr"/>
                      <a:r>
                        <a:rPr lang="en-PH" sz="2800" dirty="0" smtClean="0"/>
                        <a:t>278</a:t>
                      </a:r>
                      <a:endParaRPr lang="en-PH" sz="2800" dirty="0"/>
                    </a:p>
                  </a:txBody>
                  <a:tcPr/>
                </a:tc>
                <a:tc>
                  <a:txBody>
                    <a:bodyPr/>
                    <a:lstStyle/>
                    <a:p>
                      <a:pPr algn="ctr"/>
                      <a:r>
                        <a:rPr lang="en-PH" sz="2800" dirty="0" smtClean="0"/>
                        <a:t>313</a:t>
                      </a:r>
                      <a:endParaRPr lang="en-PH" sz="2800"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4" descr="C:\Users\michelle\Documents\M&amp;M\pics\DSCN0131.JPG"/>
          <p:cNvPicPr>
            <a:picLocks noChangeAspect="1" noChangeArrowheads="1"/>
          </p:cNvPicPr>
          <p:nvPr/>
        </p:nvPicPr>
        <p:blipFill>
          <a:blip r:embed="rId3" cstate="print"/>
          <a:srcRect/>
          <a:stretch>
            <a:fillRect/>
          </a:stretch>
        </p:blipFill>
        <p:spPr bwMode="auto">
          <a:xfrm>
            <a:off x="914400" y="457200"/>
            <a:ext cx="74676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5888"/>
            <a:r>
              <a:rPr lang="en-US" dirty="0" smtClean="0"/>
              <a:t>HISTORY OF PRESENT ILLNESS</a:t>
            </a:r>
            <a:endParaRPr lang="en-US" dirty="0"/>
          </a:p>
        </p:txBody>
      </p:sp>
      <p:graphicFrame>
        <p:nvGraphicFramePr>
          <p:cNvPr id="4" name="Content Placeholder 3"/>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marL="112713" indent="0" fontAlgn="auto">
              <a:spcAft>
                <a:spcPts val="0"/>
              </a:spcAft>
              <a:defRPr/>
            </a:pPr>
            <a:r>
              <a:rPr lang="en-US" dirty="0" smtClean="0">
                <a:solidFill>
                  <a:schemeClr val="accent1">
                    <a:tint val="83000"/>
                    <a:satMod val="150000"/>
                  </a:schemeClr>
                </a:solidFill>
              </a:rPr>
              <a:t>Role of Hyperbaric O2 Therapy</a:t>
            </a:r>
            <a:endParaRPr lang="en-US" dirty="0">
              <a:solidFill>
                <a:schemeClr val="accent1">
                  <a:tint val="83000"/>
                  <a:satMod val="150000"/>
                </a:schemeClr>
              </a:solidFill>
            </a:endParaRPr>
          </a:p>
        </p:txBody>
      </p:sp>
      <p:sp>
        <p:nvSpPr>
          <p:cNvPr id="49155" name="Content Placeholder 2"/>
          <p:cNvSpPr>
            <a:spLocks noGrp="1"/>
          </p:cNvSpPr>
          <p:nvPr>
            <p:ph idx="1"/>
          </p:nvPr>
        </p:nvSpPr>
        <p:spPr>
          <a:xfrm>
            <a:off x="457200" y="1524000"/>
            <a:ext cx="8229600" cy="4930775"/>
          </a:xfrm>
        </p:spPr>
        <p:txBody>
          <a:bodyPr/>
          <a:lstStyle/>
          <a:p>
            <a:r>
              <a:rPr lang="en-US" dirty="0" smtClean="0"/>
              <a:t>It promotes healing in diabetic foot by its anti-edema, antibacterial and </a:t>
            </a:r>
            <a:r>
              <a:rPr lang="en-US" dirty="0" err="1" smtClean="0"/>
              <a:t>neovascularization</a:t>
            </a:r>
            <a:r>
              <a:rPr lang="en-US" dirty="0" smtClean="0"/>
              <a:t> effects</a:t>
            </a:r>
          </a:p>
          <a:p>
            <a:endParaRPr lang="en-US" dirty="0" smtClean="0"/>
          </a:p>
          <a:p>
            <a:r>
              <a:rPr lang="en-US" dirty="0" smtClean="0"/>
              <a:t>Can be used as an adjunct to standard wound care in the treatment of diabetic foot ulcers.</a:t>
            </a:r>
          </a:p>
          <a:p>
            <a:pPr>
              <a:buFont typeface="Wingdings 2" pitchFamily="18" charset="2"/>
              <a:buNone/>
            </a:pPr>
            <a:endParaRPr lang="en-US" dirty="0" smtClean="0"/>
          </a:p>
          <a:p>
            <a:pPr algn="r">
              <a:buFont typeface="Wingdings 2" pitchFamily="18" charset="2"/>
              <a:buNone/>
            </a:pPr>
            <a:endParaRPr lang="en-US" sz="1200" dirty="0" smtClean="0"/>
          </a:p>
          <a:p>
            <a:pPr algn="r">
              <a:buFont typeface="Wingdings 2" pitchFamily="18" charset="2"/>
              <a:buNone/>
            </a:pPr>
            <a:endParaRPr lang="en-US" sz="1200" dirty="0" smtClean="0"/>
          </a:p>
          <a:p>
            <a:pPr algn="r">
              <a:buFont typeface="Wingdings 2" pitchFamily="18" charset="2"/>
              <a:buNone/>
            </a:pPr>
            <a:r>
              <a:rPr lang="en-US" sz="1200" dirty="0" err="1" smtClean="0"/>
              <a:t>Abidia</a:t>
            </a:r>
            <a:r>
              <a:rPr lang="en-US" sz="1200" dirty="0" smtClean="0"/>
              <a:t>, et.al. The role of HBOT in Ischemic Diabetic Lower Extremity Ulcer: </a:t>
            </a:r>
            <a:r>
              <a:rPr lang="en-US" sz="1200" dirty="0" err="1" smtClean="0"/>
              <a:t>Eur</a:t>
            </a:r>
            <a:r>
              <a:rPr lang="en-US" sz="1200" dirty="0" smtClean="0"/>
              <a:t> J Vas </a:t>
            </a:r>
            <a:r>
              <a:rPr lang="en-US" sz="1200" dirty="0" err="1" smtClean="0"/>
              <a:t>Endovasc</a:t>
            </a:r>
            <a:r>
              <a:rPr lang="en-US" sz="1200" dirty="0" smtClean="0"/>
              <a:t> </a:t>
            </a:r>
            <a:r>
              <a:rPr lang="en-US" sz="1200" dirty="0" err="1" smtClean="0"/>
              <a:t>Surg</a:t>
            </a:r>
            <a:r>
              <a:rPr lang="en-US" sz="1200" dirty="0" smtClean="0"/>
              <a:t> 2003.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marL="112713" indent="0" fontAlgn="auto">
              <a:spcAft>
                <a:spcPts val="0"/>
              </a:spcAft>
              <a:defRPr/>
            </a:pPr>
            <a:r>
              <a:rPr lang="en-US" dirty="0" smtClean="0">
                <a:solidFill>
                  <a:schemeClr val="accent1">
                    <a:tint val="83000"/>
                    <a:satMod val="150000"/>
                  </a:schemeClr>
                </a:solidFill>
              </a:rPr>
              <a:t>Role of Hyperbaric O2 Therapy</a:t>
            </a:r>
            <a:endParaRPr lang="en-US" dirty="0">
              <a:solidFill>
                <a:schemeClr val="accent1">
                  <a:tint val="83000"/>
                  <a:satMod val="150000"/>
                </a:schemeClr>
              </a:solidFill>
            </a:endParaRPr>
          </a:p>
        </p:txBody>
      </p:sp>
      <p:sp>
        <p:nvSpPr>
          <p:cNvPr id="50179" name="Content Placeholder 2"/>
          <p:cNvSpPr>
            <a:spLocks noGrp="1"/>
          </p:cNvSpPr>
          <p:nvPr>
            <p:ph idx="1"/>
          </p:nvPr>
        </p:nvSpPr>
        <p:spPr>
          <a:xfrm>
            <a:off x="457200" y="1600200"/>
            <a:ext cx="8229600" cy="4854575"/>
          </a:xfrm>
        </p:spPr>
        <p:txBody>
          <a:bodyPr/>
          <a:lstStyle/>
          <a:p>
            <a:r>
              <a:rPr lang="en-US" dirty="0" smtClean="0"/>
              <a:t>Amputation was prevented in from 82-95% of patients</a:t>
            </a:r>
          </a:p>
          <a:p>
            <a:endParaRPr lang="en-US" dirty="0" smtClean="0"/>
          </a:p>
          <a:p>
            <a:r>
              <a:rPr lang="en-US" dirty="0" smtClean="0"/>
              <a:t>Mean limb salvage rate of 89% compared with 61% of patients receiving standard therapy alone</a:t>
            </a:r>
          </a:p>
          <a:p>
            <a:endParaRPr lang="en-US" dirty="0" smtClean="0"/>
          </a:p>
          <a:p>
            <a:endParaRPr lang="en-US" sz="1200" dirty="0" smtClean="0"/>
          </a:p>
          <a:p>
            <a:endParaRPr lang="en-US" sz="1200" dirty="0" smtClean="0"/>
          </a:p>
          <a:p>
            <a:pPr>
              <a:buFont typeface="Wingdings 2" pitchFamily="18" charset="2"/>
              <a:buNone/>
            </a:pPr>
            <a:endParaRPr lang="en-US" sz="1200" dirty="0" smtClean="0"/>
          </a:p>
          <a:p>
            <a:pPr algn="r">
              <a:buFont typeface="Wingdings 2" pitchFamily="18" charset="2"/>
              <a:buNone/>
            </a:pPr>
            <a:r>
              <a:rPr lang="en-US" sz="1200" dirty="0" smtClean="0"/>
              <a:t>Using HBOT to Treat Diabetic Foot Ulcers. C, </a:t>
            </a:r>
            <a:r>
              <a:rPr lang="en-US" sz="1200" dirty="0" err="1" smtClean="0"/>
              <a:t>Heyneman</a:t>
            </a:r>
            <a:r>
              <a:rPr lang="en-US" sz="1200" dirty="0" smtClean="0"/>
              <a:t>. Critical Care Nurse. 2002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1399032"/>
          </a:xfrm>
        </p:spPr>
        <p:txBody>
          <a:bodyPr/>
          <a:lstStyle/>
          <a:p>
            <a:pPr indent="0" fontAlgn="auto">
              <a:spcAft>
                <a:spcPts val="0"/>
              </a:spcAft>
              <a:defRPr/>
            </a:pPr>
            <a:r>
              <a:rPr lang="en-PH" dirty="0" smtClean="0">
                <a:solidFill>
                  <a:schemeClr val="accent1">
                    <a:tint val="83000"/>
                    <a:satMod val="150000"/>
                  </a:schemeClr>
                </a:solidFill>
              </a:rPr>
              <a:t>3</a:t>
            </a:r>
            <a:r>
              <a:rPr lang="en-PH" baseline="30000" dirty="0" smtClean="0">
                <a:solidFill>
                  <a:schemeClr val="accent1">
                    <a:tint val="83000"/>
                    <a:satMod val="150000"/>
                  </a:schemeClr>
                </a:solidFill>
              </a:rPr>
              <a:t>rd</a:t>
            </a:r>
            <a:r>
              <a:rPr lang="en-PH" dirty="0" smtClean="0">
                <a:solidFill>
                  <a:schemeClr val="accent1">
                    <a:tint val="83000"/>
                    <a:satMod val="150000"/>
                  </a:schemeClr>
                </a:solidFill>
              </a:rPr>
              <a:t> Hospital day</a:t>
            </a:r>
            <a:endParaRPr lang="en-PH" dirty="0">
              <a:solidFill>
                <a:schemeClr val="accent1">
                  <a:tint val="83000"/>
                  <a:satMod val="150000"/>
                </a:schemeClr>
              </a:solidFill>
            </a:endParaRPr>
          </a:p>
        </p:txBody>
      </p:sp>
      <p:sp>
        <p:nvSpPr>
          <p:cNvPr id="51203" name="Content Placeholder 4"/>
          <p:cNvSpPr>
            <a:spLocks noGrp="1"/>
          </p:cNvSpPr>
          <p:nvPr>
            <p:ph sz="half" idx="1"/>
          </p:nvPr>
        </p:nvSpPr>
        <p:spPr>
          <a:xfrm>
            <a:off x="457200" y="1722438"/>
            <a:ext cx="4038600" cy="4525962"/>
          </a:xfrm>
        </p:spPr>
        <p:txBody>
          <a:bodyPr/>
          <a:lstStyle/>
          <a:p>
            <a:r>
              <a:rPr lang="en-PH" dirty="0" smtClean="0"/>
              <a:t>BP 120/80</a:t>
            </a:r>
          </a:p>
          <a:p>
            <a:pPr>
              <a:buFont typeface="Wingdings 2" pitchFamily="18" charset="2"/>
              <a:buNone/>
            </a:pPr>
            <a:r>
              <a:rPr lang="en-PH" dirty="0" smtClean="0"/>
              <a:t>	HR 120’s</a:t>
            </a:r>
          </a:p>
          <a:p>
            <a:pPr>
              <a:buFont typeface="Wingdings 2" pitchFamily="18" charset="2"/>
              <a:buNone/>
            </a:pPr>
            <a:r>
              <a:rPr lang="en-PH" dirty="0" smtClean="0"/>
              <a:t>	RR 21</a:t>
            </a:r>
          </a:p>
          <a:p>
            <a:pPr>
              <a:buFont typeface="Wingdings 2" pitchFamily="18" charset="2"/>
              <a:buNone/>
            </a:pPr>
            <a:r>
              <a:rPr lang="en-PH" dirty="0" smtClean="0"/>
              <a:t>	T 38.3</a:t>
            </a:r>
          </a:p>
          <a:p>
            <a:pPr>
              <a:buFont typeface="Wingdings 2" pitchFamily="18" charset="2"/>
              <a:buNone/>
            </a:pPr>
            <a:r>
              <a:rPr lang="en-PH" dirty="0" smtClean="0"/>
              <a:t>JVP 12</a:t>
            </a:r>
          </a:p>
          <a:p>
            <a:pPr>
              <a:buFont typeface="Wingdings 2" pitchFamily="18" charset="2"/>
              <a:buNone/>
            </a:pPr>
            <a:r>
              <a:rPr lang="en-PH" dirty="0" smtClean="0"/>
              <a:t>Crackles both lung fields</a:t>
            </a:r>
          </a:p>
        </p:txBody>
      </p:sp>
      <p:sp>
        <p:nvSpPr>
          <p:cNvPr id="51204" name="Content Placeholder 5"/>
          <p:cNvSpPr>
            <a:spLocks noGrp="1"/>
          </p:cNvSpPr>
          <p:nvPr>
            <p:ph sz="half" idx="2"/>
          </p:nvPr>
        </p:nvSpPr>
        <p:spPr>
          <a:xfrm>
            <a:off x="4648200" y="1722438"/>
            <a:ext cx="4038600" cy="4525962"/>
          </a:xfrm>
        </p:spPr>
        <p:txBody>
          <a:bodyPr/>
          <a:lstStyle/>
          <a:p>
            <a:r>
              <a:rPr lang="en-PH" dirty="0" smtClean="0"/>
              <a:t>Decrease PNSS to 40 ml/hr</a:t>
            </a:r>
          </a:p>
          <a:p>
            <a:r>
              <a:rPr lang="en-PH" dirty="0" err="1" smtClean="0"/>
              <a:t>Furosemide</a:t>
            </a:r>
            <a:r>
              <a:rPr lang="en-PH" dirty="0" smtClean="0"/>
              <a:t> </a:t>
            </a:r>
            <a:r>
              <a:rPr lang="en-PH" dirty="0" smtClean="0"/>
              <a:t>20 </a:t>
            </a:r>
            <a:r>
              <a:rPr lang="en-PH" dirty="0" smtClean="0"/>
              <a:t>mg IV</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04106"/>
          </a:xfrm>
        </p:spPr>
        <p:txBody>
          <a:bodyPr/>
          <a:lstStyle/>
          <a:p>
            <a:pPr indent="0" fontAlgn="auto">
              <a:spcAft>
                <a:spcPts val="0"/>
              </a:spcAft>
              <a:defRPr/>
            </a:pPr>
            <a:r>
              <a:rPr lang="en-PH" dirty="0" smtClean="0">
                <a:solidFill>
                  <a:schemeClr val="accent1">
                    <a:tint val="83000"/>
                    <a:satMod val="150000"/>
                  </a:schemeClr>
                </a:solidFill>
              </a:rPr>
              <a:t>3</a:t>
            </a:r>
            <a:r>
              <a:rPr lang="en-PH" baseline="30000" dirty="0" smtClean="0">
                <a:solidFill>
                  <a:schemeClr val="accent1">
                    <a:tint val="83000"/>
                    <a:satMod val="150000"/>
                  </a:schemeClr>
                </a:solidFill>
              </a:rPr>
              <a:t>rd</a:t>
            </a:r>
            <a:r>
              <a:rPr lang="en-PH" dirty="0" smtClean="0">
                <a:solidFill>
                  <a:schemeClr val="accent1">
                    <a:tint val="83000"/>
                    <a:satMod val="150000"/>
                  </a:schemeClr>
                </a:solidFill>
              </a:rPr>
              <a:t> Hospital day</a:t>
            </a:r>
            <a:endParaRPr lang="en-PH" dirty="0">
              <a:solidFill>
                <a:schemeClr val="accent1">
                  <a:tint val="83000"/>
                  <a:satMod val="150000"/>
                </a:schemeClr>
              </a:solidFill>
            </a:endParaRPr>
          </a:p>
        </p:txBody>
      </p:sp>
      <p:sp>
        <p:nvSpPr>
          <p:cNvPr id="3" name="Content Placeholder 2"/>
          <p:cNvSpPr>
            <a:spLocks noGrp="1"/>
          </p:cNvSpPr>
          <p:nvPr>
            <p:ph sz="half" idx="1"/>
          </p:nvPr>
        </p:nvSpPr>
        <p:spPr>
          <a:xfrm>
            <a:off x="457200" y="1447800"/>
            <a:ext cx="4038600" cy="5181600"/>
          </a:xfrm>
        </p:spPr>
        <p:txBody>
          <a:bodyPr>
            <a:normAutofit lnSpcReduction="10000"/>
          </a:bodyPr>
          <a:lstStyle/>
          <a:p>
            <a:pPr marL="448056" indent="-384048" fontAlgn="auto">
              <a:spcAft>
                <a:spcPts val="0"/>
              </a:spcAft>
              <a:buFont typeface="Wingdings 2"/>
              <a:buChar char=""/>
              <a:defRPr/>
            </a:pPr>
            <a:r>
              <a:rPr lang="en-PH" dirty="0" smtClean="0"/>
              <a:t>NEPHRO referral</a:t>
            </a:r>
          </a:p>
          <a:p>
            <a:pPr marL="822960" lvl="1" fontAlgn="auto">
              <a:spcAft>
                <a:spcPts val="0"/>
              </a:spcAft>
              <a:buFont typeface="Verdana"/>
              <a:buChar char="›"/>
              <a:defRPr/>
            </a:pPr>
            <a:r>
              <a:rPr lang="en-PH" dirty="0" smtClean="0">
                <a:solidFill>
                  <a:srgbClr val="FFFF00"/>
                </a:solidFill>
              </a:rPr>
              <a:t>CKD sec to DM nephropathy</a:t>
            </a:r>
          </a:p>
          <a:p>
            <a:pPr marL="822960" lvl="1" fontAlgn="auto">
              <a:spcAft>
                <a:spcPts val="0"/>
              </a:spcAft>
              <a:buFont typeface="Verdana"/>
              <a:buChar char="›"/>
              <a:defRPr/>
            </a:pPr>
            <a:r>
              <a:rPr lang="en-PH" dirty="0" smtClean="0">
                <a:solidFill>
                  <a:srgbClr val="FFFF00"/>
                </a:solidFill>
              </a:rPr>
              <a:t>T/C Acute renal failure secondary to sepsis secondary to DM foot</a:t>
            </a:r>
          </a:p>
          <a:p>
            <a:pPr marL="822960" lvl="1" fontAlgn="auto">
              <a:spcAft>
                <a:spcPts val="0"/>
              </a:spcAft>
              <a:buFont typeface="Verdana"/>
              <a:buChar char="›"/>
              <a:defRPr/>
            </a:pPr>
            <a:r>
              <a:rPr lang="en-PH" dirty="0" smtClean="0"/>
              <a:t>ABGs (room air)</a:t>
            </a:r>
          </a:p>
          <a:p>
            <a:pPr marL="1106424" lvl="2" fontAlgn="auto">
              <a:spcAft>
                <a:spcPts val="0"/>
              </a:spcAft>
              <a:buFont typeface="Wingdings 2"/>
              <a:buChar char=""/>
              <a:defRPr/>
            </a:pPr>
            <a:r>
              <a:rPr lang="en-PH" dirty="0" smtClean="0"/>
              <a:t>pO2 67.4</a:t>
            </a:r>
          </a:p>
          <a:p>
            <a:pPr marL="1106424" lvl="2" fontAlgn="auto">
              <a:spcAft>
                <a:spcPts val="0"/>
              </a:spcAft>
              <a:buFont typeface="Wingdings 2"/>
              <a:buChar char=""/>
              <a:defRPr/>
            </a:pPr>
            <a:r>
              <a:rPr lang="en-PH" dirty="0" smtClean="0"/>
              <a:t>pH 7.47</a:t>
            </a:r>
          </a:p>
          <a:p>
            <a:pPr marL="1106424" lvl="2" fontAlgn="auto">
              <a:spcAft>
                <a:spcPts val="0"/>
              </a:spcAft>
              <a:buFont typeface="Wingdings 2"/>
              <a:buChar char=""/>
              <a:defRPr/>
            </a:pPr>
            <a:r>
              <a:rPr lang="en-PH" dirty="0" smtClean="0"/>
              <a:t>pCO2 30.5</a:t>
            </a:r>
          </a:p>
          <a:p>
            <a:pPr marL="1106424" lvl="2" fontAlgn="auto">
              <a:spcAft>
                <a:spcPts val="0"/>
              </a:spcAft>
              <a:buFont typeface="Wingdings 2"/>
              <a:buChar char=""/>
              <a:defRPr/>
            </a:pPr>
            <a:r>
              <a:rPr lang="en-PH" dirty="0" smtClean="0"/>
              <a:t>HCO3 22.1</a:t>
            </a:r>
          </a:p>
          <a:p>
            <a:pPr marL="1106424" lvl="2" fontAlgn="auto">
              <a:spcAft>
                <a:spcPts val="0"/>
              </a:spcAft>
              <a:buFont typeface="Wingdings 2"/>
              <a:buChar char=""/>
              <a:defRPr/>
            </a:pPr>
            <a:r>
              <a:rPr lang="en-PH" dirty="0" smtClean="0"/>
              <a:t>O2sat 94.8</a:t>
            </a:r>
          </a:p>
          <a:p>
            <a:pPr marL="1106424" lvl="2" fontAlgn="auto">
              <a:spcAft>
                <a:spcPts val="0"/>
              </a:spcAft>
              <a:buFont typeface="Wingdings 2"/>
              <a:buChar char=""/>
              <a:defRPr/>
            </a:pPr>
            <a:r>
              <a:rPr lang="en-PH" dirty="0" smtClean="0"/>
              <a:t>TCO2 23</a:t>
            </a:r>
            <a:endParaRPr lang="en-PH" dirty="0" smtClean="0">
              <a:solidFill>
                <a:srgbClr val="FFFF00"/>
              </a:solidFill>
            </a:endParaRPr>
          </a:p>
          <a:p>
            <a:pPr marL="411480" indent="-384048" fontAlgn="auto">
              <a:spcAft>
                <a:spcPts val="0"/>
              </a:spcAft>
              <a:buFont typeface="Wingdings 2"/>
              <a:buNone/>
              <a:defRPr/>
            </a:pPr>
            <a:endParaRPr lang="en-PH" dirty="0" smtClean="0"/>
          </a:p>
          <a:p>
            <a:pPr marL="411480" indent="-384048" fontAlgn="auto">
              <a:spcAft>
                <a:spcPts val="0"/>
              </a:spcAft>
              <a:buFont typeface="Wingdings" pitchFamily="2" charset="2"/>
              <a:buNone/>
              <a:defRPr/>
            </a:pPr>
            <a:endParaRPr lang="en-PH" dirty="0" smtClean="0"/>
          </a:p>
          <a:p>
            <a:pPr marL="448056" indent="-384048" fontAlgn="auto">
              <a:spcAft>
                <a:spcPts val="0"/>
              </a:spcAft>
              <a:buFont typeface="Wingdings" pitchFamily="2" charset="2"/>
              <a:buNone/>
              <a:defRPr/>
            </a:pPr>
            <a:endParaRPr lang="en-PH" dirty="0"/>
          </a:p>
        </p:txBody>
      </p:sp>
      <p:sp>
        <p:nvSpPr>
          <p:cNvPr id="29700" name="Content Placeholder 4"/>
          <p:cNvSpPr>
            <a:spLocks noGrp="1"/>
          </p:cNvSpPr>
          <p:nvPr>
            <p:ph sz="half" idx="2"/>
          </p:nvPr>
        </p:nvSpPr>
        <p:spPr>
          <a:xfrm>
            <a:off x="4648200" y="1447800"/>
            <a:ext cx="4038600" cy="4800600"/>
          </a:xfrm>
        </p:spPr>
        <p:txBody>
          <a:bodyPr>
            <a:normAutofit lnSpcReduction="10000"/>
          </a:bodyPr>
          <a:lstStyle/>
          <a:p>
            <a:pPr marL="822960" lvl="1" fontAlgn="auto">
              <a:spcAft>
                <a:spcPts val="0"/>
              </a:spcAft>
              <a:buFont typeface="Verdana"/>
              <a:buChar char="›"/>
              <a:defRPr/>
            </a:pPr>
            <a:endParaRPr lang="en-PH" dirty="0" smtClean="0"/>
          </a:p>
          <a:p>
            <a:pPr marL="822960" lvl="1" fontAlgn="auto">
              <a:spcAft>
                <a:spcPts val="0"/>
              </a:spcAft>
              <a:buFont typeface="Verdana"/>
              <a:buChar char="›"/>
              <a:defRPr/>
            </a:pPr>
            <a:r>
              <a:rPr lang="en-PH" dirty="0" smtClean="0"/>
              <a:t>O2 at 2 </a:t>
            </a:r>
            <a:r>
              <a:rPr lang="en-PH" dirty="0" err="1" smtClean="0"/>
              <a:t>lpm</a:t>
            </a:r>
            <a:endParaRPr lang="en-PH" dirty="0" smtClean="0"/>
          </a:p>
          <a:p>
            <a:pPr marL="822960" lvl="1" fontAlgn="auto">
              <a:spcAft>
                <a:spcPts val="0"/>
              </a:spcAft>
              <a:buFont typeface="Verdana"/>
              <a:buChar char="›"/>
              <a:defRPr/>
            </a:pPr>
            <a:r>
              <a:rPr lang="en-PH" dirty="0" smtClean="0"/>
              <a:t>Foley </a:t>
            </a:r>
            <a:r>
              <a:rPr lang="en-PH" dirty="0" err="1" smtClean="0"/>
              <a:t>cathether</a:t>
            </a:r>
            <a:r>
              <a:rPr lang="en-PH" dirty="0" smtClean="0"/>
              <a:t> insertion</a:t>
            </a:r>
          </a:p>
          <a:p>
            <a:pPr marL="822960" lvl="1" fontAlgn="auto">
              <a:spcAft>
                <a:spcPts val="0"/>
              </a:spcAft>
              <a:buFont typeface="Verdana"/>
              <a:buChar char="›"/>
              <a:defRPr/>
            </a:pPr>
            <a:r>
              <a:rPr lang="en-PH" dirty="0" smtClean="0"/>
              <a:t>Central line insertion, right</a:t>
            </a:r>
          </a:p>
          <a:p>
            <a:pPr marL="822960" lvl="1" fontAlgn="auto">
              <a:spcAft>
                <a:spcPts val="0"/>
              </a:spcAft>
              <a:buFont typeface="Verdana"/>
              <a:buChar char="›"/>
              <a:defRPr/>
            </a:pPr>
            <a:r>
              <a:rPr lang="en-PH" dirty="0" err="1" smtClean="0"/>
              <a:t>Kabiven</a:t>
            </a:r>
            <a:r>
              <a:rPr lang="en-PH" dirty="0" smtClean="0"/>
              <a:t> 1400 kcal x 22 hours</a:t>
            </a:r>
          </a:p>
          <a:p>
            <a:pPr marL="822960" lvl="1" fontAlgn="auto">
              <a:spcAft>
                <a:spcPts val="0"/>
              </a:spcAft>
              <a:buFont typeface="Verdana"/>
              <a:buNone/>
              <a:defRPr/>
            </a:pPr>
            <a:endParaRPr lang="en-PH"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3"/>
          <p:cNvSpPr>
            <a:spLocks noGrp="1"/>
          </p:cNvSpPr>
          <p:nvPr>
            <p:ph sz="half" idx="2"/>
          </p:nvPr>
        </p:nvSpPr>
        <p:spPr>
          <a:xfrm>
            <a:off x="4648200" y="1722438"/>
            <a:ext cx="4038600" cy="4525962"/>
          </a:xfrm>
        </p:spPr>
        <p:txBody>
          <a:bodyPr/>
          <a:lstStyle/>
          <a:p>
            <a:endParaRPr lang="en-US" smtClean="0"/>
          </a:p>
        </p:txBody>
      </p:sp>
      <p:pic>
        <p:nvPicPr>
          <p:cNvPr id="53251" name="Content Placeholder 4" descr="C:\Users\michelle\Documents\M&amp;M\pics\DSCN0131.JPG"/>
          <p:cNvPicPr>
            <a:picLocks noGrp="1" noChangeAspect="1" noChangeArrowheads="1"/>
          </p:cNvPicPr>
          <p:nvPr>
            <p:ph sz="half" idx="1"/>
          </p:nvPr>
        </p:nvPicPr>
        <p:blipFill>
          <a:blip r:embed="rId3" cstate="print"/>
          <a:srcRect/>
          <a:stretch>
            <a:fillRect/>
          </a:stretch>
        </p:blipFill>
        <p:spPr>
          <a:xfrm>
            <a:off x="0" y="1295400"/>
            <a:ext cx="4648200" cy="5029200"/>
          </a:xfrm>
        </p:spPr>
      </p:pic>
      <p:pic>
        <p:nvPicPr>
          <p:cNvPr id="53252" name="Picture 4" descr="C:\Users\michelle\Documents\M&amp;M\pics\DSCN0132.JPG"/>
          <p:cNvPicPr>
            <a:picLocks noChangeAspect="1" noChangeArrowheads="1"/>
          </p:cNvPicPr>
          <p:nvPr/>
        </p:nvPicPr>
        <p:blipFill>
          <a:blip r:embed="rId4" cstate="print"/>
          <a:srcRect/>
          <a:stretch>
            <a:fillRect/>
          </a:stretch>
        </p:blipFill>
        <p:spPr bwMode="auto">
          <a:xfrm>
            <a:off x="4648200" y="1295400"/>
            <a:ext cx="44958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marL="114300" indent="0" fontAlgn="auto">
              <a:spcAft>
                <a:spcPts val="0"/>
              </a:spcAft>
              <a:defRPr/>
            </a:pPr>
            <a:r>
              <a:rPr lang="en-PH" dirty="0" smtClean="0">
                <a:solidFill>
                  <a:schemeClr val="accent1">
                    <a:tint val="83000"/>
                    <a:satMod val="150000"/>
                  </a:schemeClr>
                </a:solidFill>
              </a:rPr>
              <a:t>4</a:t>
            </a:r>
            <a:r>
              <a:rPr lang="en-PH" baseline="30000" dirty="0" smtClean="0">
                <a:solidFill>
                  <a:schemeClr val="accent1">
                    <a:tint val="83000"/>
                    <a:satMod val="150000"/>
                  </a:schemeClr>
                </a:solidFill>
              </a:rPr>
              <a:t>th</a:t>
            </a:r>
            <a:r>
              <a:rPr lang="en-PH" dirty="0" smtClean="0">
                <a:solidFill>
                  <a:schemeClr val="accent1">
                    <a:tint val="83000"/>
                    <a:satMod val="150000"/>
                  </a:schemeClr>
                </a:solidFill>
              </a:rPr>
              <a:t> Hospital day</a:t>
            </a:r>
            <a:endParaRPr lang="en-PH" dirty="0">
              <a:solidFill>
                <a:schemeClr val="accent1">
                  <a:tint val="83000"/>
                  <a:satMod val="150000"/>
                </a:schemeClr>
              </a:solidFill>
            </a:endParaRPr>
          </a:p>
        </p:txBody>
      </p:sp>
      <p:sp>
        <p:nvSpPr>
          <p:cNvPr id="54275" name="Content Placeholder 2"/>
          <p:cNvSpPr>
            <a:spLocks noGrp="1"/>
          </p:cNvSpPr>
          <p:nvPr>
            <p:ph idx="1"/>
          </p:nvPr>
        </p:nvSpPr>
        <p:spPr>
          <a:xfrm>
            <a:off x="457200" y="1447800"/>
            <a:ext cx="8229600" cy="5006975"/>
          </a:xfrm>
        </p:spPr>
        <p:txBody>
          <a:bodyPr/>
          <a:lstStyle/>
          <a:p>
            <a:r>
              <a:rPr lang="en-PH" dirty="0" smtClean="0"/>
              <a:t>D1 </a:t>
            </a:r>
            <a:r>
              <a:rPr lang="en-PH" dirty="0" err="1" smtClean="0"/>
              <a:t>afebrile</a:t>
            </a:r>
            <a:r>
              <a:rPr lang="en-PH" dirty="0" smtClean="0"/>
              <a:t>, D3 Pip-</a:t>
            </a:r>
            <a:r>
              <a:rPr lang="en-PH" dirty="0" err="1" smtClean="0"/>
              <a:t>tazo</a:t>
            </a:r>
            <a:r>
              <a:rPr lang="en-PH" dirty="0" smtClean="0"/>
              <a:t>, D2 </a:t>
            </a:r>
            <a:r>
              <a:rPr lang="en-PH" dirty="0" err="1" smtClean="0"/>
              <a:t>Vancomycin</a:t>
            </a:r>
            <a:endParaRPr lang="en-PH" dirty="0" smtClean="0"/>
          </a:p>
          <a:p>
            <a:r>
              <a:rPr lang="en-PH" dirty="0" smtClean="0"/>
              <a:t>PT 66.1% act, 1.28 INR</a:t>
            </a:r>
          </a:p>
          <a:p>
            <a:r>
              <a:rPr lang="en-PH" dirty="0" smtClean="0"/>
              <a:t>Transfuse 4 u FFP</a:t>
            </a:r>
          </a:p>
          <a:p>
            <a:r>
              <a:rPr lang="en-PH" dirty="0" smtClean="0"/>
              <a:t>Hold </a:t>
            </a:r>
            <a:r>
              <a:rPr lang="en-PH" dirty="0" err="1" smtClean="0"/>
              <a:t>Enoxaparin</a:t>
            </a:r>
            <a:endParaRPr lang="en-PH" dirty="0" smtClean="0"/>
          </a:p>
          <a:p>
            <a:r>
              <a:rPr lang="en-PH" dirty="0" smtClean="0">
                <a:solidFill>
                  <a:srgbClr val="FFFF00"/>
                </a:solidFill>
              </a:rPr>
              <a:t>S/P Above the knee amputation, right</a:t>
            </a:r>
          </a:p>
          <a:p>
            <a:r>
              <a:rPr lang="en-PH" dirty="0" err="1" smtClean="0"/>
              <a:t>Kabiven</a:t>
            </a:r>
            <a:r>
              <a:rPr lang="en-PH" dirty="0" smtClean="0"/>
              <a:t> was consumed, start </a:t>
            </a:r>
            <a:r>
              <a:rPr lang="en-PH" dirty="0" err="1" smtClean="0"/>
              <a:t>Vamin</a:t>
            </a:r>
            <a:r>
              <a:rPr lang="en-PH" dirty="0" smtClean="0"/>
              <a:t> glucose</a:t>
            </a:r>
          </a:p>
          <a:p>
            <a:endParaRPr lang="en-PH" dirty="0" smtClean="0"/>
          </a:p>
          <a:p>
            <a:endParaRPr lang="en-PH"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marL="101600" fontAlgn="auto">
              <a:spcAft>
                <a:spcPts val="0"/>
              </a:spcAft>
              <a:defRPr/>
            </a:pPr>
            <a:r>
              <a:rPr lang="en-PH" dirty="0" smtClean="0">
                <a:solidFill>
                  <a:schemeClr val="accent1">
                    <a:tint val="83000"/>
                    <a:satMod val="150000"/>
                  </a:schemeClr>
                </a:solidFill>
              </a:rPr>
              <a:t>Wound </a:t>
            </a:r>
            <a:r>
              <a:rPr lang="en-PH" dirty="0" smtClean="0">
                <a:solidFill>
                  <a:schemeClr val="accent1">
                    <a:tint val="83000"/>
                    <a:satMod val="150000"/>
                  </a:schemeClr>
                </a:solidFill>
              </a:rPr>
              <a:t>CS</a:t>
            </a:r>
            <a:endParaRPr lang="en-PH" dirty="0">
              <a:solidFill>
                <a:schemeClr val="accent1">
                  <a:tint val="83000"/>
                  <a:satMod val="150000"/>
                </a:schemeClr>
              </a:solidFill>
            </a:endParaRPr>
          </a:p>
        </p:txBody>
      </p:sp>
      <p:sp>
        <p:nvSpPr>
          <p:cNvPr id="30723" name="Content Placeholder 2"/>
          <p:cNvSpPr>
            <a:spLocks noGrp="1"/>
          </p:cNvSpPr>
          <p:nvPr>
            <p:ph idx="1"/>
          </p:nvPr>
        </p:nvSpPr>
        <p:spPr>
          <a:xfrm>
            <a:off x="457200" y="1600200"/>
            <a:ext cx="8229600" cy="4854575"/>
          </a:xfrm>
        </p:spPr>
        <p:txBody>
          <a:bodyPr/>
          <a:lstStyle/>
          <a:p>
            <a:r>
              <a:rPr lang="en-PH" dirty="0" smtClean="0"/>
              <a:t>Moderate growth of </a:t>
            </a:r>
            <a:r>
              <a:rPr lang="en-PH" dirty="0" smtClean="0">
                <a:solidFill>
                  <a:srgbClr val="FFFF00"/>
                </a:solidFill>
              </a:rPr>
              <a:t>Group A Beta-</a:t>
            </a:r>
            <a:r>
              <a:rPr lang="en-PH" dirty="0" err="1" smtClean="0">
                <a:solidFill>
                  <a:srgbClr val="FFFF00"/>
                </a:solidFill>
              </a:rPr>
              <a:t>hemolytic</a:t>
            </a:r>
            <a:r>
              <a:rPr lang="en-PH" dirty="0" smtClean="0">
                <a:solidFill>
                  <a:srgbClr val="FFFF00"/>
                </a:solidFill>
              </a:rPr>
              <a:t> Streptococcus</a:t>
            </a:r>
            <a:r>
              <a:rPr lang="en-PH" dirty="0" smtClean="0"/>
              <a:t> and light growth of  </a:t>
            </a:r>
            <a:r>
              <a:rPr lang="en-PH" dirty="0" smtClean="0">
                <a:solidFill>
                  <a:srgbClr val="FFFF00"/>
                </a:solidFill>
              </a:rPr>
              <a:t>Group D Streptococci (</a:t>
            </a:r>
            <a:r>
              <a:rPr lang="en-PH" dirty="0" err="1" smtClean="0">
                <a:solidFill>
                  <a:srgbClr val="FFFF00"/>
                </a:solidFill>
              </a:rPr>
              <a:t>enterococci</a:t>
            </a:r>
            <a:r>
              <a:rPr lang="en-PH" dirty="0" smtClean="0">
                <a:solidFill>
                  <a:srgbClr val="FFFF00"/>
                </a:solidFill>
              </a:rPr>
              <a:t>)</a:t>
            </a:r>
            <a:r>
              <a:rPr lang="en-PH" dirty="0" smtClean="0"/>
              <a:t> sensitive to </a:t>
            </a:r>
            <a:r>
              <a:rPr lang="en-PH" dirty="0" err="1" smtClean="0"/>
              <a:t>Ampicillin</a:t>
            </a:r>
            <a:r>
              <a:rPr lang="en-PH" dirty="0" smtClean="0"/>
              <a:t> and Penicillin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2713"/>
            <a:r>
              <a:rPr lang="en-US" dirty="0" smtClean="0"/>
              <a:t>Diabetes and Amputation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DM increases the risk of LEA by 10-20x and is associated with ½ of the LEAs worldwide.           ( </a:t>
            </a:r>
            <a:r>
              <a:rPr lang="en-US" sz="2400" dirty="0" smtClean="0"/>
              <a:t>Fremantle Diabetes Study, 2006</a:t>
            </a:r>
            <a:r>
              <a:rPr lang="en-US" dirty="0" smtClean="0"/>
              <a:t>)</a:t>
            </a:r>
          </a:p>
          <a:p>
            <a:endParaRPr lang="en-US" dirty="0" smtClean="0"/>
          </a:p>
          <a:p>
            <a:r>
              <a:rPr lang="en-US" dirty="0" smtClean="0"/>
              <a:t>Adjusted incidences of LEA in patient with DM is 248 per 100,000 person-years and for non-diabetic is 20 per 100,000 person-years</a:t>
            </a:r>
          </a:p>
          <a:p>
            <a:endParaRPr lang="en-US" dirty="0" smtClean="0"/>
          </a:p>
          <a:p>
            <a:endParaRPr lang="en-US"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lgn="r">
              <a:buNone/>
            </a:pPr>
            <a:r>
              <a:rPr lang="en-US" sz="1400" dirty="0" smtClean="0"/>
              <a:t>Schofield, MD, et.al. Mortality and Hospitalization in Patients After Amputation. Diabetes Care. 0ctober 2006</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a:r>
              <a:rPr lang="en-US" dirty="0" smtClean="0"/>
              <a:t>Amputation in Diabetic Patients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LEA in diabetics are more common than in non-diabetics with </a:t>
            </a:r>
            <a:r>
              <a:rPr lang="en-US" u="sng" dirty="0" smtClean="0">
                <a:solidFill>
                  <a:srgbClr val="FFFF00"/>
                </a:solidFill>
              </a:rPr>
              <a:t>5 of 6 </a:t>
            </a:r>
            <a:r>
              <a:rPr lang="en-US" dirty="0" smtClean="0"/>
              <a:t>amputations occur in diabetes</a:t>
            </a:r>
          </a:p>
          <a:p>
            <a:endParaRPr lang="en-US" dirty="0" smtClean="0"/>
          </a:p>
          <a:p>
            <a:r>
              <a:rPr lang="en-US" dirty="0" smtClean="0"/>
              <a:t>Precipitating factors</a:t>
            </a:r>
          </a:p>
          <a:p>
            <a:pPr lvl="1"/>
            <a:r>
              <a:rPr lang="en-US" dirty="0" smtClean="0"/>
              <a:t>Minor trauma (65%)</a:t>
            </a:r>
          </a:p>
          <a:p>
            <a:pPr lvl="1"/>
            <a:r>
              <a:rPr lang="en-US" dirty="0" smtClean="0"/>
              <a:t>Burns (10%)</a:t>
            </a:r>
          </a:p>
          <a:p>
            <a:pPr lvl="1"/>
            <a:r>
              <a:rPr lang="en-US" dirty="0" smtClean="0"/>
              <a:t>Infection (15%)</a:t>
            </a:r>
          </a:p>
          <a:p>
            <a:pPr lvl="1"/>
            <a:r>
              <a:rPr lang="en-US" dirty="0" smtClean="0"/>
              <a:t>Callosities (10%)</a:t>
            </a:r>
          </a:p>
          <a:p>
            <a:endParaRPr lang="en-US" dirty="0" smtClean="0"/>
          </a:p>
          <a:p>
            <a:pPr algn="r">
              <a:buNone/>
            </a:pPr>
            <a:r>
              <a:rPr lang="en-US" sz="1900" dirty="0" smtClean="0"/>
              <a:t>Amputation in Diabetic Patients. Singh, MJAFI 2006; 62:36-39</a:t>
            </a:r>
            <a:endParaRPr lang="en-US" sz="19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7475"/>
            <a:r>
              <a:rPr lang="en-US" dirty="0" smtClean="0"/>
              <a:t>Amputation in Diabetic Patients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Risk factors</a:t>
            </a:r>
          </a:p>
          <a:p>
            <a:pPr lvl="1"/>
            <a:r>
              <a:rPr lang="en-US" dirty="0" smtClean="0"/>
              <a:t>Duration of diabetes</a:t>
            </a:r>
          </a:p>
          <a:p>
            <a:pPr lvl="1"/>
            <a:r>
              <a:rPr lang="en-US" dirty="0" smtClean="0"/>
              <a:t>Poor compliance (FBG&gt;200mg/</a:t>
            </a:r>
            <a:r>
              <a:rPr lang="en-US" dirty="0" err="1" smtClean="0"/>
              <a:t>dL</a:t>
            </a:r>
            <a:r>
              <a:rPr lang="en-US" dirty="0" smtClean="0"/>
              <a:t>)</a:t>
            </a:r>
          </a:p>
          <a:p>
            <a:pPr lvl="1"/>
            <a:r>
              <a:rPr lang="en-US" dirty="0" smtClean="0"/>
              <a:t>Insulin therapy</a:t>
            </a:r>
          </a:p>
          <a:p>
            <a:pPr lvl="1"/>
            <a:r>
              <a:rPr lang="en-US" dirty="0" smtClean="0"/>
              <a:t>Absent pedal pulses / ischemic DF</a:t>
            </a:r>
          </a:p>
          <a:p>
            <a:pPr lvl="1"/>
            <a:r>
              <a:rPr lang="en-US" dirty="0" smtClean="0"/>
              <a:t>Retinopathy</a:t>
            </a:r>
          </a:p>
          <a:p>
            <a:pPr lvl="1"/>
            <a:r>
              <a:rPr lang="en-US" dirty="0" smtClean="0"/>
              <a:t>Nephropathy (</a:t>
            </a:r>
            <a:r>
              <a:rPr lang="en-US" dirty="0" err="1" smtClean="0"/>
              <a:t>proteinuria</a:t>
            </a:r>
            <a:r>
              <a:rPr lang="en-US" dirty="0" smtClean="0"/>
              <a:t>)</a:t>
            </a:r>
          </a:p>
          <a:p>
            <a:pPr lvl="1"/>
            <a:r>
              <a:rPr lang="en-US" dirty="0" smtClean="0"/>
              <a:t>Irregular foot wear habit/walking barefoot</a:t>
            </a:r>
          </a:p>
          <a:p>
            <a:pPr>
              <a:buNone/>
            </a:pPr>
            <a:endParaRPr lang="en-US" dirty="0" smtClean="0"/>
          </a:p>
          <a:p>
            <a:pPr algn="r">
              <a:buNone/>
            </a:pPr>
            <a:endParaRPr lang="en-US" sz="1500" dirty="0" smtClean="0"/>
          </a:p>
          <a:p>
            <a:pPr algn="r">
              <a:buNone/>
            </a:pPr>
            <a:r>
              <a:rPr lang="en-US" sz="1500" dirty="0" smtClean="0"/>
              <a:t>Amputation in Diabetic Patients. Singh, MJAFI 2006; 62:36-39</a:t>
            </a:r>
          </a:p>
          <a:p>
            <a:pPr algn="r">
              <a:buNone/>
            </a:pPr>
            <a:r>
              <a:rPr lang="en-US" sz="1500" dirty="0" smtClean="0"/>
              <a:t>Independent RF for amputation in DM foot. </a:t>
            </a:r>
            <a:r>
              <a:rPr lang="en-US" sz="1500" dirty="0" err="1" smtClean="0"/>
              <a:t>Abolfazl</a:t>
            </a:r>
            <a:r>
              <a:rPr lang="en-US" sz="1500" dirty="0" smtClean="0"/>
              <a:t>, et.al. </a:t>
            </a:r>
            <a:r>
              <a:rPr lang="en-US" sz="1500" dirty="0" err="1" smtClean="0"/>
              <a:t>Int</a:t>
            </a:r>
            <a:r>
              <a:rPr lang="en-US" sz="1500" dirty="0" smtClean="0"/>
              <a:t> J </a:t>
            </a:r>
            <a:r>
              <a:rPr lang="en-US" sz="1500" dirty="0" err="1" smtClean="0"/>
              <a:t>Diab</a:t>
            </a:r>
            <a:r>
              <a:rPr lang="en-US" sz="1500" dirty="0" smtClean="0"/>
              <a:t> Dev </a:t>
            </a:r>
            <a:r>
              <a:rPr lang="en-US" sz="1500" dirty="0" err="1" smtClean="0"/>
              <a:t>Ctries</a:t>
            </a:r>
            <a:r>
              <a:rPr lang="en-US" sz="1500" dirty="0" smtClean="0"/>
              <a:t>, April 2008</a:t>
            </a:r>
            <a:endParaRPr lang="en-US" sz="1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5888"/>
            <a:r>
              <a:rPr lang="en-US" dirty="0" smtClean="0"/>
              <a:t>HISTORY OF PRESENT ILLNESS</a:t>
            </a:r>
            <a:endParaRPr lang="en-US" dirty="0"/>
          </a:p>
        </p:txBody>
      </p:sp>
      <p:graphicFrame>
        <p:nvGraphicFramePr>
          <p:cNvPr id="4" name="Content Placeholder 3"/>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marL="114300"/>
            <a:r>
              <a:rPr lang="en-US" dirty="0" smtClean="0"/>
              <a:t>5</a:t>
            </a:r>
            <a:r>
              <a:rPr lang="en-US" baseline="30000" dirty="0" smtClean="0"/>
              <a:t>th</a:t>
            </a:r>
            <a:r>
              <a:rPr lang="en-US" dirty="0" smtClean="0"/>
              <a:t>-7</a:t>
            </a:r>
            <a:r>
              <a:rPr lang="en-US" baseline="30000" dirty="0" smtClean="0"/>
              <a:t>th</a:t>
            </a:r>
            <a:r>
              <a:rPr lang="en-US" dirty="0" smtClean="0"/>
              <a:t> Hospital Day</a:t>
            </a:r>
            <a:endParaRPr lang="en-US" dirty="0"/>
          </a:p>
        </p:txBody>
      </p:sp>
      <p:sp>
        <p:nvSpPr>
          <p:cNvPr id="3" name="Content Placeholder 2"/>
          <p:cNvSpPr>
            <a:spLocks noGrp="1"/>
          </p:cNvSpPr>
          <p:nvPr>
            <p:ph idx="1"/>
          </p:nvPr>
        </p:nvSpPr>
        <p:spPr>
          <a:xfrm>
            <a:off x="457200" y="1524000"/>
            <a:ext cx="8229600" cy="4930808"/>
          </a:xfrm>
        </p:spPr>
        <p:txBody>
          <a:bodyPr>
            <a:normAutofit fontScale="92500" lnSpcReduction="10000"/>
          </a:bodyPr>
          <a:lstStyle/>
          <a:p>
            <a:pPr marL="574675" indent="-509588">
              <a:buNone/>
            </a:pPr>
            <a:r>
              <a:rPr lang="en-US" dirty="0" smtClean="0"/>
              <a:t>S&gt; No recurrence of fever, fair appetite, tolerating diet</a:t>
            </a:r>
          </a:p>
          <a:p>
            <a:pPr marL="574675" indent="-509588">
              <a:buNone/>
            </a:pPr>
            <a:r>
              <a:rPr lang="en-US" dirty="0" smtClean="0"/>
              <a:t>O&gt; BP 120-160/80-90	HR 70-92	T </a:t>
            </a:r>
            <a:r>
              <a:rPr lang="en-US" dirty="0" err="1" smtClean="0"/>
              <a:t>afebrile</a:t>
            </a:r>
            <a:endParaRPr lang="en-US" dirty="0" smtClean="0"/>
          </a:p>
          <a:p>
            <a:pPr marL="693738" indent="-628650">
              <a:buNone/>
            </a:pPr>
            <a:r>
              <a:rPr lang="en-US" dirty="0" smtClean="0"/>
              <a:t>	clean and dry stump, right with no discharge</a:t>
            </a:r>
          </a:p>
          <a:p>
            <a:pPr marL="693738" indent="-628650">
              <a:buNone/>
            </a:pPr>
            <a:r>
              <a:rPr lang="en-US" dirty="0" smtClean="0"/>
              <a:t>A&gt; Diabetic foot, S/P AKA, right</a:t>
            </a:r>
          </a:p>
          <a:p>
            <a:pPr marL="693738" indent="-628650">
              <a:buNone/>
            </a:pPr>
            <a:r>
              <a:rPr lang="en-US" dirty="0" smtClean="0"/>
              <a:t>P&gt; 	</a:t>
            </a:r>
            <a:r>
              <a:rPr lang="en-US" dirty="0" err="1" smtClean="0"/>
              <a:t>Vancomycin</a:t>
            </a:r>
            <a:r>
              <a:rPr lang="en-US" dirty="0" smtClean="0"/>
              <a:t> and Pip-</a:t>
            </a:r>
            <a:r>
              <a:rPr lang="en-US" dirty="0" err="1" smtClean="0"/>
              <a:t>Tazo</a:t>
            </a:r>
            <a:r>
              <a:rPr lang="en-US" dirty="0" smtClean="0"/>
              <a:t> continued</a:t>
            </a:r>
          </a:p>
          <a:p>
            <a:pPr marL="693738" indent="-628650">
              <a:buNone/>
            </a:pPr>
            <a:r>
              <a:rPr lang="en-US" dirty="0" smtClean="0"/>
              <a:t>	</a:t>
            </a:r>
            <a:r>
              <a:rPr lang="en-US" dirty="0" err="1" smtClean="0"/>
              <a:t>Enoxaparin</a:t>
            </a:r>
            <a:r>
              <a:rPr lang="en-US" dirty="0" smtClean="0"/>
              <a:t> 40mg SC OD</a:t>
            </a:r>
          </a:p>
          <a:p>
            <a:pPr marL="633413" indent="-568325">
              <a:buNone/>
            </a:pPr>
            <a:r>
              <a:rPr lang="en-US" dirty="0" smtClean="0"/>
              <a:t>	Referral to Rehabilitation medicine</a:t>
            </a:r>
          </a:p>
          <a:p>
            <a:pPr marL="633413" indent="-568325">
              <a:buNone/>
            </a:pPr>
            <a:r>
              <a:rPr lang="en-US" dirty="0" smtClean="0"/>
              <a:t>	Central line shifted to peripheral line	</a:t>
            </a:r>
          </a:p>
          <a:p>
            <a:pPr>
              <a:buNone/>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 7</a:t>
            </a:r>
            <a:r>
              <a:rPr lang="en-US" baseline="30000" dirty="0" smtClean="0"/>
              <a:t>th</a:t>
            </a:r>
            <a:r>
              <a:rPr lang="en-US" dirty="0" smtClean="0"/>
              <a:t> Hospital Day</a:t>
            </a:r>
            <a:endParaRPr lang="en-US" dirty="0"/>
          </a:p>
        </p:txBody>
      </p:sp>
      <p:graphicFrame>
        <p:nvGraphicFramePr>
          <p:cNvPr id="6" name="Content Placeholder 5"/>
          <p:cNvGraphicFramePr>
            <a:graphicFrameLocks noGrp="1"/>
          </p:cNvGraphicFramePr>
          <p:nvPr>
            <p:ph sz="half" idx="1"/>
          </p:nvPr>
        </p:nvGraphicFramePr>
        <p:xfrm>
          <a:off x="457200" y="1722438"/>
          <a:ext cx="3810000" cy="4114800"/>
        </p:xfrm>
        <a:graphic>
          <a:graphicData uri="http://schemas.openxmlformats.org/drawingml/2006/table">
            <a:tbl>
              <a:tblPr firstRow="1" bandRow="1">
                <a:tableStyleId>{BC89EF96-8CEA-46FF-86C4-4CE0E7609802}</a:tableStyleId>
              </a:tblPr>
              <a:tblGrid>
                <a:gridCol w="1143000"/>
                <a:gridCol w="1295400"/>
                <a:gridCol w="1371600"/>
              </a:tblGrid>
              <a:tr h="370840">
                <a:tc>
                  <a:txBody>
                    <a:bodyPr/>
                    <a:lstStyle/>
                    <a:p>
                      <a:endParaRPr lang="en-US" sz="2400" b="0" dirty="0"/>
                    </a:p>
                  </a:txBody>
                  <a:tcPr/>
                </a:tc>
                <a:tc>
                  <a:txBody>
                    <a:bodyPr/>
                    <a:lstStyle/>
                    <a:p>
                      <a:pPr algn="ctr"/>
                      <a:r>
                        <a:rPr lang="en-US" sz="2400" b="0" dirty="0" smtClean="0"/>
                        <a:t>10/22</a:t>
                      </a:r>
                      <a:endParaRPr lang="en-US" sz="2400" b="0" dirty="0"/>
                    </a:p>
                  </a:txBody>
                  <a:tcPr/>
                </a:tc>
                <a:tc>
                  <a:txBody>
                    <a:bodyPr/>
                    <a:lstStyle/>
                    <a:p>
                      <a:pPr algn="ctr"/>
                      <a:r>
                        <a:rPr lang="en-US" sz="2400" b="0" dirty="0" smtClean="0"/>
                        <a:t>10/24</a:t>
                      </a:r>
                      <a:endParaRPr lang="en-US" sz="2400" b="0" dirty="0"/>
                    </a:p>
                  </a:txBody>
                  <a:tcPr/>
                </a:tc>
              </a:tr>
              <a:tr h="370840">
                <a:tc>
                  <a:txBody>
                    <a:bodyPr/>
                    <a:lstStyle/>
                    <a:p>
                      <a:r>
                        <a:rPr lang="en-US" sz="2400" b="0" dirty="0" err="1" smtClean="0"/>
                        <a:t>Hgb</a:t>
                      </a:r>
                      <a:r>
                        <a:rPr lang="en-US" sz="2400" b="0" dirty="0" smtClean="0"/>
                        <a:t> </a:t>
                      </a:r>
                      <a:endParaRPr lang="en-US" sz="2400" b="0" dirty="0"/>
                    </a:p>
                  </a:txBody>
                  <a:tcPr/>
                </a:tc>
                <a:tc>
                  <a:txBody>
                    <a:bodyPr/>
                    <a:lstStyle/>
                    <a:p>
                      <a:pPr algn="ctr"/>
                      <a:r>
                        <a:rPr lang="en-US" sz="2400" b="0" dirty="0" smtClean="0">
                          <a:solidFill>
                            <a:srgbClr val="FFFF00"/>
                          </a:solidFill>
                        </a:rPr>
                        <a:t>9.4</a:t>
                      </a:r>
                      <a:endParaRPr lang="en-US" sz="2400" b="0" dirty="0">
                        <a:solidFill>
                          <a:srgbClr val="FFFF00"/>
                        </a:solidFill>
                      </a:endParaRPr>
                    </a:p>
                  </a:txBody>
                  <a:tcPr/>
                </a:tc>
                <a:tc>
                  <a:txBody>
                    <a:bodyPr/>
                    <a:lstStyle/>
                    <a:p>
                      <a:pPr algn="ctr"/>
                      <a:r>
                        <a:rPr lang="en-US" sz="2400" b="0" dirty="0" smtClean="0">
                          <a:solidFill>
                            <a:srgbClr val="FFFF00"/>
                          </a:solidFill>
                        </a:rPr>
                        <a:t>13.8</a:t>
                      </a:r>
                      <a:endParaRPr lang="en-US" sz="2400" b="0" dirty="0">
                        <a:solidFill>
                          <a:srgbClr val="FFFF00"/>
                        </a:solidFill>
                      </a:endParaRPr>
                    </a:p>
                  </a:txBody>
                  <a:tcPr/>
                </a:tc>
              </a:tr>
              <a:tr h="370840">
                <a:tc>
                  <a:txBody>
                    <a:bodyPr/>
                    <a:lstStyle/>
                    <a:p>
                      <a:r>
                        <a:rPr lang="en-US" sz="2400" b="0" dirty="0" err="1" smtClean="0"/>
                        <a:t>Hct</a:t>
                      </a:r>
                      <a:r>
                        <a:rPr lang="en-US" sz="2400" b="0" dirty="0" smtClean="0"/>
                        <a:t> </a:t>
                      </a:r>
                      <a:endParaRPr lang="en-US" sz="2400" b="0" dirty="0"/>
                    </a:p>
                  </a:txBody>
                  <a:tcPr/>
                </a:tc>
                <a:tc>
                  <a:txBody>
                    <a:bodyPr/>
                    <a:lstStyle/>
                    <a:p>
                      <a:pPr algn="ctr"/>
                      <a:r>
                        <a:rPr lang="en-US" sz="2400" b="0" dirty="0" smtClean="0"/>
                        <a:t>29.2</a:t>
                      </a:r>
                      <a:endParaRPr lang="en-US" sz="2400" b="0" dirty="0"/>
                    </a:p>
                  </a:txBody>
                  <a:tcPr/>
                </a:tc>
                <a:tc>
                  <a:txBody>
                    <a:bodyPr/>
                    <a:lstStyle/>
                    <a:p>
                      <a:pPr algn="ctr"/>
                      <a:r>
                        <a:rPr lang="en-US" sz="2400" b="0" dirty="0" smtClean="0"/>
                        <a:t>41.7</a:t>
                      </a:r>
                      <a:endParaRPr lang="en-US" sz="2400" b="0" dirty="0"/>
                    </a:p>
                  </a:txBody>
                  <a:tcPr/>
                </a:tc>
              </a:tr>
              <a:tr h="370840">
                <a:tc>
                  <a:txBody>
                    <a:bodyPr/>
                    <a:lstStyle/>
                    <a:p>
                      <a:r>
                        <a:rPr lang="en-US" sz="2400" b="0" dirty="0" smtClean="0"/>
                        <a:t>WBC</a:t>
                      </a:r>
                      <a:endParaRPr lang="en-US" sz="2400" b="0" dirty="0"/>
                    </a:p>
                  </a:txBody>
                  <a:tcPr/>
                </a:tc>
                <a:tc>
                  <a:txBody>
                    <a:bodyPr/>
                    <a:lstStyle/>
                    <a:p>
                      <a:pPr algn="ctr"/>
                      <a:r>
                        <a:rPr lang="en-US" sz="2400" b="0" dirty="0" smtClean="0">
                          <a:solidFill>
                            <a:srgbClr val="FFFF00"/>
                          </a:solidFill>
                        </a:rPr>
                        <a:t>12.76</a:t>
                      </a:r>
                      <a:endParaRPr lang="en-US" sz="2400" b="0" dirty="0">
                        <a:solidFill>
                          <a:srgbClr val="FFFF00"/>
                        </a:solidFill>
                      </a:endParaRPr>
                    </a:p>
                  </a:txBody>
                  <a:tcPr/>
                </a:tc>
                <a:tc>
                  <a:txBody>
                    <a:bodyPr/>
                    <a:lstStyle/>
                    <a:p>
                      <a:pPr algn="ctr"/>
                      <a:r>
                        <a:rPr lang="en-US" sz="2400" b="0" dirty="0" smtClean="0">
                          <a:solidFill>
                            <a:srgbClr val="FFFF00"/>
                          </a:solidFill>
                        </a:rPr>
                        <a:t>14.27</a:t>
                      </a:r>
                      <a:endParaRPr lang="en-US" sz="2400" b="0" dirty="0">
                        <a:solidFill>
                          <a:srgbClr val="FFFF00"/>
                        </a:solidFill>
                      </a:endParaRPr>
                    </a:p>
                  </a:txBody>
                  <a:tcPr/>
                </a:tc>
              </a:tr>
              <a:tr h="370840">
                <a:tc>
                  <a:txBody>
                    <a:bodyPr/>
                    <a:lstStyle/>
                    <a:p>
                      <a:r>
                        <a:rPr lang="en-US" sz="2400" b="0" dirty="0" smtClean="0"/>
                        <a:t>N</a:t>
                      </a:r>
                      <a:endParaRPr lang="en-US" sz="2400" b="0" dirty="0"/>
                    </a:p>
                  </a:txBody>
                  <a:tcPr/>
                </a:tc>
                <a:tc>
                  <a:txBody>
                    <a:bodyPr/>
                    <a:lstStyle/>
                    <a:p>
                      <a:pPr algn="ctr"/>
                      <a:r>
                        <a:rPr lang="en-US" sz="2400" b="0" dirty="0" smtClean="0"/>
                        <a:t>78</a:t>
                      </a:r>
                      <a:endParaRPr lang="en-US" sz="2400" b="0" dirty="0"/>
                    </a:p>
                  </a:txBody>
                  <a:tcPr/>
                </a:tc>
                <a:tc>
                  <a:txBody>
                    <a:bodyPr/>
                    <a:lstStyle/>
                    <a:p>
                      <a:pPr algn="ctr"/>
                      <a:r>
                        <a:rPr lang="en-US" sz="2400" b="0" dirty="0" smtClean="0"/>
                        <a:t>81</a:t>
                      </a:r>
                      <a:endParaRPr lang="en-US" sz="2400" b="0" dirty="0"/>
                    </a:p>
                  </a:txBody>
                  <a:tcPr/>
                </a:tc>
              </a:tr>
              <a:tr h="370840">
                <a:tc>
                  <a:txBody>
                    <a:bodyPr/>
                    <a:lstStyle/>
                    <a:p>
                      <a:r>
                        <a:rPr lang="en-US" sz="2400" b="0" dirty="0" smtClean="0"/>
                        <a:t>L</a:t>
                      </a:r>
                      <a:endParaRPr lang="en-US" sz="2400" b="0" dirty="0"/>
                    </a:p>
                  </a:txBody>
                  <a:tcPr/>
                </a:tc>
                <a:tc>
                  <a:txBody>
                    <a:bodyPr/>
                    <a:lstStyle/>
                    <a:p>
                      <a:pPr algn="ctr"/>
                      <a:r>
                        <a:rPr lang="en-US" sz="2400" b="0" dirty="0" smtClean="0"/>
                        <a:t>12</a:t>
                      </a:r>
                      <a:endParaRPr lang="en-US" sz="2400" b="0" dirty="0"/>
                    </a:p>
                  </a:txBody>
                  <a:tcPr/>
                </a:tc>
                <a:tc>
                  <a:txBody>
                    <a:bodyPr/>
                    <a:lstStyle/>
                    <a:p>
                      <a:pPr algn="ctr"/>
                      <a:r>
                        <a:rPr lang="en-US" sz="2400" b="0" dirty="0" smtClean="0"/>
                        <a:t>12</a:t>
                      </a:r>
                      <a:endParaRPr lang="en-US" sz="2400" b="0" dirty="0"/>
                    </a:p>
                  </a:txBody>
                  <a:tcPr/>
                </a:tc>
              </a:tr>
              <a:tr h="370840">
                <a:tc>
                  <a:txBody>
                    <a:bodyPr/>
                    <a:lstStyle/>
                    <a:p>
                      <a:r>
                        <a:rPr lang="en-US" sz="2400" b="0" dirty="0" smtClean="0"/>
                        <a:t>E</a:t>
                      </a:r>
                      <a:endParaRPr lang="en-US" sz="2400" b="0" dirty="0"/>
                    </a:p>
                  </a:txBody>
                  <a:tcPr/>
                </a:tc>
                <a:tc>
                  <a:txBody>
                    <a:bodyPr/>
                    <a:lstStyle/>
                    <a:p>
                      <a:pPr algn="ctr"/>
                      <a:r>
                        <a:rPr lang="en-US" sz="2400" b="0" dirty="0" smtClean="0"/>
                        <a:t>2</a:t>
                      </a:r>
                      <a:endParaRPr lang="en-US" sz="2400" b="0" dirty="0"/>
                    </a:p>
                  </a:txBody>
                  <a:tcPr/>
                </a:tc>
                <a:tc>
                  <a:txBody>
                    <a:bodyPr/>
                    <a:lstStyle/>
                    <a:p>
                      <a:pPr algn="ctr"/>
                      <a:endParaRPr lang="en-US" sz="2400" b="0" dirty="0"/>
                    </a:p>
                  </a:txBody>
                  <a:tcPr/>
                </a:tc>
              </a:tr>
              <a:tr h="370840">
                <a:tc>
                  <a:txBody>
                    <a:bodyPr/>
                    <a:lstStyle/>
                    <a:p>
                      <a:r>
                        <a:rPr lang="en-US" sz="2400" b="0" dirty="0" smtClean="0"/>
                        <a:t>M</a:t>
                      </a:r>
                      <a:endParaRPr lang="en-US" sz="2400" b="0" dirty="0"/>
                    </a:p>
                  </a:txBody>
                  <a:tcPr/>
                </a:tc>
                <a:tc>
                  <a:txBody>
                    <a:bodyPr/>
                    <a:lstStyle/>
                    <a:p>
                      <a:pPr algn="ctr"/>
                      <a:r>
                        <a:rPr lang="en-US" sz="2400" b="0" dirty="0" smtClean="0"/>
                        <a:t>8</a:t>
                      </a:r>
                      <a:endParaRPr lang="en-US" sz="2400" b="0" dirty="0"/>
                    </a:p>
                  </a:txBody>
                  <a:tcPr/>
                </a:tc>
                <a:tc>
                  <a:txBody>
                    <a:bodyPr/>
                    <a:lstStyle/>
                    <a:p>
                      <a:pPr algn="ctr"/>
                      <a:r>
                        <a:rPr lang="en-US" sz="2400" b="0" dirty="0" smtClean="0"/>
                        <a:t>7</a:t>
                      </a:r>
                      <a:endParaRPr lang="en-US" sz="2400" b="0" dirty="0"/>
                    </a:p>
                  </a:txBody>
                  <a:tcPr/>
                </a:tc>
              </a:tr>
              <a:tr h="370840">
                <a:tc>
                  <a:txBody>
                    <a:bodyPr/>
                    <a:lstStyle/>
                    <a:p>
                      <a:r>
                        <a:rPr lang="en-US" sz="2400" b="0" dirty="0" err="1" smtClean="0"/>
                        <a:t>Plt</a:t>
                      </a:r>
                      <a:endParaRPr lang="en-US" sz="2400" b="0" dirty="0"/>
                    </a:p>
                  </a:txBody>
                  <a:tcPr/>
                </a:tc>
                <a:tc>
                  <a:txBody>
                    <a:bodyPr/>
                    <a:lstStyle/>
                    <a:p>
                      <a:pPr algn="ctr"/>
                      <a:r>
                        <a:rPr lang="en-US" sz="2400" b="0" dirty="0" smtClean="0"/>
                        <a:t>270</a:t>
                      </a:r>
                      <a:endParaRPr lang="en-US" sz="2400" b="0" dirty="0"/>
                    </a:p>
                  </a:txBody>
                  <a:tcPr/>
                </a:tc>
                <a:tc>
                  <a:txBody>
                    <a:bodyPr/>
                    <a:lstStyle/>
                    <a:p>
                      <a:pPr algn="ctr"/>
                      <a:r>
                        <a:rPr lang="en-US" sz="2400" b="0" dirty="0" smtClean="0"/>
                        <a:t>338</a:t>
                      </a:r>
                      <a:endParaRPr lang="en-US" sz="2400" b="0" dirty="0"/>
                    </a:p>
                  </a:txBody>
                  <a:tcPr/>
                </a:tc>
              </a:tr>
            </a:tbl>
          </a:graphicData>
        </a:graphic>
      </p:graphicFrame>
      <p:graphicFrame>
        <p:nvGraphicFramePr>
          <p:cNvPr id="7" name="Content Placeholder 6"/>
          <p:cNvGraphicFramePr>
            <a:graphicFrameLocks noGrp="1"/>
          </p:cNvGraphicFramePr>
          <p:nvPr>
            <p:ph sz="half" idx="2"/>
          </p:nvPr>
        </p:nvGraphicFramePr>
        <p:xfrm>
          <a:off x="4724400" y="2667000"/>
          <a:ext cx="4038600" cy="1828800"/>
        </p:xfrm>
        <a:graphic>
          <a:graphicData uri="http://schemas.openxmlformats.org/drawingml/2006/table">
            <a:tbl>
              <a:tblPr firstRow="1" bandRow="1">
                <a:tableStyleId>{BC89EF96-8CEA-46FF-86C4-4CE0E7609802}</a:tableStyleId>
              </a:tblPr>
              <a:tblGrid>
                <a:gridCol w="1828800"/>
                <a:gridCol w="1066800"/>
                <a:gridCol w="1143000"/>
              </a:tblGrid>
              <a:tr h="370840">
                <a:tc>
                  <a:txBody>
                    <a:bodyPr/>
                    <a:lstStyle/>
                    <a:p>
                      <a:endParaRPr lang="en-US" sz="2400" dirty="0"/>
                    </a:p>
                  </a:txBody>
                  <a:tcPr/>
                </a:tc>
                <a:tc>
                  <a:txBody>
                    <a:bodyPr/>
                    <a:lstStyle/>
                    <a:p>
                      <a:pPr algn="ctr"/>
                      <a:r>
                        <a:rPr lang="en-US" sz="2400" b="0" dirty="0" smtClean="0"/>
                        <a:t>10/22</a:t>
                      </a:r>
                      <a:endParaRPr lang="en-US" sz="2400" b="0" dirty="0"/>
                    </a:p>
                  </a:txBody>
                  <a:tcPr/>
                </a:tc>
                <a:tc>
                  <a:txBody>
                    <a:bodyPr/>
                    <a:lstStyle/>
                    <a:p>
                      <a:pPr algn="ctr"/>
                      <a:r>
                        <a:rPr lang="en-US" sz="2400" b="0" dirty="0" smtClean="0"/>
                        <a:t>10/24</a:t>
                      </a:r>
                      <a:endParaRPr lang="en-US" sz="2400" b="0" dirty="0"/>
                    </a:p>
                  </a:txBody>
                  <a:tcPr/>
                </a:tc>
              </a:tr>
              <a:tr h="370840">
                <a:tc>
                  <a:txBody>
                    <a:bodyPr/>
                    <a:lstStyle/>
                    <a:p>
                      <a:r>
                        <a:rPr lang="en-US" sz="2400" dirty="0" smtClean="0"/>
                        <a:t>Sodium </a:t>
                      </a:r>
                      <a:endParaRPr lang="en-US" sz="2400" dirty="0"/>
                    </a:p>
                  </a:txBody>
                  <a:tcPr/>
                </a:tc>
                <a:tc>
                  <a:txBody>
                    <a:bodyPr/>
                    <a:lstStyle/>
                    <a:p>
                      <a:pPr algn="ctr"/>
                      <a:r>
                        <a:rPr lang="en-US" sz="2400" b="0" dirty="0" smtClean="0"/>
                        <a:t>133</a:t>
                      </a:r>
                      <a:endParaRPr lang="en-US" sz="2400" b="0" dirty="0"/>
                    </a:p>
                  </a:txBody>
                  <a:tcPr/>
                </a:tc>
                <a:tc>
                  <a:txBody>
                    <a:bodyPr/>
                    <a:lstStyle/>
                    <a:p>
                      <a:pPr algn="ctr"/>
                      <a:r>
                        <a:rPr lang="en-US" sz="2400" b="0" dirty="0" smtClean="0"/>
                        <a:t>132</a:t>
                      </a:r>
                      <a:endParaRPr lang="en-US" sz="2400" b="0" dirty="0"/>
                    </a:p>
                  </a:txBody>
                  <a:tcPr/>
                </a:tc>
              </a:tr>
              <a:tr h="370840">
                <a:tc>
                  <a:txBody>
                    <a:bodyPr/>
                    <a:lstStyle/>
                    <a:p>
                      <a:r>
                        <a:rPr lang="en-US" sz="2400" dirty="0" smtClean="0"/>
                        <a:t>Potassium </a:t>
                      </a:r>
                      <a:endParaRPr lang="en-US" sz="2400" dirty="0"/>
                    </a:p>
                  </a:txBody>
                  <a:tcPr/>
                </a:tc>
                <a:tc>
                  <a:txBody>
                    <a:bodyPr/>
                    <a:lstStyle/>
                    <a:p>
                      <a:pPr algn="ctr"/>
                      <a:r>
                        <a:rPr lang="en-US" sz="2400" b="0" dirty="0" smtClean="0"/>
                        <a:t>3.8</a:t>
                      </a:r>
                      <a:endParaRPr lang="en-US" sz="2400" b="0" dirty="0"/>
                    </a:p>
                  </a:txBody>
                  <a:tcPr/>
                </a:tc>
                <a:tc>
                  <a:txBody>
                    <a:bodyPr/>
                    <a:lstStyle/>
                    <a:p>
                      <a:pPr algn="ctr"/>
                      <a:r>
                        <a:rPr lang="en-US" sz="2400" b="0" dirty="0" smtClean="0"/>
                        <a:t>3.3</a:t>
                      </a:r>
                      <a:endParaRPr lang="en-US" sz="2400" b="0" dirty="0"/>
                    </a:p>
                  </a:txBody>
                  <a:tcPr/>
                </a:tc>
              </a:tr>
              <a:tr h="370840">
                <a:tc>
                  <a:txBody>
                    <a:bodyPr/>
                    <a:lstStyle/>
                    <a:p>
                      <a:r>
                        <a:rPr lang="en-US" sz="2400" dirty="0" err="1" smtClean="0"/>
                        <a:t>Creatinine</a:t>
                      </a:r>
                      <a:r>
                        <a:rPr lang="en-US" sz="2400" dirty="0" smtClean="0"/>
                        <a:t> </a:t>
                      </a:r>
                      <a:endParaRPr lang="en-US" sz="2400" dirty="0"/>
                    </a:p>
                  </a:txBody>
                  <a:tcPr/>
                </a:tc>
                <a:tc>
                  <a:txBody>
                    <a:bodyPr/>
                    <a:lstStyle/>
                    <a:p>
                      <a:pPr algn="ctr"/>
                      <a:r>
                        <a:rPr lang="en-US" sz="2400" b="0" dirty="0" smtClean="0"/>
                        <a:t>1.5</a:t>
                      </a:r>
                      <a:endParaRPr lang="en-US" sz="2400" b="0" dirty="0"/>
                    </a:p>
                  </a:txBody>
                  <a:tcPr/>
                </a:tc>
                <a:tc>
                  <a:txBody>
                    <a:bodyPr/>
                    <a:lstStyle/>
                    <a:p>
                      <a:pPr algn="ctr"/>
                      <a:r>
                        <a:rPr lang="en-US" sz="2400" b="0" dirty="0" smtClean="0"/>
                        <a:t>1.5</a:t>
                      </a:r>
                      <a:endParaRPr lang="en-US" sz="2400" b="0"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marL="115888"/>
            <a:r>
              <a:rPr lang="en-PH" dirty="0" smtClean="0"/>
              <a:t>Venous </a:t>
            </a:r>
            <a:r>
              <a:rPr lang="en-PH" dirty="0" err="1" smtClean="0"/>
              <a:t>Thromboembolism</a:t>
            </a:r>
            <a:endParaRPr lang="en-PH" dirty="0"/>
          </a:p>
        </p:txBody>
      </p:sp>
      <p:sp>
        <p:nvSpPr>
          <p:cNvPr id="3" name="Content Placeholder 2"/>
          <p:cNvSpPr>
            <a:spLocks noGrp="1"/>
          </p:cNvSpPr>
          <p:nvPr>
            <p:ph idx="1"/>
          </p:nvPr>
        </p:nvSpPr>
        <p:spPr>
          <a:xfrm>
            <a:off x="457200" y="1371600"/>
            <a:ext cx="8229600" cy="5083208"/>
          </a:xfrm>
        </p:spPr>
        <p:txBody>
          <a:bodyPr>
            <a:normAutofit/>
          </a:bodyPr>
          <a:lstStyle/>
          <a:p>
            <a:r>
              <a:rPr lang="en-PH" dirty="0" smtClean="0"/>
              <a:t>Almost all hospitalized patients have one or more risk factors for VTE</a:t>
            </a:r>
          </a:p>
          <a:p>
            <a:endParaRPr lang="en-PH" dirty="0" smtClean="0">
              <a:solidFill>
                <a:srgbClr val="FFFF00"/>
              </a:solidFill>
            </a:endParaRPr>
          </a:p>
          <a:p>
            <a:r>
              <a:rPr lang="en-PH" dirty="0" smtClean="0"/>
              <a:t>Hospital acquired DVT and PE are usually </a:t>
            </a:r>
            <a:r>
              <a:rPr lang="en-PH" dirty="0" smtClean="0">
                <a:solidFill>
                  <a:srgbClr val="FFFF00"/>
                </a:solidFill>
              </a:rPr>
              <a:t>clinically silent</a:t>
            </a:r>
          </a:p>
          <a:p>
            <a:endParaRPr lang="en-PH" dirty="0" smtClean="0"/>
          </a:p>
          <a:p>
            <a:r>
              <a:rPr lang="en-PH" dirty="0" smtClean="0"/>
              <a:t>It is difficult to predict which at-risk patients will develop symptomatic </a:t>
            </a:r>
            <a:r>
              <a:rPr lang="en-PH" dirty="0" err="1" smtClean="0"/>
              <a:t>thromboembolic</a:t>
            </a:r>
            <a:r>
              <a:rPr lang="en-PH" dirty="0" smtClean="0"/>
              <a:t> complications</a:t>
            </a:r>
            <a:endParaRPr lang="en-PH" dirty="0"/>
          </a:p>
        </p:txBody>
      </p:sp>
      <p:sp>
        <p:nvSpPr>
          <p:cNvPr id="4" name="TextBox 3"/>
          <p:cNvSpPr txBox="1"/>
          <p:nvPr/>
        </p:nvSpPr>
        <p:spPr>
          <a:xfrm>
            <a:off x="685800" y="6248400"/>
            <a:ext cx="8077200" cy="338554"/>
          </a:xfrm>
          <a:prstGeom prst="rect">
            <a:avLst/>
          </a:prstGeom>
          <a:noFill/>
        </p:spPr>
        <p:txBody>
          <a:bodyPr wrap="square" rtlCol="0">
            <a:spAutoFit/>
          </a:bodyPr>
          <a:lstStyle/>
          <a:p>
            <a:pPr algn="r"/>
            <a:r>
              <a:rPr lang="en-PH" sz="1600" dirty="0" smtClean="0">
                <a:latin typeface="+mn-lt"/>
              </a:rPr>
              <a:t>Antithrombotic and Thrombolytic Therapy 8th Ed: ACCP Guidelines 2008</a:t>
            </a:r>
            <a:endParaRPr lang="en-PH" sz="1600" dirty="0">
              <a:latin typeface="+mn-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505200" y="762000"/>
            <a:ext cx="3124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
        <p:nvSpPr>
          <p:cNvPr id="4" name="Oval 3"/>
          <p:cNvSpPr/>
          <p:nvPr/>
        </p:nvSpPr>
        <p:spPr>
          <a:xfrm>
            <a:off x="3505200" y="838200"/>
            <a:ext cx="3124200" cy="304800"/>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0" y="1143000"/>
            <a:ext cx="15240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2743200"/>
            <a:ext cx="21336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0" y="4495800"/>
            <a:ext cx="2971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609600"/>
            <a:ext cx="1219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r>
              <a:rPr lang="en-PH" dirty="0" smtClean="0"/>
              <a:t>Postoperative VTE was the second-most-common</a:t>
            </a:r>
            <a:r>
              <a:rPr lang="en-PH" dirty="0" smtClean="0">
                <a:solidFill>
                  <a:srgbClr val="FFFF00"/>
                </a:solidFill>
              </a:rPr>
              <a:t> medical complication</a:t>
            </a:r>
            <a:r>
              <a:rPr lang="en-PH" dirty="0" smtClean="0"/>
              <a:t>, the second-most-common cause of </a:t>
            </a:r>
            <a:r>
              <a:rPr lang="en-PH" dirty="0" smtClean="0">
                <a:solidFill>
                  <a:srgbClr val="FFFF00"/>
                </a:solidFill>
              </a:rPr>
              <a:t>excess length of stay</a:t>
            </a:r>
            <a:r>
              <a:rPr lang="en-PH" dirty="0" smtClean="0"/>
              <a:t>, and the third-most common cause of </a:t>
            </a:r>
            <a:r>
              <a:rPr lang="en-PH" dirty="0" smtClean="0">
                <a:solidFill>
                  <a:srgbClr val="FFFF00"/>
                </a:solidFill>
              </a:rPr>
              <a:t>excess mortality and excess charges</a:t>
            </a:r>
            <a:endParaRPr lang="en-PH" dirty="0" smtClean="0"/>
          </a:p>
          <a:p>
            <a:endParaRPr lang="en-PH" dirty="0"/>
          </a:p>
        </p:txBody>
      </p:sp>
      <p:sp>
        <p:nvSpPr>
          <p:cNvPr id="4" name="TextBox 3"/>
          <p:cNvSpPr txBox="1"/>
          <p:nvPr/>
        </p:nvSpPr>
        <p:spPr>
          <a:xfrm>
            <a:off x="609600" y="6019800"/>
            <a:ext cx="8077200" cy="338554"/>
          </a:xfrm>
          <a:prstGeom prst="rect">
            <a:avLst/>
          </a:prstGeom>
          <a:noFill/>
        </p:spPr>
        <p:txBody>
          <a:bodyPr wrap="square" rtlCol="0">
            <a:spAutoFit/>
          </a:bodyPr>
          <a:lstStyle/>
          <a:p>
            <a:pPr algn="r"/>
            <a:r>
              <a:rPr lang="en-PH" sz="1600" dirty="0" smtClean="0">
                <a:latin typeface="+mn-lt"/>
              </a:rPr>
              <a:t>Antithrombotic and Thrombolytic Therapy 8th Ed: ACCP Guidelines</a:t>
            </a:r>
            <a:endParaRPr lang="en-PH" sz="1600" dirty="0">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PH"/>
          </a:p>
        </p:txBody>
      </p:sp>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3074" name="Picture 2"/>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69008"/>
          </a:xfrm>
        </p:spPr>
        <p:txBody>
          <a:bodyPr>
            <a:normAutofit fontScale="92500"/>
          </a:bodyPr>
          <a:lstStyle/>
          <a:p>
            <a:r>
              <a:rPr lang="en-PH" dirty="0" smtClean="0"/>
              <a:t>For patients undergoing </a:t>
            </a:r>
            <a:r>
              <a:rPr lang="en-PH" dirty="0" smtClean="0">
                <a:solidFill>
                  <a:srgbClr val="FFFF00"/>
                </a:solidFill>
              </a:rPr>
              <a:t>major general surgery</a:t>
            </a:r>
            <a:r>
              <a:rPr lang="en-PH" dirty="0" smtClean="0"/>
              <a:t>, recommend </a:t>
            </a:r>
            <a:r>
              <a:rPr lang="en-PH" dirty="0" err="1" smtClean="0"/>
              <a:t>thromboprophylaxis</a:t>
            </a:r>
            <a:r>
              <a:rPr lang="en-PH" dirty="0" smtClean="0"/>
              <a:t> with a </a:t>
            </a:r>
            <a:r>
              <a:rPr lang="en-PH" dirty="0" smtClean="0">
                <a:solidFill>
                  <a:srgbClr val="FFFF00"/>
                </a:solidFill>
              </a:rPr>
              <a:t>low-molecular weight heparin (LMWH), low-dose </a:t>
            </a:r>
            <a:r>
              <a:rPr lang="en-PH" dirty="0" err="1" smtClean="0">
                <a:solidFill>
                  <a:srgbClr val="FFFF00"/>
                </a:solidFill>
              </a:rPr>
              <a:t>unfractionated</a:t>
            </a:r>
            <a:r>
              <a:rPr lang="en-PH" dirty="0" smtClean="0">
                <a:solidFill>
                  <a:srgbClr val="FFFF00"/>
                </a:solidFill>
              </a:rPr>
              <a:t> heparin (LDUH), or </a:t>
            </a:r>
            <a:r>
              <a:rPr lang="en-PH" dirty="0" err="1" smtClean="0">
                <a:solidFill>
                  <a:srgbClr val="FFFF00"/>
                </a:solidFill>
              </a:rPr>
              <a:t>fondaparinux</a:t>
            </a:r>
            <a:r>
              <a:rPr lang="en-PH" dirty="0" smtClean="0">
                <a:solidFill>
                  <a:srgbClr val="FFFF00"/>
                </a:solidFill>
              </a:rPr>
              <a:t> </a:t>
            </a:r>
            <a:r>
              <a:rPr lang="en-PH" dirty="0" smtClean="0"/>
              <a:t>(each Grade 1A)</a:t>
            </a:r>
          </a:p>
          <a:p>
            <a:endParaRPr lang="en-PH" dirty="0" smtClean="0"/>
          </a:p>
          <a:p>
            <a:r>
              <a:rPr lang="en-PH" dirty="0" smtClean="0"/>
              <a:t>Both LDUH and LMWH </a:t>
            </a:r>
            <a:r>
              <a:rPr lang="en-PH" dirty="0" smtClean="0">
                <a:solidFill>
                  <a:srgbClr val="FFFF00"/>
                </a:solidFill>
              </a:rPr>
              <a:t>reduce the risk of asymptomatic DVT and symptomatic VTE by</a:t>
            </a:r>
            <a:r>
              <a:rPr lang="en-PH" dirty="0" smtClean="0"/>
              <a:t> at least </a:t>
            </a:r>
            <a:r>
              <a:rPr lang="en-PH" dirty="0" smtClean="0">
                <a:solidFill>
                  <a:srgbClr val="FFFF00"/>
                </a:solidFill>
              </a:rPr>
              <a:t>60%</a:t>
            </a:r>
            <a:r>
              <a:rPr lang="en-PH" dirty="0" smtClean="0"/>
              <a:t> in general surgery compared with no </a:t>
            </a:r>
            <a:r>
              <a:rPr lang="en-PH" dirty="0" err="1" smtClean="0"/>
              <a:t>thromboprophylaxis</a:t>
            </a:r>
            <a:endParaRPr lang="en-PH" dirty="0" smtClean="0"/>
          </a:p>
          <a:p>
            <a:endParaRPr lang="en-PH" sz="800" dirty="0" smtClean="0"/>
          </a:p>
          <a:p>
            <a:endParaRPr lang="en-PH" sz="800" dirty="0" smtClean="0"/>
          </a:p>
          <a:p>
            <a:pPr algn="r"/>
            <a:endParaRPr lang="en-PH" sz="1400" dirty="0" smtClean="0"/>
          </a:p>
          <a:p>
            <a:pPr algn="r">
              <a:buNone/>
            </a:pPr>
            <a:endParaRPr lang="en-PH" sz="1400" dirty="0" smtClean="0"/>
          </a:p>
          <a:p>
            <a:pPr algn="r">
              <a:buNone/>
            </a:pPr>
            <a:r>
              <a:rPr lang="en-PH" sz="1400" dirty="0" smtClean="0"/>
              <a:t>Antithrombotic and Thrombolytic Therapy 8th Ed: ACCP Guidelines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marL="115888"/>
            <a:r>
              <a:rPr lang="en-PH" dirty="0" err="1" smtClean="0"/>
              <a:t>Enoxaparin</a:t>
            </a:r>
            <a:endParaRPr lang="en-PH" dirty="0"/>
          </a:p>
        </p:txBody>
      </p:sp>
      <p:sp>
        <p:nvSpPr>
          <p:cNvPr id="3" name="Content Placeholder 2"/>
          <p:cNvSpPr>
            <a:spLocks noGrp="1"/>
          </p:cNvSpPr>
          <p:nvPr>
            <p:ph idx="1"/>
          </p:nvPr>
        </p:nvSpPr>
        <p:spPr>
          <a:xfrm>
            <a:off x="457200" y="1600200"/>
            <a:ext cx="8229600" cy="4854608"/>
          </a:xfrm>
        </p:spPr>
        <p:txBody>
          <a:bodyPr/>
          <a:lstStyle/>
          <a:p>
            <a:r>
              <a:rPr lang="en-PH" dirty="0" smtClean="0"/>
              <a:t>In patients with a </a:t>
            </a:r>
            <a:r>
              <a:rPr lang="en-PH" dirty="0" smtClean="0">
                <a:solidFill>
                  <a:srgbClr val="FFFF00"/>
                </a:solidFill>
              </a:rPr>
              <a:t>high risk of </a:t>
            </a:r>
            <a:r>
              <a:rPr lang="en-PH" dirty="0" err="1" smtClean="0">
                <a:solidFill>
                  <a:srgbClr val="FFFF00"/>
                </a:solidFill>
              </a:rPr>
              <a:t>thrombo</a:t>
            </a:r>
            <a:r>
              <a:rPr lang="en-PH" dirty="0" smtClean="0">
                <a:solidFill>
                  <a:srgbClr val="FFFF00"/>
                </a:solidFill>
              </a:rPr>
              <a:t>-embolism (e.g. patients undergoing </a:t>
            </a:r>
            <a:r>
              <a:rPr lang="en-PH" dirty="0" err="1" smtClean="0">
                <a:solidFill>
                  <a:srgbClr val="FFFF00"/>
                </a:solidFill>
              </a:rPr>
              <a:t>orthopedic</a:t>
            </a:r>
            <a:r>
              <a:rPr lang="en-PH" dirty="0" smtClean="0">
                <a:solidFill>
                  <a:srgbClr val="FFFF00"/>
                </a:solidFill>
              </a:rPr>
              <a:t> surgery), </a:t>
            </a:r>
            <a:r>
              <a:rPr lang="en-PH" dirty="0" smtClean="0"/>
              <a:t>the dosage should be </a:t>
            </a:r>
            <a:r>
              <a:rPr lang="en-PH" dirty="0" smtClean="0">
                <a:solidFill>
                  <a:srgbClr val="FFFF00"/>
                </a:solidFill>
              </a:rPr>
              <a:t>40 mg</a:t>
            </a:r>
            <a:r>
              <a:rPr lang="en-PH" dirty="0" smtClean="0"/>
              <a:t> administered </a:t>
            </a:r>
            <a:r>
              <a:rPr lang="en-PH" dirty="0" smtClean="0">
                <a:solidFill>
                  <a:srgbClr val="FFFF00"/>
                </a:solidFill>
              </a:rPr>
              <a:t>once daily by subcutaneous injection</a:t>
            </a:r>
          </a:p>
          <a:p>
            <a:endParaRPr lang="en-PH" dirty="0" smtClean="0">
              <a:solidFill>
                <a:srgbClr val="FFFF00"/>
              </a:solidFill>
            </a:endParaRPr>
          </a:p>
          <a:p>
            <a:r>
              <a:rPr lang="en-PH" dirty="0" smtClean="0"/>
              <a:t>In </a:t>
            </a:r>
            <a:r>
              <a:rPr lang="en-PH" dirty="0" smtClean="0">
                <a:solidFill>
                  <a:srgbClr val="FFFF00"/>
                </a:solidFill>
              </a:rPr>
              <a:t>orthopaedic surgery</a:t>
            </a:r>
            <a:r>
              <a:rPr lang="en-PH" dirty="0" smtClean="0"/>
              <a:t>, the </a:t>
            </a:r>
            <a:r>
              <a:rPr lang="en-PH" dirty="0" smtClean="0">
                <a:solidFill>
                  <a:srgbClr val="FFFF00"/>
                </a:solidFill>
              </a:rPr>
              <a:t>first injection </a:t>
            </a:r>
            <a:r>
              <a:rPr lang="en-PH" dirty="0" smtClean="0"/>
              <a:t>is to be given </a:t>
            </a:r>
            <a:r>
              <a:rPr lang="en-PH" dirty="0" smtClean="0">
                <a:solidFill>
                  <a:srgbClr val="FFFF00"/>
                </a:solidFill>
              </a:rPr>
              <a:t>12 hours pre-operatively</a:t>
            </a:r>
            <a:endParaRPr lang="en-PH" dirty="0">
              <a:solidFill>
                <a:srgbClr val="FFFF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PH" dirty="0" smtClean="0"/>
              <a:t>8</a:t>
            </a:r>
            <a:r>
              <a:rPr lang="en-PH" baseline="30000" dirty="0" smtClean="0"/>
              <a:t>th</a:t>
            </a:r>
            <a:r>
              <a:rPr lang="en-PH" dirty="0" smtClean="0"/>
              <a:t> Hospital day, 4</a:t>
            </a:r>
            <a:r>
              <a:rPr lang="en-PH" baseline="30000" dirty="0" smtClean="0"/>
              <a:t>th</a:t>
            </a:r>
            <a:r>
              <a:rPr lang="en-PH" dirty="0" smtClean="0"/>
              <a:t> Post-op day</a:t>
            </a:r>
            <a:endParaRPr lang="en-PH" dirty="0"/>
          </a:p>
        </p:txBody>
      </p:sp>
      <p:sp>
        <p:nvSpPr>
          <p:cNvPr id="36867" name="Content Placeholder 2"/>
          <p:cNvSpPr>
            <a:spLocks noGrp="1"/>
          </p:cNvSpPr>
          <p:nvPr>
            <p:ph sz="half" idx="1"/>
          </p:nvPr>
        </p:nvSpPr>
        <p:spPr/>
        <p:txBody>
          <a:bodyPr/>
          <a:lstStyle/>
          <a:p>
            <a:pPr eaLnBrk="1" hangingPunct="1"/>
            <a:r>
              <a:rPr lang="en-PH" smtClean="0"/>
              <a:t>Stable vital signs</a:t>
            </a:r>
          </a:p>
          <a:p>
            <a:endParaRPr lang="en-PH" smtClean="0"/>
          </a:p>
        </p:txBody>
      </p:sp>
      <p:sp>
        <p:nvSpPr>
          <p:cNvPr id="36868" name="Content Placeholder 3"/>
          <p:cNvSpPr>
            <a:spLocks noGrp="1"/>
          </p:cNvSpPr>
          <p:nvPr>
            <p:ph sz="half" idx="2"/>
          </p:nvPr>
        </p:nvSpPr>
        <p:spPr/>
        <p:txBody>
          <a:bodyPr/>
          <a:lstStyle/>
          <a:p>
            <a:pPr>
              <a:buFont typeface="Wingdings" pitchFamily="2" charset="2"/>
              <a:buChar char="ü"/>
            </a:pPr>
            <a:r>
              <a:rPr lang="en-PH" smtClean="0"/>
              <a:t>Vancomycin was discontinued and plan to shift to oral antibiotics in AM</a:t>
            </a:r>
          </a:p>
          <a:p>
            <a:endParaRPr lang="en-PH"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66800"/>
          </a:xfrm>
        </p:spPr>
        <p:txBody>
          <a:bodyPr/>
          <a:lstStyle/>
          <a:p>
            <a:pPr marL="115888"/>
            <a:r>
              <a:rPr lang="en-US" dirty="0" smtClean="0"/>
              <a:t>REVIEW OF SYSTEMS</a:t>
            </a:r>
            <a:endParaRPr lang="en-US" dirty="0"/>
          </a:p>
        </p:txBody>
      </p:sp>
      <p:graphicFrame>
        <p:nvGraphicFramePr>
          <p:cNvPr id="4" name="Content Placeholder 3"/>
          <p:cNvGraphicFramePr>
            <a:graphicFrameLocks noGrp="1"/>
          </p:cNvGraphicFramePr>
          <p:nvPr>
            <p:ph idx="1"/>
          </p:nvPr>
        </p:nvGraphicFramePr>
        <p:xfrm>
          <a:off x="304800" y="1295400"/>
          <a:ext cx="8610600" cy="5115970"/>
        </p:xfrm>
        <a:graphic>
          <a:graphicData uri="http://schemas.openxmlformats.org/drawingml/2006/table">
            <a:tbl>
              <a:tblPr firstRow="1" bandRow="1">
                <a:tableStyleId>{3B4B98B0-60AC-42C2-AFA5-B58CD77FA1E5}</a:tableStyleId>
              </a:tblPr>
              <a:tblGrid>
                <a:gridCol w="1969068"/>
                <a:gridCol w="6641532"/>
              </a:tblGrid>
              <a:tr h="395416">
                <a:tc>
                  <a:txBody>
                    <a:bodyPr/>
                    <a:lstStyle/>
                    <a:p>
                      <a:r>
                        <a:rPr lang="en-US" sz="1800" b="0" dirty="0" smtClean="0"/>
                        <a:t>General</a:t>
                      </a:r>
                      <a:endParaRPr lang="en-US" sz="1800" b="0" dirty="0">
                        <a:solidFill>
                          <a:schemeClr val="tx1"/>
                        </a:solidFill>
                      </a:endParaRPr>
                    </a:p>
                  </a:txBody>
                  <a:tcPr/>
                </a:tc>
                <a:tc>
                  <a:txBody>
                    <a:bodyPr/>
                    <a:lstStyle/>
                    <a:p>
                      <a:r>
                        <a:rPr lang="en-US" sz="1800" b="0" i="1" u="sng" dirty="0" smtClean="0">
                          <a:solidFill>
                            <a:srgbClr val="FFFF00"/>
                          </a:solidFill>
                        </a:rPr>
                        <a:t>(+) anorexia</a:t>
                      </a:r>
                      <a:r>
                        <a:rPr lang="en-US" sz="1800" b="0" dirty="0" smtClean="0"/>
                        <a:t>,</a:t>
                      </a:r>
                      <a:r>
                        <a:rPr lang="en-US" sz="1800" b="0" baseline="0" dirty="0" smtClean="0"/>
                        <a:t> </a:t>
                      </a:r>
                      <a:r>
                        <a:rPr lang="en-US" sz="1800" b="0" dirty="0" smtClean="0"/>
                        <a:t>(-)</a:t>
                      </a:r>
                      <a:r>
                        <a:rPr lang="en-US" sz="1800" b="0" baseline="0" dirty="0" smtClean="0"/>
                        <a:t> generalized weakness</a:t>
                      </a:r>
                      <a:r>
                        <a:rPr lang="en-US" sz="1800" b="0" i="1" baseline="0" dirty="0" smtClean="0">
                          <a:solidFill>
                            <a:schemeClr val="tx1"/>
                          </a:solidFill>
                        </a:rPr>
                        <a:t>,</a:t>
                      </a:r>
                      <a:r>
                        <a:rPr lang="en-US" sz="1800" b="0" i="1" baseline="0" dirty="0" smtClean="0">
                          <a:solidFill>
                            <a:srgbClr val="FFFF00"/>
                          </a:solidFill>
                        </a:rPr>
                        <a:t> </a:t>
                      </a:r>
                      <a:r>
                        <a:rPr lang="en-US" sz="1800" b="0" i="1" u="sng" baseline="0" dirty="0" smtClean="0">
                          <a:solidFill>
                            <a:srgbClr val="FFFF00"/>
                          </a:solidFill>
                        </a:rPr>
                        <a:t>(-) fever</a:t>
                      </a:r>
                      <a:r>
                        <a:rPr lang="en-US" sz="1800" b="0" baseline="0" dirty="0" smtClean="0"/>
                        <a:t>, (-) fatigue</a:t>
                      </a:r>
                      <a:endParaRPr lang="en-US" sz="1800" b="0" dirty="0">
                        <a:solidFill>
                          <a:schemeClr val="tx1"/>
                        </a:solidFill>
                      </a:endParaRPr>
                    </a:p>
                  </a:txBody>
                  <a:tcPr/>
                </a:tc>
              </a:tr>
              <a:tr h="400908">
                <a:tc>
                  <a:txBody>
                    <a:bodyPr/>
                    <a:lstStyle/>
                    <a:p>
                      <a:r>
                        <a:rPr lang="en-US" sz="1800" dirty="0" smtClean="0"/>
                        <a:t>Skin</a:t>
                      </a:r>
                      <a:endParaRPr lang="en-US" sz="1800" dirty="0"/>
                    </a:p>
                  </a:txBody>
                  <a:tcPr/>
                </a:tc>
                <a:tc>
                  <a:txBody>
                    <a:bodyPr/>
                    <a:lstStyle/>
                    <a:p>
                      <a:r>
                        <a:rPr lang="en-US" sz="1800" dirty="0" smtClean="0"/>
                        <a:t>(-) rashes, (-) itching</a:t>
                      </a:r>
                      <a:endParaRPr lang="en-US" sz="1800" dirty="0"/>
                    </a:p>
                  </a:txBody>
                  <a:tcPr/>
                </a:tc>
              </a:tr>
              <a:tr h="691978">
                <a:tc>
                  <a:txBody>
                    <a:bodyPr/>
                    <a:lstStyle/>
                    <a:p>
                      <a:r>
                        <a:rPr lang="en-US" sz="1800" dirty="0" smtClean="0"/>
                        <a:t>HEENT</a:t>
                      </a:r>
                      <a:endParaRPr lang="en-US" sz="1800" dirty="0"/>
                    </a:p>
                  </a:txBody>
                  <a:tcPr/>
                </a:tc>
                <a:tc>
                  <a:txBody>
                    <a:bodyPr/>
                    <a:lstStyle/>
                    <a:p>
                      <a:r>
                        <a:rPr lang="en-US" sz="1800" baseline="0" dirty="0" smtClean="0"/>
                        <a:t>(-) BOV, (-) tinnitus, (-) ear discharge, (-) nosebleed, </a:t>
                      </a:r>
                    </a:p>
                    <a:p>
                      <a:r>
                        <a:rPr lang="en-US" sz="1800" baseline="0" dirty="0" smtClean="0"/>
                        <a:t>(-) sore throat, (-) hoarseness, (-) stiff neck</a:t>
                      </a:r>
                      <a:endParaRPr lang="en-US" sz="1800" dirty="0"/>
                    </a:p>
                  </a:txBody>
                  <a:tcPr/>
                </a:tc>
              </a:tr>
              <a:tr h="400908">
                <a:tc>
                  <a:txBody>
                    <a:bodyPr/>
                    <a:lstStyle/>
                    <a:p>
                      <a:r>
                        <a:rPr lang="en-US" sz="1800" dirty="0" smtClean="0"/>
                        <a:t>Respiratory </a:t>
                      </a:r>
                      <a:endParaRPr lang="en-US" sz="1800" dirty="0"/>
                    </a:p>
                  </a:txBody>
                  <a:tcPr/>
                </a:tc>
                <a:tc>
                  <a:txBody>
                    <a:bodyPr/>
                    <a:lstStyle/>
                    <a:p>
                      <a:r>
                        <a:rPr lang="en-US" sz="1800" dirty="0" smtClean="0"/>
                        <a:t>(-) </a:t>
                      </a:r>
                      <a:r>
                        <a:rPr lang="en-US" sz="1800" dirty="0" err="1" smtClean="0"/>
                        <a:t>hemoptysis</a:t>
                      </a:r>
                      <a:r>
                        <a:rPr lang="en-US" sz="1800" dirty="0" smtClean="0"/>
                        <a:t>, (-) </a:t>
                      </a:r>
                      <a:r>
                        <a:rPr lang="en-US" sz="1800" dirty="0" err="1" smtClean="0"/>
                        <a:t>dyspnea</a:t>
                      </a:r>
                      <a:endParaRPr lang="en-US" sz="1800" dirty="0"/>
                    </a:p>
                  </a:txBody>
                  <a:tcPr/>
                </a:tc>
              </a:tr>
              <a:tr h="400908">
                <a:tc>
                  <a:txBody>
                    <a:bodyPr/>
                    <a:lstStyle/>
                    <a:p>
                      <a:r>
                        <a:rPr lang="en-US" sz="1800" dirty="0" smtClean="0"/>
                        <a:t>Cardiac</a:t>
                      </a:r>
                      <a:endParaRPr lang="en-US" sz="1800" dirty="0"/>
                    </a:p>
                  </a:txBody>
                  <a:tcPr/>
                </a:tc>
                <a:tc>
                  <a:txBody>
                    <a:bodyPr/>
                    <a:lstStyle/>
                    <a:p>
                      <a:r>
                        <a:rPr lang="en-US" sz="1800" dirty="0" smtClean="0"/>
                        <a:t>(-) chest pain, (-) palpitations, (-) PND, </a:t>
                      </a:r>
                      <a:r>
                        <a:rPr lang="en-US" sz="1800" baseline="0" dirty="0" smtClean="0"/>
                        <a:t> </a:t>
                      </a:r>
                      <a:r>
                        <a:rPr lang="en-US" sz="1800" dirty="0" smtClean="0"/>
                        <a:t>(-)</a:t>
                      </a:r>
                      <a:r>
                        <a:rPr lang="en-US" sz="1800" baseline="0" dirty="0" smtClean="0"/>
                        <a:t> </a:t>
                      </a:r>
                      <a:r>
                        <a:rPr lang="en-US" sz="1800" dirty="0" err="1" smtClean="0"/>
                        <a:t>orthopnea</a:t>
                      </a:r>
                      <a:endParaRPr lang="en-US" sz="1800" dirty="0"/>
                    </a:p>
                  </a:txBody>
                  <a:tcPr/>
                </a:tc>
              </a:tr>
              <a:tr h="691978">
                <a:tc>
                  <a:txBody>
                    <a:bodyPr/>
                    <a:lstStyle/>
                    <a:p>
                      <a:r>
                        <a:rPr lang="en-US" sz="1800" dirty="0" smtClean="0"/>
                        <a:t>Gastrointestinal</a:t>
                      </a:r>
                      <a:endParaRPr lang="en-US" sz="1800" dirty="0"/>
                    </a:p>
                  </a:txBody>
                  <a:tcPr/>
                </a:tc>
                <a:tc>
                  <a:txBody>
                    <a:bodyPr/>
                    <a:lstStyle/>
                    <a:p>
                      <a:r>
                        <a:rPr lang="en-US" sz="1800" dirty="0" smtClean="0"/>
                        <a:t>(-) </a:t>
                      </a:r>
                      <a:r>
                        <a:rPr lang="en-US" sz="1800" dirty="0" err="1" smtClean="0"/>
                        <a:t>dysphagia</a:t>
                      </a:r>
                      <a:r>
                        <a:rPr lang="en-US" sz="1800" dirty="0" smtClean="0"/>
                        <a:t>, (-) nausea, (-) vomiting, (-) </a:t>
                      </a:r>
                      <a:r>
                        <a:rPr lang="en-US" sz="1800" dirty="0" err="1" smtClean="0"/>
                        <a:t>hematemesis</a:t>
                      </a:r>
                      <a:r>
                        <a:rPr lang="en-US" sz="1800" dirty="0" smtClean="0"/>
                        <a:t>, </a:t>
                      </a:r>
                    </a:p>
                    <a:p>
                      <a:r>
                        <a:rPr lang="en-US" sz="1800" dirty="0" smtClean="0"/>
                        <a:t>(-) diarrhea, (-) constipation, (-) </a:t>
                      </a:r>
                      <a:r>
                        <a:rPr lang="en-US" sz="1800" dirty="0" err="1" smtClean="0"/>
                        <a:t>melena</a:t>
                      </a:r>
                      <a:endParaRPr lang="en-US" sz="1800" dirty="0"/>
                    </a:p>
                  </a:txBody>
                  <a:tcPr/>
                </a:tc>
              </a:tr>
              <a:tr h="400908">
                <a:tc>
                  <a:txBody>
                    <a:bodyPr/>
                    <a:lstStyle/>
                    <a:p>
                      <a:r>
                        <a:rPr lang="en-US" sz="1800" dirty="0" smtClean="0"/>
                        <a:t>Urinary</a:t>
                      </a:r>
                      <a:endParaRPr lang="en-US" sz="1800" b="0" dirty="0"/>
                    </a:p>
                  </a:txBody>
                  <a:tcPr/>
                </a:tc>
                <a:tc>
                  <a:txBody>
                    <a:bodyPr/>
                    <a:lstStyle/>
                    <a:p>
                      <a:r>
                        <a:rPr lang="en-US" sz="1800" dirty="0" smtClean="0"/>
                        <a:t>(-) </a:t>
                      </a:r>
                      <a:r>
                        <a:rPr lang="en-US" sz="1800" dirty="0" err="1" smtClean="0"/>
                        <a:t>dysuria</a:t>
                      </a:r>
                      <a:r>
                        <a:rPr lang="en-US" sz="1800" dirty="0" smtClean="0"/>
                        <a:t>, (-) frequency,</a:t>
                      </a:r>
                      <a:r>
                        <a:rPr lang="en-US" sz="1800" baseline="0" dirty="0" smtClean="0"/>
                        <a:t> </a:t>
                      </a:r>
                      <a:r>
                        <a:rPr lang="en-US" sz="1800" i="1" u="sng" dirty="0" smtClean="0">
                          <a:solidFill>
                            <a:srgbClr val="FFFF00"/>
                          </a:solidFill>
                        </a:rPr>
                        <a:t>(+) </a:t>
                      </a:r>
                      <a:r>
                        <a:rPr lang="en-US" sz="1800" i="1" u="sng" dirty="0" err="1" smtClean="0">
                          <a:solidFill>
                            <a:srgbClr val="FFFF00"/>
                          </a:solidFill>
                        </a:rPr>
                        <a:t>nocturia</a:t>
                      </a:r>
                      <a:r>
                        <a:rPr lang="en-US" sz="1800" dirty="0" smtClean="0"/>
                        <a:t>,</a:t>
                      </a:r>
                      <a:r>
                        <a:rPr lang="en-US" sz="1800" baseline="0" dirty="0" smtClean="0"/>
                        <a:t> (-) urgency </a:t>
                      </a:r>
                    </a:p>
                    <a:p>
                      <a:r>
                        <a:rPr lang="en-US" sz="1800" baseline="0" dirty="0" smtClean="0"/>
                        <a:t>(-) dribbling</a:t>
                      </a:r>
                      <a:endParaRPr lang="en-US" sz="1800" b="0" baseline="0" dirty="0" smtClean="0"/>
                    </a:p>
                  </a:txBody>
                  <a:tcPr/>
                </a:tc>
              </a:tr>
              <a:tr h="400908">
                <a:tc>
                  <a:txBody>
                    <a:bodyPr/>
                    <a:lstStyle/>
                    <a:p>
                      <a:r>
                        <a:rPr lang="en-US" sz="1800" dirty="0" smtClean="0"/>
                        <a:t>Musculoskeletal</a:t>
                      </a:r>
                      <a:endParaRPr lang="en-US" sz="1800" dirty="0"/>
                    </a:p>
                  </a:txBody>
                  <a:tcPr/>
                </a:tc>
                <a:tc>
                  <a:txBody>
                    <a:bodyPr/>
                    <a:lstStyle/>
                    <a:p>
                      <a:r>
                        <a:rPr lang="en-US" sz="1800" dirty="0" smtClean="0"/>
                        <a:t>(-) </a:t>
                      </a:r>
                      <a:r>
                        <a:rPr lang="en-US" sz="1800" dirty="0" err="1" smtClean="0"/>
                        <a:t>myalgia</a:t>
                      </a:r>
                      <a:r>
                        <a:rPr lang="en-US" sz="1800" dirty="0" smtClean="0"/>
                        <a:t>, (-) </a:t>
                      </a:r>
                      <a:r>
                        <a:rPr lang="en-US" sz="1800" dirty="0" err="1" smtClean="0"/>
                        <a:t>arthralgia</a:t>
                      </a:r>
                      <a:r>
                        <a:rPr lang="en-US" sz="1800" dirty="0" smtClean="0"/>
                        <a:t>, </a:t>
                      </a:r>
                      <a:r>
                        <a:rPr lang="en-US" sz="1800" i="1" u="sng" dirty="0" smtClean="0">
                          <a:solidFill>
                            <a:srgbClr val="FFFF00"/>
                          </a:solidFill>
                        </a:rPr>
                        <a:t>(-)</a:t>
                      </a:r>
                      <a:r>
                        <a:rPr lang="en-US" sz="1800" i="1" u="sng" baseline="0" dirty="0" smtClean="0">
                          <a:solidFill>
                            <a:srgbClr val="FFFF00"/>
                          </a:solidFill>
                        </a:rPr>
                        <a:t> </a:t>
                      </a:r>
                      <a:r>
                        <a:rPr lang="en-US" sz="1800" i="1" u="sng" baseline="0" dirty="0" err="1" smtClean="0">
                          <a:solidFill>
                            <a:srgbClr val="FFFF00"/>
                          </a:solidFill>
                        </a:rPr>
                        <a:t>claudication</a:t>
                      </a:r>
                      <a:r>
                        <a:rPr lang="en-US" sz="1800" baseline="0" dirty="0" smtClean="0"/>
                        <a:t>, </a:t>
                      </a:r>
                      <a:r>
                        <a:rPr lang="en-US" sz="1800" i="1" u="sng" baseline="0" dirty="0" smtClean="0">
                          <a:solidFill>
                            <a:srgbClr val="FFFF00"/>
                          </a:solidFill>
                        </a:rPr>
                        <a:t>(-) neuropathy</a:t>
                      </a:r>
                      <a:endParaRPr lang="en-US" sz="1800" i="1" u="sng" dirty="0">
                        <a:solidFill>
                          <a:srgbClr val="FFFF00"/>
                        </a:solidFill>
                      </a:endParaRPr>
                    </a:p>
                  </a:txBody>
                  <a:tcPr/>
                </a:tc>
              </a:tr>
              <a:tr h="400908">
                <a:tc>
                  <a:txBody>
                    <a:bodyPr/>
                    <a:lstStyle/>
                    <a:p>
                      <a:r>
                        <a:rPr lang="en-US" sz="1800" dirty="0" smtClean="0"/>
                        <a:t>Hematologic </a:t>
                      </a:r>
                      <a:endParaRPr lang="en-US" sz="1800" dirty="0"/>
                    </a:p>
                  </a:txBody>
                  <a:tcPr/>
                </a:tc>
                <a:tc>
                  <a:txBody>
                    <a:bodyPr/>
                    <a:lstStyle/>
                    <a:p>
                      <a:r>
                        <a:rPr lang="en-US" sz="1800" dirty="0" smtClean="0"/>
                        <a:t>(-) easy bruising, (-) bleeding tendencies</a:t>
                      </a:r>
                      <a:endParaRPr lang="en-US" sz="1800" dirty="0"/>
                    </a:p>
                  </a:txBody>
                  <a:tcPr/>
                </a:tc>
              </a:tr>
              <a:tr h="691978">
                <a:tc>
                  <a:txBody>
                    <a:bodyPr/>
                    <a:lstStyle/>
                    <a:p>
                      <a:r>
                        <a:rPr lang="en-US" sz="1800" dirty="0" smtClean="0"/>
                        <a:t>Endocrine </a:t>
                      </a:r>
                      <a:endParaRPr lang="en-US" sz="1800" dirty="0"/>
                    </a:p>
                  </a:txBody>
                  <a:tcPr/>
                </a:tc>
                <a:tc>
                  <a:txBody>
                    <a:bodyPr/>
                    <a:lstStyle/>
                    <a:p>
                      <a:r>
                        <a:rPr lang="en-US" sz="1800" dirty="0" smtClean="0"/>
                        <a:t>(-) excessive sweating, (-) heat or cold intolerance, </a:t>
                      </a:r>
                    </a:p>
                    <a:p>
                      <a:r>
                        <a:rPr lang="en-US" sz="1800" b="0" i="1" u="sng" dirty="0" smtClean="0">
                          <a:solidFill>
                            <a:srgbClr val="FFFF00"/>
                          </a:solidFill>
                        </a:rPr>
                        <a:t>(+)</a:t>
                      </a:r>
                      <a:r>
                        <a:rPr lang="en-US" sz="1800" b="0" i="1" u="sng" baseline="0" dirty="0" smtClean="0">
                          <a:solidFill>
                            <a:srgbClr val="FFFF00"/>
                          </a:solidFill>
                        </a:rPr>
                        <a:t> </a:t>
                      </a:r>
                      <a:r>
                        <a:rPr lang="en-US" sz="1800" b="0" i="1" u="sng" baseline="0" dirty="0" err="1" smtClean="0">
                          <a:solidFill>
                            <a:srgbClr val="FFFF00"/>
                          </a:solidFill>
                        </a:rPr>
                        <a:t>polyuria</a:t>
                      </a:r>
                      <a:endParaRPr lang="en-US" sz="1800" b="0" i="1" u="sng" dirty="0">
                        <a:solidFill>
                          <a:srgbClr val="FFFF00"/>
                        </a:solidFill>
                      </a:endParaRPr>
                    </a:p>
                  </a:txBody>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1104106"/>
          </a:xfrm>
        </p:spPr>
        <p:txBody>
          <a:bodyPr/>
          <a:lstStyle/>
          <a:p>
            <a:pPr>
              <a:defRPr/>
            </a:pPr>
            <a:r>
              <a:rPr lang="en-PH" dirty="0" smtClean="0"/>
              <a:t>8</a:t>
            </a:r>
            <a:r>
              <a:rPr lang="en-PH" baseline="30000" dirty="0" smtClean="0"/>
              <a:t>th</a:t>
            </a:r>
            <a:r>
              <a:rPr lang="en-PH" dirty="0" smtClean="0"/>
              <a:t> Hospital day, 1340H</a:t>
            </a:r>
            <a:endParaRPr lang="en-PH" dirty="0"/>
          </a:p>
        </p:txBody>
      </p:sp>
      <p:sp>
        <p:nvSpPr>
          <p:cNvPr id="3" name="Content Placeholder 2"/>
          <p:cNvSpPr>
            <a:spLocks noGrp="1"/>
          </p:cNvSpPr>
          <p:nvPr>
            <p:ph sz="half" idx="1"/>
          </p:nvPr>
        </p:nvSpPr>
        <p:spPr>
          <a:xfrm>
            <a:off x="457200" y="1524001"/>
            <a:ext cx="4038600" cy="4724400"/>
          </a:xfrm>
        </p:spPr>
        <p:txBody>
          <a:bodyPr>
            <a:normAutofit/>
          </a:bodyPr>
          <a:lstStyle/>
          <a:p>
            <a:pPr marL="411480" eaLnBrk="1" fontAlgn="auto" hangingPunct="1">
              <a:spcAft>
                <a:spcPts val="0"/>
              </a:spcAft>
              <a:buFont typeface="Wingdings" pitchFamily="2" charset="2"/>
              <a:buNone/>
              <a:defRPr/>
            </a:pPr>
            <a:r>
              <a:rPr lang="en-PH" dirty="0" smtClean="0">
                <a:solidFill>
                  <a:srgbClr val="FFFF00"/>
                </a:solidFill>
              </a:rPr>
              <a:t>S&gt; </a:t>
            </a:r>
            <a:r>
              <a:rPr lang="en-PH" dirty="0" smtClean="0"/>
              <a:t>Unresponsive, cyanotic</a:t>
            </a:r>
          </a:p>
          <a:p>
            <a:pPr marL="411480" eaLnBrk="1" fontAlgn="auto" hangingPunct="1">
              <a:spcAft>
                <a:spcPts val="0"/>
              </a:spcAft>
              <a:buFont typeface="Wingdings"/>
              <a:buNone/>
              <a:defRPr/>
            </a:pPr>
            <a:r>
              <a:rPr lang="en-PH" dirty="0" smtClean="0">
                <a:solidFill>
                  <a:srgbClr val="FFFF00"/>
                </a:solidFill>
              </a:rPr>
              <a:t>O&gt; </a:t>
            </a:r>
            <a:r>
              <a:rPr lang="en-PH" dirty="0" smtClean="0"/>
              <a:t>BP </a:t>
            </a:r>
            <a:r>
              <a:rPr lang="en-PH" dirty="0" err="1" smtClean="0"/>
              <a:t>palpatory</a:t>
            </a:r>
            <a:r>
              <a:rPr lang="en-PH" dirty="0" smtClean="0"/>
              <a:t> 70, </a:t>
            </a:r>
          </a:p>
          <a:p>
            <a:pPr marL="574675" indent="-546100" eaLnBrk="1" fontAlgn="auto" hangingPunct="1">
              <a:spcAft>
                <a:spcPts val="0"/>
              </a:spcAft>
              <a:buFont typeface="Wingdings"/>
              <a:buNone/>
              <a:defRPr/>
            </a:pPr>
            <a:r>
              <a:rPr lang="en-PH" dirty="0" smtClean="0"/>
              <a:t>	HR 30’s on monitor then </a:t>
            </a:r>
            <a:r>
              <a:rPr lang="en-PH" dirty="0" err="1" smtClean="0"/>
              <a:t>asystole</a:t>
            </a:r>
            <a:endParaRPr lang="en-PH" dirty="0" smtClean="0"/>
          </a:p>
          <a:p>
            <a:pPr marL="574675" indent="-546100" eaLnBrk="1" fontAlgn="auto" hangingPunct="1">
              <a:spcAft>
                <a:spcPts val="0"/>
              </a:spcAft>
              <a:buFont typeface="Wingdings"/>
              <a:buNone/>
              <a:defRPr/>
            </a:pPr>
            <a:r>
              <a:rPr lang="en-PH" dirty="0" smtClean="0"/>
              <a:t>	crackles, bilateral</a:t>
            </a:r>
          </a:p>
          <a:p>
            <a:pPr marL="574675" indent="-546100" eaLnBrk="1" fontAlgn="auto" hangingPunct="1">
              <a:spcAft>
                <a:spcPts val="0"/>
              </a:spcAft>
              <a:buNone/>
              <a:defRPr/>
            </a:pPr>
            <a:r>
              <a:rPr lang="en-PH" dirty="0" smtClean="0">
                <a:solidFill>
                  <a:srgbClr val="FFFF00"/>
                </a:solidFill>
              </a:rPr>
              <a:t>A&gt; </a:t>
            </a:r>
            <a:r>
              <a:rPr lang="en-PH" dirty="0" smtClean="0"/>
              <a:t>CP arrest secondary to Aspiration R/O ACS</a:t>
            </a:r>
          </a:p>
          <a:p>
            <a:pPr marL="411480" eaLnBrk="1" fontAlgn="auto" hangingPunct="1">
              <a:spcAft>
                <a:spcPts val="0"/>
              </a:spcAft>
              <a:buNone/>
              <a:defRPr/>
            </a:pPr>
            <a:endParaRPr lang="en-PH" dirty="0" smtClean="0"/>
          </a:p>
          <a:p>
            <a:pPr marL="411480" eaLnBrk="1" fontAlgn="auto" hangingPunct="1">
              <a:spcAft>
                <a:spcPts val="0"/>
              </a:spcAft>
              <a:defRPr/>
            </a:pPr>
            <a:endParaRPr lang="en-PH" dirty="0" smtClean="0"/>
          </a:p>
          <a:p>
            <a:pPr marL="411480" eaLnBrk="1" fontAlgn="auto" hangingPunct="1">
              <a:spcAft>
                <a:spcPts val="0"/>
              </a:spcAft>
              <a:defRPr/>
            </a:pPr>
            <a:endParaRPr lang="en-PH" dirty="0" smtClean="0"/>
          </a:p>
          <a:p>
            <a:pPr>
              <a:buFont typeface="Wingdings" pitchFamily="2" charset="2"/>
              <a:buNone/>
              <a:defRPr/>
            </a:pPr>
            <a:endParaRPr lang="en-PH" dirty="0"/>
          </a:p>
        </p:txBody>
      </p:sp>
      <p:sp>
        <p:nvSpPr>
          <p:cNvPr id="5" name="Content Placeholder 4"/>
          <p:cNvSpPr>
            <a:spLocks noGrp="1"/>
          </p:cNvSpPr>
          <p:nvPr>
            <p:ph sz="half" idx="2"/>
          </p:nvPr>
        </p:nvSpPr>
        <p:spPr>
          <a:xfrm>
            <a:off x="4648200" y="1524001"/>
            <a:ext cx="4038600" cy="4724400"/>
          </a:xfrm>
        </p:spPr>
        <p:txBody>
          <a:bodyPr>
            <a:normAutofit/>
          </a:bodyPr>
          <a:lstStyle/>
          <a:p>
            <a:pPr marL="457200" indent="-428625">
              <a:buNone/>
              <a:defRPr/>
            </a:pPr>
            <a:r>
              <a:rPr lang="en-PH" dirty="0" smtClean="0">
                <a:solidFill>
                  <a:srgbClr val="FFFF00"/>
                </a:solidFill>
              </a:rPr>
              <a:t>P&gt; </a:t>
            </a:r>
            <a:r>
              <a:rPr lang="en-PH" dirty="0" err="1" smtClean="0"/>
              <a:t>Intubated</a:t>
            </a:r>
            <a:r>
              <a:rPr lang="en-PH" dirty="0" smtClean="0"/>
              <a:t>, CPR</a:t>
            </a:r>
          </a:p>
          <a:p>
            <a:pPr marL="457200" indent="-428625">
              <a:buNone/>
              <a:defRPr/>
            </a:pPr>
            <a:r>
              <a:rPr lang="en-PH" dirty="0" smtClean="0"/>
              <a:t>	CBG 100</a:t>
            </a:r>
          </a:p>
          <a:p>
            <a:pPr marL="457200" indent="-428625">
              <a:buNone/>
              <a:defRPr/>
            </a:pPr>
            <a:r>
              <a:rPr lang="en-PH" dirty="0" smtClean="0"/>
              <a:t>	ABGs</a:t>
            </a:r>
          </a:p>
          <a:p>
            <a:pPr marL="457200" indent="-428625">
              <a:buNone/>
              <a:defRPr/>
            </a:pPr>
            <a:r>
              <a:rPr lang="en-PH" dirty="0" smtClean="0"/>
              <a:t>	ECG</a:t>
            </a:r>
          </a:p>
          <a:p>
            <a:pPr marL="411480">
              <a:buNone/>
              <a:defRPr/>
            </a:pPr>
            <a:r>
              <a:rPr lang="en-PH" dirty="0" smtClean="0"/>
              <a:t>	Cardiac enzymes</a:t>
            </a:r>
          </a:p>
          <a:p>
            <a:pPr marL="411480">
              <a:buNone/>
              <a:defRPr/>
            </a:pPr>
            <a:r>
              <a:rPr lang="en-PH" dirty="0" smtClean="0"/>
              <a:t>	Dopamine drip </a:t>
            </a:r>
          </a:p>
          <a:p>
            <a:pPr marL="411480">
              <a:buNone/>
              <a:defRPr/>
            </a:pPr>
            <a:r>
              <a:rPr lang="en-PH" dirty="0" smtClean="0"/>
              <a:t>	PNSS 60 ml/hr</a:t>
            </a:r>
          </a:p>
          <a:p>
            <a:pPr marL="411480">
              <a:buNone/>
              <a:defRPr/>
            </a:pPr>
            <a:r>
              <a:rPr lang="en-PH" dirty="0" smtClean="0"/>
              <a:t>	ICU transfer</a:t>
            </a:r>
          </a:p>
          <a:p>
            <a:pPr marL="411480">
              <a:buNone/>
              <a:defRPr/>
            </a:pPr>
            <a:r>
              <a:rPr lang="en-PH" dirty="0" smtClean="0"/>
              <a:t>	Neurology referral</a:t>
            </a:r>
          </a:p>
          <a:p>
            <a:pPr marL="411480">
              <a:buNone/>
              <a:defRPr/>
            </a:pPr>
            <a:endParaRPr lang="en-PH"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normAutofit/>
          </a:bodyPr>
          <a:lstStyle/>
          <a:p>
            <a:pPr fontAlgn="t"/>
            <a:endParaRPr lang="en-PH" dirty="0" smtClean="0"/>
          </a:p>
          <a:p>
            <a:pPr fontAlgn="t"/>
            <a:endParaRPr lang="en-PH" dirty="0" smtClean="0"/>
          </a:p>
          <a:p>
            <a:endParaRPr lang="en-US" dirty="0"/>
          </a:p>
        </p:txBody>
      </p:sp>
      <p:pic>
        <p:nvPicPr>
          <p:cNvPr id="5" name="Picture 2" descr="C:\Users\michelle\Documents\M&amp;M\pics\DSCN0133.JPG"/>
          <p:cNvPicPr>
            <a:picLocks noGrp="1" noChangeAspect="1" noChangeArrowheads="1"/>
          </p:cNvPicPr>
          <p:nvPr>
            <p:ph sz="half" idx="1"/>
          </p:nvPr>
        </p:nvPicPr>
        <p:blipFill>
          <a:blip r:embed="rId3" cstate="print"/>
          <a:srcRect/>
          <a:stretch>
            <a:fillRect/>
          </a:stretch>
        </p:blipFill>
        <p:spPr>
          <a:xfrm>
            <a:off x="228600" y="914400"/>
            <a:ext cx="4495800" cy="5333999"/>
          </a:xfrm>
          <a:noFill/>
        </p:spPr>
      </p:pic>
      <p:graphicFrame>
        <p:nvGraphicFramePr>
          <p:cNvPr id="6" name="Table 5"/>
          <p:cNvGraphicFramePr>
            <a:graphicFrameLocks noGrp="1"/>
          </p:cNvGraphicFramePr>
          <p:nvPr/>
        </p:nvGraphicFramePr>
        <p:xfrm>
          <a:off x="5257800" y="1143000"/>
          <a:ext cx="3429000" cy="4572000"/>
        </p:xfrm>
        <a:graphic>
          <a:graphicData uri="http://schemas.openxmlformats.org/drawingml/2006/table">
            <a:tbl>
              <a:tblPr firstRow="1" bandRow="1">
                <a:tableStyleId>{3B4B98B0-60AC-42C2-AFA5-B58CD77FA1E5}</a:tableStyleId>
              </a:tblPr>
              <a:tblGrid>
                <a:gridCol w="1752600"/>
                <a:gridCol w="1676400"/>
              </a:tblGrid>
              <a:tr h="370840">
                <a:tc>
                  <a:txBody>
                    <a:bodyPr/>
                    <a:lstStyle/>
                    <a:p>
                      <a:r>
                        <a:rPr lang="en-PH" sz="2800" b="0" dirty="0" smtClean="0"/>
                        <a:t>pO2</a:t>
                      </a:r>
                      <a:endParaRPr lang="en-PH" sz="2800" b="0" dirty="0"/>
                    </a:p>
                  </a:txBody>
                  <a:tcPr/>
                </a:tc>
                <a:tc>
                  <a:txBody>
                    <a:bodyPr/>
                    <a:lstStyle/>
                    <a:p>
                      <a:pPr algn="ctr"/>
                      <a:r>
                        <a:rPr lang="en-PH" sz="2800" b="0" dirty="0" smtClean="0"/>
                        <a:t>194.1</a:t>
                      </a:r>
                      <a:endParaRPr lang="en-PH" sz="2800" b="0" dirty="0"/>
                    </a:p>
                  </a:txBody>
                  <a:tcPr/>
                </a:tc>
              </a:tr>
              <a:tr h="370840">
                <a:tc>
                  <a:txBody>
                    <a:bodyPr/>
                    <a:lstStyle/>
                    <a:p>
                      <a:r>
                        <a:rPr lang="en-PH" sz="2800" dirty="0" smtClean="0"/>
                        <a:t>pH</a:t>
                      </a:r>
                      <a:endParaRPr lang="en-PH" sz="2800" dirty="0"/>
                    </a:p>
                  </a:txBody>
                  <a:tcPr/>
                </a:tc>
                <a:tc>
                  <a:txBody>
                    <a:bodyPr/>
                    <a:lstStyle/>
                    <a:p>
                      <a:pPr algn="ctr"/>
                      <a:r>
                        <a:rPr lang="en-PH" sz="2800" dirty="0" smtClean="0"/>
                        <a:t>7.53</a:t>
                      </a:r>
                      <a:endParaRPr lang="en-PH" sz="2800" dirty="0"/>
                    </a:p>
                  </a:txBody>
                  <a:tcPr/>
                </a:tc>
              </a:tr>
              <a:tr h="370840">
                <a:tc>
                  <a:txBody>
                    <a:bodyPr/>
                    <a:lstStyle/>
                    <a:p>
                      <a:r>
                        <a:rPr lang="en-PH" sz="2800" dirty="0" smtClean="0"/>
                        <a:t>pCO2</a:t>
                      </a:r>
                      <a:endParaRPr lang="en-PH" sz="2800" dirty="0"/>
                    </a:p>
                  </a:txBody>
                  <a:tcPr/>
                </a:tc>
                <a:tc>
                  <a:txBody>
                    <a:bodyPr/>
                    <a:lstStyle/>
                    <a:p>
                      <a:pPr algn="ctr"/>
                      <a:r>
                        <a:rPr lang="en-PH" sz="2800" dirty="0" smtClean="0"/>
                        <a:t>27.7</a:t>
                      </a:r>
                      <a:endParaRPr lang="en-PH" sz="2800" dirty="0"/>
                    </a:p>
                  </a:txBody>
                  <a:tcPr/>
                </a:tc>
              </a:tr>
              <a:tr h="370840">
                <a:tc>
                  <a:txBody>
                    <a:bodyPr/>
                    <a:lstStyle/>
                    <a:p>
                      <a:r>
                        <a:rPr lang="en-PH" sz="2800" dirty="0" smtClean="0"/>
                        <a:t>HCO3</a:t>
                      </a:r>
                      <a:endParaRPr lang="en-PH" sz="2800" dirty="0"/>
                    </a:p>
                  </a:txBody>
                  <a:tcPr/>
                </a:tc>
                <a:tc>
                  <a:txBody>
                    <a:bodyPr/>
                    <a:lstStyle/>
                    <a:p>
                      <a:pPr algn="ctr"/>
                      <a:r>
                        <a:rPr lang="en-PH" sz="2800" dirty="0" smtClean="0"/>
                        <a:t>23</a:t>
                      </a:r>
                      <a:endParaRPr lang="en-PH" sz="2800" dirty="0"/>
                    </a:p>
                  </a:txBody>
                  <a:tcPr/>
                </a:tc>
              </a:tr>
              <a:tr h="370840">
                <a:tc>
                  <a:txBody>
                    <a:bodyPr/>
                    <a:lstStyle/>
                    <a:p>
                      <a:r>
                        <a:rPr lang="en-PH" sz="2800" dirty="0" smtClean="0"/>
                        <a:t>O2sat</a:t>
                      </a:r>
                      <a:endParaRPr lang="en-PH" sz="2800" dirty="0"/>
                    </a:p>
                  </a:txBody>
                  <a:tcPr/>
                </a:tc>
                <a:tc>
                  <a:txBody>
                    <a:bodyPr/>
                    <a:lstStyle/>
                    <a:p>
                      <a:pPr algn="ctr"/>
                      <a:r>
                        <a:rPr lang="en-PH" sz="2800" dirty="0" smtClean="0"/>
                        <a:t>99.5</a:t>
                      </a:r>
                      <a:endParaRPr lang="en-PH" sz="2800" dirty="0"/>
                    </a:p>
                  </a:txBody>
                  <a:tcPr/>
                </a:tc>
              </a:tr>
              <a:tr h="370840">
                <a:tc>
                  <a:txBody>
                    <a:bodyPr/>
                    <a:lstStyle/>
                    <a:p>
                      <a:r>
                        <a:rPr lang="en-PH" sz="2800" dirty="0" smtClean="0"/>
                        <a:t>BE</a:t>
                      </a:r>
                      <a:endParaRPr lang="en-PH" sz="2800" dirty="0"/>
                    </a:p>
                  </a:txBody>
                  <a:tcPr/>
                </a:tc>
                <a:tc>
                  <a:txBody>
                    <a:bodyPr/>
                    <a:lstStyle/>
                    <a:p>
                      <a:pPr algn="ctr"/>
                      <a:r>
                        <a:rPr lang="en-PH" sz="2800" dirty="0" smtClean="0"/>
                        <a:t>+1.7</a:t>
                      </a:r>
                      <a:endParaRPr lang="en-PH" sz="2800" dirty="0"/>
                    </a:p>
                  </a:txBody>
                  <a:tcPr/>
                </a:tc>
              </a:tr>
              <a:tr h="370840">
                <a:tc>
                  <a:txBody>
                    <a:bodyPr/>
                    <a:lstStyle/>
                    <a:p>
                      <a:r>
                        <a:rPr lang="en-PH" sz="2800" dirty="0" smtClean="0"/>
                        <a:t>TCO2</a:t>
                      </a:r>
                      <a:endParaRPr lang="en-PH" sz="2800" dirty="0"/>
                    </a:p>
                  </a:txBody>
                  <a:tcPr/>
                </a:tc>
                <a:tc>
                  <a:txBody>
                    <a:bodyPr/>
                    <a:lstStyle/>
                    <a:p>
                      <a:pPr algn="ctr"/>
                      <a:r>
                        <a:rPr lang="en-PH" sz="2800" dirty="0" smtClean="0"/>
                        <a:t>23.9</a:t>
                      </a:r>
                      <a:endParaRPr lang="en-PH" sz="2800" dirty="0"/>
                    </a:p>
                  </a:txBody>
                  <a:tcPr/>
                </a:tc>
              </a:tr>
              <a:tr h="370840">
                <a:tc gridSpan="2">
                  <a:txBody>
                    <a:bodyPr/>
                    <a:lstStyle/>
                    <a:p>
                      <a:pPr algn="ctr"/>
                      <a:r>
                        <a:rPr lang="en-PH" sz="2800" dirty="0" smtClean="0"/>
                        <a:t>On AC mode, FiO2 100%</a:t>
                      </a:r>
                      <a:endParaRPr lang="en-PH" sz="2800" dirty="0"/>
                    </a:p>
                  </a:txBody>
                  <a:tcPr/>
                </a:tc>
                <a:tc hMerge="1">
                  <a:txBody>
                    <a:bodyPr/>
                    <a:lstStyle/>
                    <a:p>
                      <a:pPr algn="ctr"/>
                      <a:endParaRPr lang="en-PH" sz="2400" dirty="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81000" y="304800"/>
          <a:ext cx="3886200" cy="1828800"/>
        </p:xfrm>
        <a:graphic>
          <a:graphicData uri="http://schemas.openxmlformats.org/drawingml/2006/table">
            <a:tbl>
              <a:tblPr firstRow="1" bandRow="1">
                <a:tableStyleId>{3B4B98B0-60AC-42C2-AFA5-B58CD77FA1E5}</a:tableStyleId>
              </a:tblPr>
              <a:tblGrid>
                <a:gridCol w="1371600"/>
                <a:gridCol w="1219200"/>
                <a:gridCol w="1295400"/>
              </a:tblGrid>
              <a:tr h="152400">
                <a:tc>
                  <a:txBody>
                    <a:bodyPr/>
                    <a:lstStyle/>
                    <a:p>
                      <a:pPr algn="ctr"/>
                      <a:endParaRPr lang="en-US" sz="2400" dirty="0"/>
                    </a:p>
                  </a:txBody>
                  <a:tcPr/>
                </a:tc>
                <a:tc>
                  <a:txBody>
                    <a:bodyPr/>
                    <a:lstStyle/>
                    <a:p>
                      <a:pPr algn="ctr"/>
                      <a:r>
                        <a:rPr lang="en-US" sz="2400" dirty="0" smtClean="0"/>
                        <a:t>4 pm</a:t>
                      </a:r>
                      <a:endParaRPr lang="en-US" sz="2400" dirty="0"/>
                    </a:p>
                  </a:txBody>
                  <a:tcPr/>
                </a:tc>
                <a:tc>
                  <a:txBody>
                    <a:bodyPr/>
                    <a:lstStyle/>
                    <a:p>
                      <a:pPr algn="ctr"/>
                      <a:r>
                        <a:rPr lang="en-US" sz="2400" dirty="0" smtClean="0"/>
                        <a:t>6 pm</a:t>
                      </a:r>
                      <a:endParaRPr lang="en-US" sz="2400" dirty="0"/>
                    </a:p>
                  </a:txBody>
                  <a:tcPr/>
                </a:tc>
              </a:tr>
              <a:tr h="152400">
                <a:tc>
                  <a:txBody>
                    <a:bodyPr/>
                    <a:lstStyle/>
                    <a:p>
                      <a:pPr algn="ctr"/>
                      <a:r>
                        <a:rPr lang="en-US" sz="2400" dirty="0" err="1" smtClean="0"/>
                        <a:t>Trop</a:t>
                      </a:r>
                      <a:r>
                        <a:rPr lang="en-US" sz="2400" baseline="0" dirty="0" smtClean="0"/>
                        <a:t> I</a:t>
                      </a:r>
                      <a:endParaRPr lang="en-US" sz="2400" dirty="0"/>
                    </a:p>
                  </a:txBody>
                  <a:tcPr/>
                </a:tc>
                <a:tc>
                  <a:txBody>
                    <a:bodyPr/>
                    <a:lstStyle/>
                    <a:p>
                      <a:pPr algn="ctr"/>
                      <a:r>
                        <a:rPr lang="en-US" sz="2400" dirty="0" smtClean="0">
                          <a:solidFill>
                            <a:srgbClr val="FFFF00"/>
                          </a:solidFill>
                        </a:rPr>
                        <a:t>0.11</a:t>
                      </a:r>
                      <a:endParaRPr lang="en-US" sz="2400" dirty="0">
                        <a:solidFill>
                          <a:srgbClr val="FFFF00"/>
                        </a:solidFill>
                      </a:endParaRPr>
                    </a:p>
                  </a:txBody>
                  <a:tcPr/>
                </a:tc>
                <a:tc>
                  <a:txBody>
                    <a:bodyPr/>
                    <a:lstStyle/>
                    <a:p>
                      <a:pPr algn="ctr"/>
                      <a:r>
                        <a:rPr lang="en-US" sz="2400" dirty="0" smtClean="0">
                          <a:solidFill>
                            <a:srgbClr val="FFFF00"/>
                          </a:solidFill>
                        </a:rPr>
                        <a:t>0.89</a:t>
                      </a:r>
                      <a:endParaRPr lang="en-US" sz="2400" dirty="0">
                        <a:solidFill>
                          <a:srgbClr val="FFFF00"/>
                        </a:solidFill>
                      </a:endParaRPr>
                    </a:p>
                  </a:txBody>
                  <a:tcPr/>
                </a:tc>
              </a:tr>
              <a:tr h="152400">
                <a:tc>
                  <a:txBody>
                    <a:bodyPr/>
                    <a:lstStyle/>
                    <a:p>
                      <a:pPr algn="ctr"/>
                      <a:r>
                        <a:rPr lang="en-US" sz="2400" dirty="0" smtClean="0"/>
                        <a:t>CKMB</a:t>
                      </a:r>
                      <a:endParaRPr lang="en-US" sz="2400" dirty="0"/>
                    </a:p>
                  </a:txBody>
                  <a:tcPr/>
                </a:tc>
                <a:tc>
                  <a:txBody>
                    <a:bodyPr/>
                    <a:lstStyle/>
                    <a:p>
                      <a:pPr algn="ctr"/>
                      <a:r>
                        <a:rPr lang="en-US" sz="2400" dirty="0" smtClean="0"/>
                        <a:t>0.80</a:t>
                      </a:r>
                      <a:endParaRPr lang="en-US" sz="2400" dirty="0"/>
                    </a:p>
                  </a:txBody>
                  <a:tcPr/>
                </a:tc>
                <a:tc>
                  <a:txBody>
                    <a:bodyPr/>
                    <a:lstStyle/>
                    <a:p>
                      <a:pPr algn="ctr"/>
                      <a:r>
                        <a:rPr lang="en-US" sz="2400" dirty="0" smtClean="0"/>
                        <a:t>2.5</a:t>
                      </a:r>
                      <a:endParaRPr lang="en-US" sz="2400" dirty="0"/>
                    </a:p>
                  </a:txBody>
                  <a:tcPr/>
                </a:tc>
              </a:tr>
              <a:tr h="152400">
                <a:tc>
                  <a:txBody>
                    <a:bodyPr/>
                    <a:lstStyle/>
                    <a:p>
                      <a:pPr algn="ctr"/>
                      <a:r>
                        <a:rPr lang="en-US" sz="2400" dirty="0" smtClean="0"/>
                        <a:t>TCPK</a:t>
                      </a:r>
                      <a:endParaRPr lang="en-US" sz="2400" dirty="0"/>
                    </a:p>
                  </a:txBody>
                  <a:tcPr/>
                </a:tc>
                <a:tc>
                  <a:txBody>
                    <a:bodyPr/>
                    <a:lstStyle/>
                    <a:p>
                      <a:pPr algn="ctr"/>
                      <a:r>
                        <a:rPr lang="en-US" sz="2400" dirty="0" smtClean="0"/>
                        <a:t>200</a:t>
                      </a:r>
                      <a:endParaRPr lang="en-US" sz="2400" dirty="0"/>
                    </a:p>
                  </a:txBody>
                  <a:tcPr/>
                </a:tc>
                <a:tc>
                  <a:txBody>
                    <a:bodyPr/>
                    <a:lstStyle/>
                    <a:p>
                      <a:pPr algn="ctr"/>
                      <a:r>
                        <a:rPr lang="en-US" sz="2400" dirty="0" smtClean="0"/>
                        <a:t>287</a:t>
                      </a:r>
                      <a:endParaRPr lang="en-US" sz="2400" dirty="0"/>
                    </a:p>
                  </a:txBody>
                  <a:tcPr/>
                </a:tc>
              </a:tr>
            </a:tbl>
          </a:graphicData>
        </a:graphic>
      </p:graphicFrame>
      <p:graphicFrame>
        <p:nvGraphicFramePr>
          <p:cNvPr id="6" name="Content Placeholder 5"/>
          <p:cNvGraphicFramePr>
            <a:graphicFrameLocks noGrp="1"/>
          </p:cNvGraphicFramePr>
          <p:nvPr>
            <p:ph sz="half" idx="2"/>
          </p:nvPr>
        </p:nvGraphicFramePr>
        <p:xfrm>
          <a:off x="4800600" y="304800"/>
          <a:ext cx="3810000" cy="1828800"/>
        </p:xfrm>
        <a:graphic>
          <a:graphicData uri="http://schemas.openxmlformats.org/drawingml/2006/table">
            <a:tbl>
              <a:tblPr firstRow="1" bandRow="1">
                <a:tableStyleId>{3B4B98B0-60AC-42C2-AFA5-B58CD77FA1E5}</a:tableStyleId>
              </a:tblPr>
              <a:tblGrid>
                <a:gridCol w="2286000"/>
                <a:gridCol w="1524000"/>
              </a:tblGrid>
              <a:tr h="370840">
                <a:tc>
                  <a:txBody>
                    <a:bodyPr/>
                    <a:lstStyle/>
                    <a:p>
                      <a:r>
                        <a:rPr lang="en-US" sz="2400" b="0" dirty="0" smtClean="0"/>
                        <a:t>Sodium</a:t>
                      </a:r>
                      <a:r>
                        <a:rPr lang="en-US" sz="2400" b="0" baseline="0" dirty="0" smtClean="0"/>
                        <a:t> </a:t>
                      </a:r>
                      <a:endParaRPr lang="en-US" sz="2400" b="0" dirty="0"/>
                    </a:p>
                  </a:txBody>
                  <a:tcPr/>
                </a:tc>
                <a:tc>
                  <a:txBody>
                    <a:bodyPr/>
                    <a:lstStyle/>
                    <a:p>
                      <a:pPr algn="ctr"/>
                      <a:r>
                        <a:rPr lang="en-US" sz="2400" b="0" dirty="0" smtClean="0"/>
                        <a:t>137</a:t>
                      </a:r>
                      <a:endParaRPr lang="en-US" sz="2400" b="0" dirty="0"/>
                    </a:p>
                  </a:txBody>
                  <a:tcPr/>
                </a:tc>
              </a:tr>
              <a:tr h="370840">
                <a:tc>
                  <a:txBody>
                    <a:bodyPr/>
                    <a:lstStyle/>
                    <a:p>
                      <a:r>
                        <a:rPr lang="en-US" sz="2400" dirty="0" smtClean="0"/>
                        <a:t>Potassium</a:t>
                      </a:r>
                      <a:r>
                        <a:rPr lang="en-US" sz="2400" baseline="0" dirty="0" smtClean="0"/>
                        <a:t> </a:t>
                      </a:r>
                      <a:endParaRPr lang="en-US" sz="2400" dirty="0"/>
                    </a:p>
                  </a:txBody>
                  <a:tcPr/>
                </a:tc>
                <a:tc>
                  <a:txBody>
                    <a:bodyPr/>
                    <a:lstStyle/>
                    <a:p>
                      <a:pPr algn="ctr"/>
                      <a:r>
                        <a:rPr lang="en-US" sz="2400" dirty="0" smtClean="0"/>
                        <a:t>3.3</a:t>
                      </a:r>
                      <a:endParaRPr lang="en-US" sz="2400" dirty="0"/>
                    </a:p>
                  </a:txBody>
                  <a:tcPr/>
                </a:tc>
              </a:tr>
              <a:tr h="370840">
                <a:tc>
                  <a:txBody>
                    <a:bodyPr/>
                    <a:lstStyle/>
                    <a:p>
                      <a:r>
                        <a:rPr lang="en-US" sz="2400" dirty="0" err="1" smtClean="0"/>
                        <a:t>Creatinine</a:t>
                      </a:r>
                      <a:endParaRPr lang="en-US" sz="2400" dirty="0"/>
                    </a:p>
                  </a:txBody>
                  <a:tcPr/>
                </a:tc>
                <a:tc>
                  <a:txBody>
                    <a:bodyPr/>
                    <a:lstStyle/>
                    <a:p>
                      <a:pPr algn="ctr"/>
                      <a:r>
                        <a:rPr lang="en-US" sz="2400" dirty="0" smtClean="0">
                          <a:solidFill>
                            <a:srgbClr val="FFFF00"/>
                          </a:solidFill>
                        </a:rPr>
                        <a:t>1.9</a:t>
                      </a:r>
                      <a:endParaRPr lang="en-US" sz="2400" dirty="0">
                        <a:solidFill>
                          <a:srgbClr val="FFFF00"/>
                        </a:solidFill>
                      </a:endParaRPr>
                    </a:p>
                  </a:txBody>
                  <a:tcPr/>
                </a:tc>
              </a:tr>
              <a:tr h="370840">
                <a:tc>
                  <a:txBody>
                    <a:bodyPr/>
                    <a:lstStyle/>
                    <a:p>
                      <a:r>
                        <a:rPr lang="en-US" sz="2400" dirty="0" smtClean="0"/>
                        <a:t>Magnesium</a:t>
                      </a:r>
                      <a:endParaRPr lang="en-US" sz="2400" dirty="0"/>
                    </a:p>
                  </a:txBody>
                  <a:tcPr/>
                </a:tc>
                <a:tc>
                  <a:txBody>
                    <a:bodyPr/>
                    <a:lstStyle/>
                    <a:p>
                      <a:pPr algn="ctr"/>
                      <a:r>
                        <a:rPr lang="en-US" sz="2400" dirty="0" smtClean="0"/>
                        <a:t>1.9</a:t>
                      </a:r>
                      <a:endParaRPr lang="en-US" sz="2400" dirty="0"/>
                    </a:p>
                  </a:txBody>
                  <a:tcPr/>
                </a:tc>
              </a:tr>
            </a:tbl>
          </a:graphicData>
        </a:graphic>
      </p:graphicFrame>
      <p:pic>
        <p:nvPicPr>
          <p:cNvPr id="8" name="Picture 2" descr="C:\Users\michelle\Documents\M&amp;M\pics\DSCN0027.JPG"/>
          <p:cNvPicPr>
            <a:picLocks noChangeAspect="1" noChangeArrowheads="1"/>
          </p:cNvPicPr>
          <p:nvPr/>
        </p:nvPicPr>
        <p:blipFill>
          <a:blip r:embed="rId3" cstate="print"/>
          <a:srcRect t="20513"/>
          <a:stretch>
            <a:fillRect/>
          </a:stretch>
        </p:blipFill>
        <p:spPr bwMode="auto">
          <a:xfrm>
            <a:off x="381000" y="2286000"/>
            <a:ext cx="8229600" cy="43434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1104106"/>
          </a:xfrm>
        </p:spPr>
        <p:txBody>
          <a:bodyPr/>
          <a:lstStyle/>
          <a:p>
            <a:pPr marL="114300">
              <a:defRPr/>
            </a:pPr>
            <a:r>
              <a:rPr lang="en-PH" dirty="0" smtClean="0"/>
              <a:t>8</a:t>
            </a:r>
            <a:r>
              <a:rPr lang="en-PH" baseline="30000" dirty="0" smtClean="0"/>
              <a:t>th</a:t>
            </a:r>
            <a:r>
              <a:rPr lang="en-PH" dirty="0" smtClean="0"/>
              <a:t> Hospital day, 1530H</a:t>
            </a:r>
            <a:endParaRPr lang="en-PH" dirty="0"/>
          </a:p>
        </p:txBody>
      </p:sp>
      <p:sp>
        <p:nvSpPr>
          <p:cNvPr id="39939" name="Content Placeholder 2"/>
          <p:cNvSpPr>
            <a:spLocks noGrp="1"/>
          </p:cNvSpPr>
          <p:nvPr>
            <p:ph idx="1"/>
          </p:nvPr>
        </p:nvSpPr>
        <p:spPr>
          <a:xfrm>
            <a:off x="457200" y="1600200"/>
            <a:ext cx="8229600" cy="4854608"/>
          </a:xfrm>
        </p:spPr>
        <p:txBody>
          <a:bodyPr>
            <a:normAutofit fontScale="92500" lnSpcReduction="10000"/>
          </a:bodyPr>
          <a:lstStyle/>
          <a:p>
            <a:pPr marL="633413" indent="-568325" eaLnBrk="1" hangingPunct="1">
              <a:buFont typeface="Wingdings" pitchFamily="2" charset="2"/>
              <a:buNone/>
            </a:pPr>
            <a:r>
              <a:rPr lang="en-PH" sz="2800" dirty="0" smtClean="0">
                <a:solidFill>
                  <a:srgbClr val="FFFF00"/>
                </a:solidFill>
              </a:rPr>
              <a:t>S&gt; 	</a:t>
            </a:r>
            <a:r>
              <a:rPr lang="en-PH" sz="3300" dirty="0" smtClean="0"/>
              <a:t>Comatose, </a:t>
            </a:r>
          </a:p>
          <a:p>
            <a:pPr eaLnBrk="1" hangingPunct="1">
              <a:buFont typeface="Wingdings" pitchFamily="2" charset="2"/>
              <a:buNone/>
            </a:pPr>
            <a:r>
              <a:rPr lang="en-PH" sz="3300" dirty="0" smtClean="0">
                <a:solidFill>
                  <a:srgbClr val="FFFF00"/>
                </a:solidFill>
              </a:rPr>
              <a:t>O&gt; </a:t>
            </a:r>
            <a:r>
              <a:rPr lang="en-PH" sz="3300" dirty="0" smtClean="0"/>
              <a:t>pupils 4mm SRTL</a:t>
            </a:r>
          </a:p>
          <a:p>
            <a:pPr marL="633413" indent="-568325" eaLnBrk="1" hangingPunct="1">
              <a:buFont typeface="Wingdings" pitchFamily="2" charset="2"/>
              <a:buNone/>
            </a:pPr>
            <a:r>
              <a:rPr lang="en-PH" sz="3300" dirty="0" smtClean="0"/>
              <a:t>	(+) ROR, (+) limited dolls</a:t>
            </a:r>
          </a:p>
          <a:p>
            <a:pPr marL="633413" indent="-568325" eaLnBrk="1" hangingPunct="1">
              <a:buFont typeface="Wingdings" pitchFamily="2" charset="2"/>
              <a:buNone/>
            </a:pPr>
            <a:r>
              <a:rPr lang="en-PH" sz="3300" dirty="0" smtClean="0"/>
              <a:t>	(-) withdrawal to pain on all extremities</a:t>
            </a:r>
          </a:p>
          <a:p>
            <a:pPr marL="633413" indent="-568325" eaLnBrk="1" hangingPunct="1">
              <a:buFont typeface="Wingdings" pitchFamily="2" charset="2"/>
              <a:buNone/>
            </a:pPr>
            <a:r>
              <a:rPr lang="en-PH" sz="3300" dirty="0" smtClean="0">
                <a:solidFill>
                  <a:srgbClr val="FFFF00"/>
                </a:solidFill>
              </a:rPr>
              <a:t>A&gt; Hypoxic encephalopathy secondary to   prolonged ischemic anoxic arrest</a:t>
            </a:r>
          </a:p>
          <a:p>
            <a:pPr marL="574675" indent="-509588" eaLnBrk="1" hangingPunct="1">
              <a:buNone/>
            </a:pPr>
            <a:r>
              <a:rPr lang="en-PH" sz="3300" dirty="0" smtClean="0">
                <a:solidFill>
                  <a:srgbClr val="FFFF00"/>
                </a:solidFill>
              </a:rPr>
              <a:t>P&gt; </a:t>
            </a:r>
            <a:r>
              <a:rPr lang="en-PH" sz="3300" dirty="0" err="1" smtClean="0"/>
              <a:t>Lamictal</a:t>
            </a:r>
            <a:r>
              <a:rPr lang="en-PH" sz="3300" dirty="0" smtClean="0"/>
              <a:t>, </a:t>
            </a:r>
            <a:r>
              <a:rPr lang="en-PH" sz="3300" dirty="0" err="1" smtClean="0"/>
              <a:t>Citicoline</a:t>
            </a:r>
            <a:r>
              <a:rPr lang="en-PH" sz="3300" dirty="0" smtClean="0"/>
              <a:t> </a:t>
            </a:r>
          </a:p>
          <a:p>
            <a:pPr marL="633413" indent="-568325" eaLnBrk="1" hangingPunct="1">
              <a:buNone/>
            </a:pPr>
            <a:r>
              <a:rPr lang="en-PH" sz="3300" dirty="0" smtClean="0"/>
              <a:t>	Sodium </a:t>
            </a:r>
            <a:r>
              <a:rPr lang="en-PH" sz="3300" dirty="0" err="1" smtClean="0"/>
              <a:t>valproate</a:t>
            </a:r>
            <a:r>
              <a:rPr lang="en-PH" sz="3300" dirty="0" smtClean="0"/>
              <a:t> drip, Diazepam</a:t>
            </a:r>
          </a:p>
          <a:p>
            <a:pPr marL="633413" indent="-568325" eaLnBrk="1" hangingPunct="1">
              <a:buNone/>
            </a:pPr>
            <a:r>
              <a:rPr lang="en-PH" sz="3300" dirty="0" smtClean="0"/>
              <a:t>	EEG</a:t>
            </a:r>
          </a:p>
          <a:p>
            <a:pPr eaLnBrk="1" hangingPunct="1"/>
            <a:endParaRPr lang="en-PH" dirty="0" smtClean="0"/>
          </a:p>
          <a:p>
            <a:pPr eaLnBrk="1" hangingPunct="1">
              <a:buFont typeface="Wingdings" pitchFamily="2" charset="2"/>
              <a:buNone/>
            </a:pPr>
            <a:endParaRPr lang="en-PH"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a:defRPr/>
            </a:pPr>
            <a:r>
              <a:rPr lang="en-PH" dirty="0" smtClean="0"/>
              <a:t>8</a:t>
            </a:r>
            <a:r>
              <a:rPr lang="en-PH" baseline="30000" dirty="0" smtClean="0"/>
              <a:t>th</a:t>
            </a:r>
            <a:r>
              <a:rPr lang="en-PH" dirty="0" smtClean="0"/>
              <a:t> Hospital day, 2200H</a:t>
            </a:r>
            <a:endParaRPr lang="en-PH" dirty="0"/>
          </a:p>
        </p:txBody>
      </p:sp>
      <p:sp>
        <p:nvSpPr>
          <p:cNvPr id="43011" name="Content Placeholder 2"/>
          <p:cNvSpPr>
            <a:spLocks noGrp="1"/>
          </p:cNvSpPr>
          <p:nvPr>
            <p:ph sz="half" idx="1"/>
          </p:nvPr>
        </p:nvSpPr>
        <p:spPr>
          <a:xfrm>
            <a:off x="457200" y="1600201"/>
            <a:ext cx="4038600" cy="4648200"/>
          </a:xfrm>
        </p:spPr>
        <p:txBody>
          <a:bodyPr/>
          <a:lstStyle/>
          <a:p>
            <a:r>
              <a:rPr lang="en-US" dirty="0" smtClean="0"/>
              <a:t>increase </a:t>
            </a:r>
            <a:r>
              <a:rPr lang="en-US" dirty="0" err="1" smtClean="0"/>
              <a:t>creatinine</a:t>
            </a:r>
            <a:r>
              <a:rPr lang="en-US" dirty="0" smtClean="0"/>
              <a:t>, electrolyte imbalance</a:t>
            </a:r>
          </a:p>
          <a:p>
            <a:pPr eaLnBrk="1" hangingPunct="1">
              <a:buNone/>
            </a:pPr>
            <a:endParaRPr lang="en-PH" dirty="0" smtClean="0"/>
          </a:p>
          <a:p>
            <a:pPr eaLnBrk="1" hangingPunct="1"/>
            <a:r>
              <a:rPr lang="en-PH" dirty="0" smtClean="0"/>
              <a:t>Referred back to </a:t>
            </a:r>
            <a:r>
              <a:rPr lang="en-PH" dirty="0" smtClean="0">
                <a:solidFill>
                  <a:srgbClr val="FFFF00"/>
                </a:solidFill>
              </a:rPr>
              <a:t>Nephrology service</a:t>
            </a:r>
          </a:p>
        </p:txBody>
      </p:sp>
      <p:sp>
        <p:nvSpPr>
          <p:cNvPr id="43012" name="Content Placeholder 3"/>
          <p:cNvSpPr>
            <a:spLocks noGrp="1"/>
          </p:cNvSpPr>
          <p:nvPr>
            <p:ph sz="half" idx="2"/>
          </p:nvPr>
        </p:nvSpPr>
        <p:spPr>
          <a:xfrm>
            <a:off x="4648200" y="1600201"/>
            <a:ext cx="4038600" cy="4648200"/>
          </a:xfrm>
        </p:spPr>
        <p:txBody>
          <a:bodyPr/>
          <a:lstStyle/>
          <a:p>
            <a:pPr>
              <a:buFont typeface="Wingdings" pitchFamily="2" charset="2"/>
              <a:buChar char="ü"/>
            </a:pPr>
            <a:r>
              <a:rPr lang="en-PH" dirty="0" err="1" smtClean="0"/>
              <a:t>KCl</a:t>
            </a:r>
            <a:r>
              <a:rPr lang="en-PH" dirty="0" smtClean="0"/>
              <a:t> solution</a:t>
            </a:r>
          </a:p>
          <a:p>
            <a:pPr>
              <a:buFont typeface="Wingdings" pitchFamily="2" charset="2"/>
              <a:buChar char="ü"/>
            </a:pPr>
            <a:r>
              <a:rPr lang="en-PH" dirty="0" smtClean="0"/>
              <a:t>Maalox 1 tbsp 3 x day</a:t>
            </a:r>
          </a:p>
          <a:p>
            <a:pPr>
              <a:buFont typeface="Wingdings" pitchFamily="2" charset="2"/>
              <a:buChar char="ü"/>
            </a:pPr>
            <a:r>
              <a:rPr lang="en-PH" dirty="0" err="1" smtClean="0"/>
              <a:t>Furosemide</a:t>
            </a:r>
            <a:r>
              <a:rPr lang="en-PH" dirty="0" smtClean="0"/>
              <a:t> 40 mg IV x 2 doses</a:t>
            </a:r>
          </a:p>
          <a:p>
            <a:pPr>
              <a:buFont typeface="Wingdings" pitchFamily="2" charset="2"/>
              <a:buChar char="ü"/>
            </a:pPr>
            <a:r>
              <a:rPr lang="en-PH" dirty="0" smtClean="0"/>
              <a:t>Urine output: 40 ml-150 ml</a:t>
            </a:r>
          </a:p>
          <a:p>
            <a:pPr>
              <a:buNone/>
            </a:pPr>
            <a:endParaRPr lang="en-PH"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marL="115888">
              <a:defRPr/>
            </a:pPr>
            <a:r>
              <a:rPr lang="en-PH" dirty="0" smtClean="0"/>
              <a:t>9</a:t>
            </a:r>
            <a:r>
              <a:rPr lang="en-PH" baseline="30000" dirty="0" smtClean="0"/>
              <a:t>th</a:t>
            </a:r>
            <a:r>
              <a:rPr lang="en-PH" dirty="0" smtClean="0"/>
              <a:t> Hospital day, 0000H </a:t>
            </a:r>
            <a:endParaRPr lang="en-PH" dirty="0"/>
          </a:p>
        </p:txBody>
      </p:sp>
      <p:sp>
        <p:nvSpPr>
          <p:cNvPr id="44035" name="Content Placeholder 2"/>
          <p:cNvSpPr>
            <a:spLocks noGrp="1"/>
          </p:cNvSpPr>
          <p:nvPr>
            <p:ph idx="1"/>
          </p:nvPr>
        </p:nvSpPr>
        <p:spPr>
          <a:xfrm>
            <a:off x="457200" y="1600200"/>
            <a:ext cx="8229600" cy="4854608"/>
          </a:xfrm>
        </p:spPr>
        <p:txBody>
          <a:bodyPr>
            <a:normAutofit/>
          </a:bodyPr>
          <a:lstStyle/>
          <a:p>
            <a:r>
              <a:rPr lang="en-PH" dirty="0" smtClean="0"/>
              <a:t>Frequent multifocal PVCs</a:t>
            </a:r>
          </a:p>
          <a:p>
            <a:pPr>
              <a:buNone/>
            </a:pPr>
            <a:r>
              <a:rPr lang="en-PH" dirty="0" smtClean="0"/>
              <a:t>	Non sustained </a:t>
            </a:r>
            <a:r>
              <a:rPr lang="en-PH" dirty="0" err="1" smtClean="0"/>
              <a:t>Vtach</a:t>
            </a:r>
            <a:r>
              <a:rPr lang="en-PH" dirty="0" smtClean="0"/>
              <a:t> 30-45 </a:t>
            </a:r>
            <a:r>
              <a:rPr lang="en-PH" dirty="0" err="1" smtClean="0"/>
              <a:t>mins</a:t>
            </a:r>
            <a:endParaRPr lang="en-PH" dirty="0" smtClean="0"/>
          </a:p>
          <a:p>
            <a:pPr lvl="1"/>
            <a:r>
              <a:rPr lang="en-PH" dirty="0" smtClean="0"/>
              <a:t>ECG in AM</a:t>
            </a:r>
          </a:p>
          <a:p>
            <a:pPr lvl="1"/>
            <a:r>
              <a:rPr lang="en-PH" dirty="0" smtClean="0"/>
              <a:t>2 D echo with CFD in AM</a:t>
            </a:r>
          </a:p>
          <a:p>
            <a:pPr eaLnBrk="1" hangingPunct="1">
              <a:buFont typeface="Wingdings" pitchFamily="2" charset="2"/>
              <a:buNone/>
            </a:pPr>
            <a:endParaRPr lang="en-PH" dirty="0"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1104106"/>
          </a:xfrm>
        </p:spPr>
        <p:txBody>
          <a:bodyPr/>
          <a:lstStyle/>
          <a:p>
            <a:pPr marL="114300">
              <a:defRPr/>
            </a:pPr>
            <a:r>
              <a:rPr lang="en-PH" dirty="0" smtClean="0"/>
              <a:t>9</a:t>
            </a:r>
            <a:r>
              <a:rPr lang="en-PH" baseline="30000" dirty="0" smtClean="0"/>
              <a:t>th</a:t>
            </a:r>
            <a:r>
              <a:rPr lang="en-PH" dirty="0" smtClean="0"/>
              <a:t> Hospital day, 0315H</a:t>
            </a:r>
            <a:endParaRPr lang="en-PH" dirty="0"/>
          </a:p>
        </p:txBody>
      </p:sp>
      <p:sp>
        <p:nvSpPr>
          <p:cNvPr id="45059" name="Content Placeholder 2"/>
          <p:cNvSpPr>
            <a:spLocks noGrp="1"/>
          </p:cNvSpPr>
          <p:nvPr>
            <p:ph idx="1"/>
          </p:nvPr>
        </p:nvSpPr>
        <p:spPr>
          <a:xfrm>
            <a:off x="457200" y="1600200"/>
            <a:ext cx="8229600" cy="4854608"/>
          </a:xfrm>
        </p:spPr>
        <p:txBody>
          <a:bodyPr>
            <a:normAutofit/>
          </a:bodyPr>
          <a:lstStyle/>
          <a:p>
            <a:r>
              <a:rPr lang="en-PH" dirty="0" smtClean="0"/>
              <a:t>refuse dialysis, blood test, other procedure</a:t>
            </a:r>
          </a:p>
          <a:p>
            <a:pPr eaLnBrk="1" hangingPunct="1"/>
            <a:r>
              <a:rPr lang="en-PH" dirty="0" smtClean="0"/>
              <a:t>continue meds, feeding, mechanical ventilator</a:t>
            </a:r>
          </a:p>
          <a:p>
            <a:pPr eaLnBrk="1" hangingPunct="1"/>
            <a:r>
              <a:rPr lang="en-PH" dirty="0" smtClean="0"/>
              <a:t>DNR signed</a:t>
            </a:r>
            <a:br>
              <a:rPr lang="en-PH" dirty="0" smtClean="0"/>
            </a:br>
            <a:endParaRPr lang="en-PH" dirty="0" smtClean="0"/>
          </a:p>
          <a:p>
            <a:pPr eaLnBrk="1" hangingPunct="1"/>
            <a:r>
              <a:rPr lang="en-PH" dirty="0" smtClean="0">
                <a:solidFill>
                  <a:srgbClr val="FFFF00"/>
                </a:solidFill>
              </a:rPr>
              <a:t>0545 H: </a:t>
            </a:r>
            <a:r>
              <a:rPr lang="en-PH" dirty="0" smtClean="0"/>
              <a:t>patient</a:t>
            </a:r>
            <a:r>
              <a:rPr lang="en-PH" dirty="0" smtClean="0">
                <a:solidFill>
                  <a:srgbClr val="FFFF00"/>
                </a:solidFill>
              </a:rPr>
              <a:t> </a:t>
            </a:r>
            <a:r>
              <a:rPr lang="en-PH" dirty="0" smtClean="0"/>
              <a:t>expired</a:t>
            </a:r>
          </a:p>
          <a:p>
            <a:endParaRPr lang="en-PH"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7494"/>
            <a:ext cx="8229600" cy="1104106"/>
          </a:xfrm>
        </p:spPr>
        <p:txBody>
          <a:bodyPr/>
          <a:lstStyle/>
          <a:p>
            <a:pPr marL="114300"/>
            <a:r>
              <a:rPr lang="en-PH" dirty="0" smtClean="0"/>
              <a:t>Major LE Amputation</a:t>
            </a:r>
            <a:endParaRPr lang="en-PH" dirty="0"/>
          </a:p>
        </p:txBody>
      </p:sp>
      <p:sp>
        <p:nvSpPr>
          <p:cNvPr id="6" name="Content Placeholder 5"/>
          <p:cNvSpPr>
            <a:spLocks noGrp="1"/>
          </p:cNvSpPr>
          <p:nvPr>
            <p:ph idx="1"/>
          </p:nvPr>
        </p:nvSpPr>
        <p:spPr>
          <a:xfrm>
            <a:off x="457200" y="1600200"/>
            <a:ext cx="8229600" cy="4854608"/>
          </a:xfrm>
        </p:spPr>
        <p:txBody>
          <a:bodyPr>
            <a:normAutofit/>
          </a:bodyPr>
          <a:lstStyle/>
          <a:p>
            <a:r>
              <a:rPr lang="en-PH" dirty="0" smtClean="0"/>
              <a:t>Overall 30-day mortality was 8.6%, worse for </a:t>
            </a:r>
            <a:r>
              <a:rPr lang="en-PH" dirty="0" smtClean="0">
                <a:solidFill>
                  <a:srgbClr val="FFFF00"/>
                </a:solidFill>
              </a:rPr>
              <a:t>AKA (16.5%) </a:t>
            </a:r>
            <a:r>
              <a:rPr lang="en-PH" dirty="0" smtClean="0"/>
              <a:t>than BKA (5.7%) patients</a:t>
            </a:r>
          </a:p>
          <a:p>
            <a:endParaRPr lang="en-PH" dirty="0" smtClean="0"/>
          </a:p>
          <a:p>
            <a:r>
              <a:rPr lang="en-PH" dirty="0" smtClean="0"/>
              <a:t>Overall survival was 69.7% and 34.7% at 1 and 5 years, respectively. </a:t>
            </a:r>
            <a:r>
              <a:rPr lang="en-PH" dirty="0" smtClean="0">
                <a:solidFill>
                  <a:srgbClr val="FFFF00"/>
                </a:solidFill>
              </a:rPr>
              <a:t>Survival</a:t>
            </a:r>
            <a:r>
              <a:rPr lang="en-PH" dirty="0" smtClean="0"/>
              <a:t> was significantly </a:t>
            </a:r>
            <a:r>
              <a:rPr lang="en-PH" dirty="0" smtClean="0">
                <a:solidFill>
                  <a:srgbClr val="FFFF00"/>
                </a:solidFill>
              </a:rPr>
              <a:t>worse for AKAs (50.6% and 22.5%) </a:t>
            </a:r>
            <a:r>
              <a:rPr lang="en-PH" dirty="0" smtClean="0"/>
              <a:t>than BKAs (74.5% and 37.8%)</a:t>
            </a:r>
          </a:p>
          <a:p>
            <a:pPr>
              <a:buNone/>
            </a:pPr>
            <a:endParaRPr lang="en-PH" dirty="0" smtClean="0"/>
          </a:p>
          <a:p>
            <a:pPr algn="r">
              <a:buNone/>
            </a:pPr>
            <a:endParaRPr lang="en-PH" sz="1400" dirty="0" smtClean="0"/>
          </a:p>
          <a:p>
            <a:pPr algn="r">
              <a:buNone/>
            </a:pPr>
            <a:r>
              <a:rPr lang="en-PH" sz="1400" dirty="0" smtClean="0"/>
              <a:t>Major Lower Extremity Amputation. </a:t>
            </a:r>
            <a:r>
              <a:rPr lang="en-PH" sz="1400" dirty="0" err="1" smtClean="0"/>
              <a:t>Aulivola</a:t>
            </a:r>
            <a:r>
              <a:rPr lang="en-PH" sz="1400" dirty="0" smtClean="0"/>
              <a:t> et. al. Arch Surg. 2004</a:t>
            </a:r>
          </a:p>
          <a:p>
            <a:pPr>
              <a:buNone/>
            </a:pPr>
            <a:endParaRPr lang="en-PH"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943600"/>
          </a:xfrm>
        </p:spPr>
        <p:txBody>
          <a:bodyPr>
            <a:normAutofit/>
          </a:bodyPr>
          <a:lstStyle/>
          <a:p>
            <a:r>
              <a:rPr lang="en-PH" dirty="0" smtClean="0"/>
              <a:t>Survival in patients with </a:t>
            </a:r>
            <a:r>
              <a:rPr lang="en-PH" dirty="0" smtClean="0">
                <a:solidFill>
                  <a:srgbClr val="FFFF00"/>
                </a:solidFill>
              </a:rPr>
              <a:t>diabetes mellitus (DM) was 69.4% and 30.9%</a:t>
            </a:r>
            <a:r>
              <a:rPr lang="en-PH" dirty="0" smtClean="0"/>
              <a:t> </a:t>
            </a:r>
            <a:r>
              <a:rPr lang="en-PH" dirty="0" err="1" smtClean="0"/>
              <a:t>vs</a:t>
            </a:r>
            <a:r>
              <a:rPr lang="en-PH" dirty="0" smtClean="0"/>
              <a:t> 70.8% and 51.0% in patients without DM at 1 and 5 years, respectively</a:t>
            </a:r>
          </a:p>
          <a:p>
            <a:endParaRPr lang="en-PH" i="1" dirty="0" smtClean="0"/>
          </a:p>
          <a:p>
            <a:r>
              <a:rPr lang="en-PH" dirty="0" smtClean="0"/>
              <a:t>Survival in </a:t>
            </a:r>
            <a:r>
              <a:rPr lang="en-PH" dirty="0" smtClean="0">
                <a:solidFill>
                  <a:srgbClr val="FFFF00"/>
                </a:solidFill>
              </a:rPr>
              <a:t>end-stage renal disease patients was 51.9% and 14.4% </a:t>
            </a:r>
            <a:r>
              <a:rPr lang="en-PH" dirty="0" err="1" smtClean="0"/>
              <a:t>vs</a:t>
            </a:r>
            <a:r>
              <a:rPr lang="en-PH" dirty="0" smtClean="0"/>
              <a:t> 75.4% and 42.2% in patients without renal failure at 1 and 5 years, respectively</a:t>
            </a:r>
          </a:p>
          <a:p>
            <a:pPr>
              <a:buNone/>
            </a:pPr>
            <a:endParaRPr lang="en-PH" dirty="0" smtClean="0"/>
          </a:p>
          <a:p>
            <a:pPr>
              <a:buNone/>
            </a:pPr>
            <a:endParaRPr lang="en-PH" dirty="0" smtClean="0"/>
          </a:p>
          <a:p>
            <a:pPr algn="r">
              <a:buNone/>
            </a:pPr>
            <a:r>
              <a:rPr lang="en-PH" sz="1500" dirty="0" smtClean="0"/>
              <a:t>Major Lower Extremity Amputation. </a:t>
            </a:r>
            <a:r>
              <a:rPr lang="en-PH" sz="1500" dirty="0" err="1" smtClean="0"/>
              <a:t>Aulivola</a:t>
            </a:r>
            <a:r>
              <a:rPr lang="en-PH" sz="1500" dirty="0" smtClean="0"/>
              <a:t> et. al. Arch Surg. 2004</a:t>
            </a:r>
          </a:p>
          <a:p>
            <a:pPr>
              <a:buNone/>
            </a:pPr>
            <a:endParaRPr lang="en-PH"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r>
              <a:rPr lang="en-US" dirty="0" smtClean="0"/>
              <a:t>Survival after LEA</a:t>
            </a:r>
            <a:endParaRPr lang="en-US" dirty="0"/>
          </a:p>
        </p:txBody>
      </p:sp>
      <p:graphicFrame>
        <p:nvGraphicFramePr>
          <p:cNvPr id="5" name="Content Placeholder 4"/>
          <p:cNvGraphicFramePr>
            <a:graphicFrameLocks noGrp="1"/>
          </p:cNvGraphicFramePr>
          <p:nvPr>
            <p:ph sz="half" idx="1"/>
          </p:nvPr>
        </p:nvGraphicFramePr>
        <p:xfrm>
          <a:off x="533400" y="2133600"/>
          <a:ext cx="4038604" cy="2629544"/>
        </p:xfrm>
        <a:graphic>
          <a:graphicData uri="http://schemas.openxmlformats.org/drawingml/2006/table">
            <a:tbl>
              <a:tblPr firstRow="1" bandRow="1">
                <a:tableStyleId>{3B4B98B0-60AC-42C2-AFA5-B58CD77FA1E5}</a:tableStyleId>
              </a:tblPr>
              <a:tblGrid>
                <a:gridCol w="762000"/>
                <a:gridCol w="838200"/>
                <a:gridCol w="838200"/>
                <a:gridCol w="1600204"/>
              </a:tblGrid>
              <a:tr h="838200">
                <a:tc>
                  <a:txBody>
                    <a:bodyPr/>
                    <a:lstStyle/>
                    <a:p>
                      <a:pPr algn="ctr"/>
                      <a:endParaRPr lang="en-US" dirty="0"/>
                    </a:p>
                  </a:txBody>
                  <a:tcPr/>
                </a:tc>
                <a:tc>
                  <a:txBody>
                    <a:bodyPr/>
                    <a:lstStyle/>
                    <a:p>
                      <a:pPr algn="ctr"/>
                      <a:r>
                        <a:rPr lang="en-US" dirty="0" smtClean="0"/>
                        <a:t>After</a:t>
                      </a:r>
                      <a:r>
                        <a:rPr lang="en-US" baseline="0" dirty="0" smtClean="0"/>
                        <a:t> AKA</a:t>
                      </a:r>
                      <a:endParaRPr lang="en-US" dirty="0"/>
                    </a:p>
                  </a:txBody>
                  <a:tcPr/>
                </a:tc>
                <a:tc>
                  <a:txBody>
                    <a:bodyPr/>
                    <a:lstStyle/>
                    <a:p>
                      <a:pPr algn="ctr"/>
                      <a:r>
                        <a:rPr lang="en-US" dirty="0" smtClean="0"/>
                        <a:t>After BKA</a:t>
                      </a:r>
                      <a:endParaRPr lang="en-US" dirty="0"/>
                    </a:p>
                  </a:txBody>
                  <a:tcPr/>
                </a:tc>
                <a:tc>
                  <a:txBody>
                    <a:bodyPr/>
                    <a:lstStyle/>
                    <a:p>
                      <a:pPr algn="ctr"/>
                      <a:r>
                        <a:rPr lang="en-US" dirty="0" smtClean="0"/>
                        <a:t>Minor amputations</a:t>
                      </a:r>
                      <a:endParaRPr lang="en-US" dirty="0"/>
                    </a:p>
                  </a:txBody>
                  <a:tcPr/>
                </a:tc>
              </a:tr>
              <a:tr h="447836">
                <a:tc>
                  <a:txBody>
                    <a:bodyPr/>
                    <a:lstStyle/>
                    <a:p>
                      <a:pPr algn="ctr"/>
                      <a:r>
                        <a:rPr lang="en-US" dirty="0" smtClean="0"/>
                        <a:t>3-mo</a:t>
                      </a:r>
                      <a:endParaRPr lang="en-US" dirty="0"/>
                    </a:p>
                  </a:txBody>
                  <a:tcPr/>
                </a:tc>
                <a:tc>
                  <a:txBody>
                    <a:bodyPr/>
                    <a:lstStyle/>
                    <a:p>
                      <a:pPr algn="ctr"/>
                      <a:r>
                        <a:rPr lang="en-US" dirty="0" smtClean="0"/>
                        <a:t>51%</a:t>
                      </a:r>
                      <a:endParaRPr lang="en-US" dirty="0"/>
                    </a:p>
                  </a:txBody>
                  <a:tcPr/>
                </a:tc>
                <a:tc>
                  <a:txBody>
                    <a:bodyPr/>
                    <a:lstStyle/>
                    <a:p>
                      <a:pPr algn="ctr"/>
                      <a:r>
                        <a:rPr lang="en-US" dirty="0" smtClean="0"/>
                        <a:t>68%</a:t>
                      </a:r>
                      <a:endParaRPr lang="en-US" dirty="0"/>
                    </a:p>
                  </a:txBody>
                  <a:tcPr/>
                </a:tc>
                <a:tc>
                  <a:txBody>
                    <a:bodyPr/>
                    <a:lstStyle/>
                    <a:p>
                      <a:pPr algn="ctr"/>
                      <a:r>
                        <a:rPr lang="en-US" dirty="0" smtClean="0"/>
                        <a:t>92%</a:t>
                      </a:r>
                      <a:endParaRPr lang="en-US" dirty="0"/>
                    </a:p>
                  </a:txBody>
                  <a:tcPr/>
                </a:tc>
              </a:tr>
              <a:tr h="447836">
                <a:tc>
                  <a:txBody>
                    <a:bodyPr/>
                    <a:lstStyle/>
                    <a:p>
                      <a:pPr algn="ctr"/>
                      <a:r>
                        <a:rPr lang="en-US" dirty="0" smtClean="0"/>
                        <a:t>6-mo</a:t>
                      </a:r>
                      <a:endParaRPr lang="en-US" dirty="0"/>
                    </a:p>
                  </a:txBody>
                  <a:tcPr/>
                </a:tc>
                <a:tc>
                  <a:txBody>
                    <a:bodyPr/>
                    <a:lstStyle/>
                    <a:p>
                      <a:pPr algn="ctr"/>
                      <a:r>
                        <a:rPr lang="en-US" dirty="0" smtClean="0"/>
                        <a:t>49%</a:t>
                      </a:r>
                      <a:endParaRPr lang="en-US" dirty="0"/>
                    </a:p>
                  </a:txBody>
                  <a:tcPr/>
                </a:tc>
                <a:tc>
                  <a:txBody>
                    <a:bodyPr/>
                    <a:lstStyle/>
                    <a:p>
                      <a:pPr algn="ctr"/>
                      <a:r>
                        <a:rPr lang="en-US" dirty="0" smtClean="0"/>
                        <a:t>64%</a:t>
                      </a:r>
                      <a:endParaRPr lang="en-US" dirty="0"/>
                    </a:p>
                  </a:txBody>
                  <a:tcPr/>
                </a:tc>
                <a:tc>
                  <a:txBody>
                    <a:bodyPr/>
                    <a:lstStyle/>
                    <a:p>
                      <a:pPr algn="ctr"/>
                      <a:r>
                        <a:rPr lang="en-US" dirty="0" smtClean="0"/>
                        <a:t>86%</a:t>
                      </a:r>
                      <a:endParaRPr lang="en-US" dirty="0"/>
                    </a:p>
                  </a:txBody>
                  <a:tcPr/>
                </a:tc>
              </a:tr>
              <a:tr h="447836">
                <a:tc>
                  <a:txBody>
                    <a:bodyPr/>
                    <a:lstStyle/>
                    <a:p>
                      <a:pPr algn="ctr"/>
                      <a:r>
                        <a:rPr lang="en-US" dirty="0" smtClean="0"/>
                        <a:t>1-yr</a:t>
                      </a:r>
                      <a:endParaRPr lang="en-US" dirty="0"/>
                    </a:p>
                  </a:txBody>
                  <a:tcPr/>
                </a:tc>
                <a:tc>
                  <a:txBody>
                    <a:bodyPr/>
                    <a:lstStyle/>
                    <a:p>
                      <a:pPr algn="ctr"/>
                      <a:r>
                        <a:rPr lang="en-US" dirty="0" smtClean="0"/>
                        <a:t>34%</a:t>
                      </a:r>
                      <a:endParaRPr lang="en-US" dirty="0"/>
                    </a:p>
                  </a:txBody>
                  <a:tcPr/>
                </a:tc>
                <a:tc>
                  <a:txBody>
                    <a:bodyPr/>
                    <a:lstStyle/>
                    <a:p>
                      <a:pPr algn="ctr"/>
                      <a:r>
                        <a:rPr lang="en-US" dirty="0" smtClean="0"/>
                        <a:t>60%</a:t>
                      </a:r>
                      <a:endParaRPr lang="en-US" dirty="0"/>
                    </a:p>
                  </a:txBody>
                  <a:tcPr/>
                </a:tc>
                <a:tc>
                  <a:txBody>
                    <a:bodyPr/>
                    <a:lstStyle/>
                    <a:p>
                      <a:pPr algn="ctr"/>
                      <a:r>
                        <a:rPr lang="en-US" dirty="0" smtClean="0"/>
                        <a:t>81%</a:t>
                      </a:r>
                      <a:endParaRPr lang="en-US" dirty="0"/>
                    </a:p>
                  </a:txBody>
                  <a:tcPr/>
                </a:tc>
              </a:tr>
              <a:tr h="447836">
                <a:tc>
                  <a:txBody>
                    <a:bodyPr/>
                    <a:lstStyle/>
                    <a:p>
                      <a:pPr algn="ctr"/>
                      <a:r>
                        <a:rPr lang="en-US" dirty="0" smtClean="0"/>
                        <a:t>5-yr</a:t>
                      </a:r>
                      <a:endParaRPr lang="en-US" dirty="0"/>
                    </a:p>
                  </a:txBody>
                  <a:tcPr/>
                </a:tc>
                <a:tc>
                  <a:txBody>
                    <a:bodyPr/>
                    <a:lstStyle/>
                    <a:p>
                      <a:pPr algn="ctr"/>
                      <a:r>
                        <a:rPr lang="en-US" dirty="0" smtClean="0"/>
                        <a:t>10%</a:t>
                      </a:r>
                      <a:endParaRPr lang="en-US" dirty="0"/>
                    </a:p>
                  </a:txBody>
                  <a:tcPr/>
                </a:tc>
                <a:tc>
                  <a:txBody>
                    <a:bodyPr/>
                    <a:lstStyle/>
                    <a:p>
                      <a:pPr algn="ctr"/>
                      <a:r>
                        <a:rPr lang="en-US" dirty="0" smtClean="0"/>
                        <a:t>28%</a:t>
                      </a:r>
                      <a:endParaRPr lang="en-US" dirty="0"/>
                    </a:p>
                  </a:txBody>
                  <a:tcPr/>
                </a:tc>
                <a:tc>
                  <a:txBody>
                    <a:bodyPr/>
                    <a:lstStyle/>
                    <a:p>
                      <a:pPr algn="ctr"/>
                      <a:r>
                        <a:rPr lang="en-US" dirty="0" smtClean="0"/>
                        <a:t>59%</a:t>
                      </a:r>
                      <a:endParaRPr lang="en-US" dirty="0"/>
                    </a:p>
                  </a:txBody>
                  <a:tcPr/>
                </a:tc>
              </a:tr>
            </a:tbl>
          </a:graphicData>
        </a:graphic>
      </p:graphicFrame>
      <p:sp>
        <p:nvSpPr>
          <p:cNvPr id="4" name="Content Placeholder 3"/>
          <p:cNvSpPr>
            <a:spLocks noGrp="1"/>
          </p:cNvSpPr>
          <p:nvPr>
            <p:ph sz="half" idx="2"/>
          </p:nvPr>
        </p:nvSpPr>
        <p:spPr>
          <a:xfrm>
            <a:off x="4648200" y="2057400"/>
            <a:ext cx="4038600" cy="4191000"/>
          </a:xfrm>
        </p:spPr>
        <p:txBody>
          <a:bodyPr/>
          <a:lstStyle/>
          <a:p>
            <a:r>
              <a:rPr lang="en-US" dirty="0" smtClean="0"/>
              <a:t>Principal cause of death</a:t>
            </a:r>
          </a:p>
          <a:p>
            <a:pPr lvl="1"/>
            <a:r>
              <a:rPr lang="en-US" dirty="0" smtClean="0"/>
              <a:t>Sepsis </a:t>
            </a:r>
          </a:p>
          <a:p>
            <a:pPr lvl="1"/>
            <a:r>
              <a:rPr lang="en-US" dirty="0" smtClean="0"/>
              <a:t>Heart disease</a:t>
            </a:r>
          </a:p>
          <a:p>
            <a:pPr lvl="1"/>
            <a:r>
              <a:rPr lang="en-US" dirty="0" smtClean="0"/>
              <a:t>Stroke</a:t>
            </a:r>
          </a:p>
          <a:p>
            <a:pPr lvl="1"/>
            <a:r>
              <a:rPr lang="en-US" dirty="0" smtClean="0"/>
              <a:t>Pneumonia</a:t>
            </a:r>
          </a:p>
          <a:p>
            <a:pPr lvl="1"/>
            <a:r>
              <a:rPr lang="en-US" dirty="0" smtClean="0"/>
              <a:t>Renal problems</a:t>
            </a:r>
            <a:endParaRPr lang="en-US" dirty="0"/>
          </a:p>
        </p:txBody>
      </p:sp>
      <p:sp>
        <p:nvSpPr>
          <p:cNvPr id="6" name="TextBox 5"/>
          <p:cNvSpPr txBox="1"/>
          <p:nvPr/>
        </p:nvSpPr>
        <p:spPr>
          <a:xfrm>
            <a:off x="609600" y="6019800"/>
            <a:ext cx="8001000" cy="307777"/>
          </a:xfrm>
          <a:prstGeom prst="rect">
            <a:avLst/>
          </a:prstGeom>
          <a:noFill/>
        </p:spPr>
        <p:txBody>
          <a:bodyPr wrap="square" rtlCol="0">
            <a:spAutoFit/>
          </a:bodyPr>
          <a:lstStyle/>
          <a:p>
            <a:pPr algn="r"/>
            <a:r>
              <a:rPr lang="en-US" sz="1400" dirty="0" smtClean="0">
                <a:latin typeface="+mn-lt"/>
              </a:rPr>
              <a:t>All-cause Mortality after DM-related Amputation in Barbados. Diabetes Care 2009</a:t>
            </a:r>
            <a:endParaRPr lang="en-US" sz="14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lstStyle/>
          <a:p>
            <a:pPr marL="115888"/>
            <a:r>
              <a:rPr lang="en-US" dirty="0" smtClean="0"/>
              <a:t>PAST MEDICAL HISTORY</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Diabetes mellitus, type 2</a:t>
            </a:r>
          </a:p>
          <a:p>
            <a:pPr lvl="1">
              <a:buFont typeface="Wingdings" pitchFamily="2" charset="2"/>
              <a:buChar char="ü"/>
            </a:pPr>
            <a:r>
              <a:rPr lang="en-PH" dirty="0" err="1" smtClean="0"/>
              <a:t>Metformin</a:t>
            </a:r>
            <a:r>
              <a:rPr lang="en-PH" dirty="0" smtClean="0"/>
              <a:t> 1000 mg BID</a:t>
            </a:r>
          </a:p>
          <a:p>
            <a:pPr lvl="1">
              <a:buFont typeface="Wingdings" pitchFamily="2" charset="2"/>
              <a:buChar char="ü"/>
            </a:pPr>
            <a:r>
              <a:rPr lang="en-PH" dirty="0" smtClean="0"/>
              <a:t> </a:t>
            </a:r>
            <a:r>
              <a:rPr lang="en-PH" dirty="0" err="1" smtClean="0"/>
              <a:t>Glyburide</a:t>
            </a:r>
            <a:r>
              <a:rPr lang="en-PH" dirty="0" smtClean="0"/>
              <a:t> 5mg OD</a:t>
            </a:r>
          </a:p>
          <a:p>
            <a:pPr lvl="1">
              <a:buFont typeface="Wingdings" pitchFamily="2" charset="2"/>
              <a:buChar char="ü"/>
            </a:pPr>
            <a:r>
              <a:rPr lang="en-PH" dirty="0" smtClean="0"/>
              <a:t> </a:t>
            </a:r>
            <a:r>
              <a:rPr lang="en-PH" dirty="0" err="1" smtClean="0"/>
              <a:t>Humulin</a:t>
            </a:r>
            <a:r>
              <a:rPr lang="en-PH" dirty="0" smtClean="0"/>
              <a:t> 70/30 (30-0-25) SC</a:t>
            </a:r>
            <a:endParaRPr lang="en-US" dirty="0" smtClean="0"/>
          </a:p>
          <a:p>
            <a:r>
              <a:rPr lang="en-PH" dirty="0" smtClean="0"/>
              <a:t>Hypertensive Atherosclerotic Coronary Artery Disease, s/p CABG 3 vessel disease (1997)</a:t>
            </a:r>
          </a:p>
          <a:p>
            <a:pPr lvl="1">
              <a:buFont typeface="Wingdings" pitchFamily="2" charset="2"/>
              <a:buChar char="ü"/>
            </a:pPr>
            <a:r>
              <a:rPr lang="en-PH" dirty="0" smtClean="0"/>
              <a:t> </a:t>
            </a:r>
            <a:r>
              <a:rPr lang="en-PH" dirty="0" err="1" smtClean="0"/>
              <a:t>Clopidogrel</a:t>
            </a:r>
            <a:r>
              <a:rPr lang="en-PH" dirty="0" smtClean="0"/>
              <a:t> 75mg OD</a:t>
            </a:r>
          </a:p>
          <a:p>
            <a:pPr lvl="1">
              <a:buFont typeface="Wingdings" pitchFamily="2" charset="2"/>
              <a:buChar char="ü"/>
            </a:pPr>
            <a:r>
              <a:rPr lang="en-PH" dirty="0" err="1" smtClean="0"/>
              <a:t>Valsartan</a:t>
            </a:r>
            <a:r>
              <a:rPr lang="en-PH" dirty="0" smtClean="0"/>
              <a:t> 160mg OD</a:t>
            </a:r>
          </a:p>
          <a:p>
            <a:pPr lvl="1">
              <a:buFont typeface="Wingdings" pitchFamily="2" charset="2"/>
              <a:buChar char="ü"/>
            </a:pPr>
            <a:r>
              <a:rPr lang="en-PH" dirty="0" err="1" smtClean="0"/>
              <a:t>Metoprolol</a:t>
            </a:r>
            <a:r>
              <a:rPr lang="en-PH" dirty="0" smtClean="0"/>
              <a:t> 25mg OD</a:t>
            </a:r>
          </a:p>
          <a:p>
            <a:pPr lvl="1">
              <a:buFont typeface="Wingdings" pitchFamily="2" charset="2"/>
              <a:buChar char="ü"/>
            </a:pPr>
            <a:r>
              <a:rPr lang="en-PH" dirty="0" err="1" smtClean="0"/>
              <a:t>Simvastatin</a:t>
            </a:r>
            <a:r>
              <a:rPr lang="en-PH" dirty="0" smtClean="0"/>
              <a:t> 20mg OD</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399032"/>
          </a:xfrm>
        </p:spPr>
        <p:txBody>
          <a:bodyPr>
            <a:normAutofit fontScale="90000"/>
          </a:bodyPr>
          <a:lstStyle/>
          <a:p>
            <a:pPr marL="114300"/>
            <a:r>
              <a:rPr lang="en-PH" dirty="0" err="1" smtClean="0"/>
              <a:t>Perioperative</a:t>
            </a:r>
            <a:r>
              <a:rPr lang="en-PH" dirty="0" smtClean="0"/>
              <a:t> and Long-term Morbidity and Mortality after LEA</a:t>
            </a:r>
            <a:endParaRPr lang="en-PH" dirty="0"/>
          </a:p>
        </p:txBody>
      </p:sp>
      <p:sp>
        <p:nvSpPr>
          <p:cNvPr id="5" name="Content Placeholder 4"/>
          <p:cNvSpPr>
            <a:spLocks noGrp="1"/>
          </p:cNvSpPr>
          <p:nvPr>
            <p:ph idx="1"/>
          </p:nvPr>
        </p:nvSpPr>
        <p:spPr>
          <a:xfrm>
            <a:off x="457200" y="1828800"/>
            <a:ext cx="8229600" cy="4626008"/>
          </a:xfrm>
        </p:spPr>
        <p:txBody>
          <a:bodyPr/>
          <a:lstStyle/>
          <a:p>
            <a:r>
              <a:rPr lang="en-PH" dirty="0" smtClean="0"/>
              <a:t>The </a:t>
            </a:r>
            <a:r>
              <a:rPr lang="en-PH" dirty="0" err="1" smtClean="0"/>
              <a:t>perioperative</a:t>
            </a:r>
            <a:r>
              <a:rPr lang="en-PH" dirty="0" smtClean="0"/>
              <a:t> cardiac event rate (cardiac death or nonfatal myocardial infarction) was at least </a:t>
            </a:r>
            <a:r>
              <a:rPr lang="en-PH" dirty="0" smtClean="0">
                <a:solidFill>
                  <a:srgbClr val="FFFF00"/>
                </a:solidFill>
              </a:rPr>
              <a:t>6.8% after AKA </a:t>
            </a:r>
            <a:r>
              <a:rPr lang="en-PH" dirty="0" smtClean="0"/>
              <a:t>and at most 3.6% after BKA</a:t>
            </a:r>
          </a:p>
          <a:p>
            <a:endParaRPr lang="en-PH" dirty="0" smtClean="0"/>
          </a:p>
          <a:p>
            <a:r>
              <a:rPr lang="en-PH" dirty="0" smtClean="0"/>
              <a:t>Median survival was significantly </a:t>
            </a:r>
            <a:r>
              <a:rPr lang="en-PH" dirty="0" smtClean="0">
                <a:solidFill>
                  <a:srgbClr val="FFFF00"/>
                </a:solidFill>
              </a:rPr>
              <a:t>less after AKA (20 mo)</a:t>
            </a:r>
            <a:r>
              <a:rPr lang="en-PH" dirty="0" smtClean="0"/>
              <a:t> than BKA (52 mo)</a:t>
            </a:r>
            <a:endParaRPr lang="en-PH" dirty="0"/>
          </a:p>
        </p:txBody>
      </p:sp>
      <p:sp>
        <p:nvSpPr>
          <p:cNvPr id="6" name="TextBox 5"/>
          <p:cNvSpPr txBox="1"/>
          <p:nvPr/>
        </p:nvSpPr>
        <p:spPr>
          <a:xfrm>
            <a:off x="762000" y="5715000"/>
            <a:ext cx="7924800" cy="461665"/>
          </a:xfrm>
          <a:prstGeom prst="rect">
            <a:avLst/>
          </a:prstGeom>
          <a:noFill/>
        </p:spPr>
        <p:txBody>
          <a:bodyPr wrap="square" rtlCol="0">
            <a:spAutoFit/>
          </a:bodyPr>
          <a:lstStyle/>
          <a:p>
            <a:pPr algn="r"/>
            <a:r>
              <a:rPr lang="en-PH" sz="1200" dirty="0" err="1" smtClean="0">
                <a:latin typeface="+mn-lt"/>
              </a:rPr>
              <a:t>Perioperative</a:t>
            </a:r>
            <a:r>
              <a:rPr lang="en-PH" sz="1200" dirty="0" smtClean="0">
                <a:latin typeface="+mn-lt"/>
              </a:rPr>
              <a:t> and Long-Term Morbidity and Mortality After Above-Knee and Below-Knee Amputations in Diabetics and  </a:t>
            </a:r>
            <a:r>
              <a:rPr lang="en-PH" sz="1200" dirty="0" err="1" smtClean="0">
                <a:latin typeface="+mn-lt"/>
              </a:rPr>
              <a:t>Nondiabetics</a:t>
            </a:r>
            <a:r>
              <a:rPr lang="en-PH" sz="1200" dirty="0" smtClean="0">
                <a:latin typeface="+mn-lt"/>
              </a:rPr>
              <a:t>. </a:t>
            </a:r>
            <a:r>
              <a:rPr lang="en-PH" sz="1200" dirty="0" err="1" smtClean="0">
                <a:latin typeface="+mn-lt"/>
              </a:rPr>
              <a:t>Subramaniam</a:t>
            </a:r>
            <a:r>
              <a:rPr lang="en-PH" sz="1200" dirty="0" smtClean="0">
                <a:latin typeface="+mn-lt"/>
              </a:rPr>
              <a:t> et. al. </a:t>
            </a:r>
            <a:r>
              <a:rPr lang="en-PH" sz="1200" dirty="0" err="1" smtClean="0">
                <a:latin typeface="+mn-lt"/>
              </a:rPr>
              <a:t>Anesth</a:t>
            </a:r>
            <a:r>
              <a:rPr lang="en-PH" sz="1200" dirty="0" smtClean="0">
                <a:latin typeface="+mn-lt"/>
              </a:rPr>
              <a:t> </a:t>
            </a:r>
            <a:r>
              <a:rPr lang="en-PH" sz="1200" dirty="0" err="1" smtClean="0">
                <a:latin typeface="+mn-lt"/>
              </a:rPr>
              <a:t>Analg</a:t>
            </a:r>
            <a:r>
              <a:rPr lang="en-PH" sz="1200" dirty="0" smtClean="0">
                <a:latin typeface="+mn-lt"/>
              </a:rPr>
              <a:t> 2005;100:1241–7</a:t>
            </a:r>
            <a:endParaRPr lang="en-PH" sz="1200" dirty="0">
              <a:latin typeface="+mn-l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69008"/>
          </a:xfrm>
        </p:spPr>
        <p:txBody>
          <a:bodyPr>
            <a:normAutofit lnSpcReduction="10000"/>
          </a:bodyPr>
          <a:lstStyle/>
          <a:p>
            <a:r>
              <a:rPr lang="en-PH" dirty="0" smtClean="0"/>
              <a:t>DM was not a significant predictor of </a:t>
            </a:r>
            <a:r>
              <a:rPr lang="en-PH" dirty="0" err="1" smtClean="0"/>
              <a:t>perioperative</a:t>
            </a:r>
            <a:r>
              <a:rPr lang="en-PH" dirty="0" smtClean="0"/>
              <a:t> cardiac events or death or postoperative 3-year survival but was a </a:t>
            </a:r>
            <a:r>
              <a:rPr lang="en-PH" dirty="0" smtClean="0">
                <a:solidFill>
                  <a:srgbClr val="FFFF00"/>
                </a:solidFill>
              </a:rPr>
              <a:t>significant predictor of longer-term (10-year)</a:t>
            </a:r>
            <a:r>
              <a:rPr lang="en-PH" dirty="0" smtClean="0"/>
              <a:t> survival after major amputations</a:t>
            </a:r>
          </a:p>
          <a:p>
            <a:endParaRPr lang="en-PH" dirty="0" smtClean="0"/>
          </a:p>
          <a:p>
            <a:r>
              <a:rPr lang="en-PH" dirty="0" smtClean="0"/>
              <a:t>Significant predictors of the 30-day </a:t>
            </a:r>
            <a:r>
              <a:rPr lang="en-PH" dirty="0" err="1" smtClean="0"/>
              <a:t>perioperative</a:t>
            </a:r>
            <a:r>
              <a:rPr lang="en-PH" dirty="0" smtClean="0"/>
              <a:t> mortality were the </a:t>
            </a:r>
            <a:r>
              <a:rPr lang="en-PH" dirty="0" smtClean="0">
                <a:solidFill>
                  <a:srgbClr val="FFFF00"/>
                </a:solidFill>
              </a:rPr>
              <a:t>site of amputation</a:t>
            </a:r>
            <a:r>
              <a:rPr lang="en-PH" dirty="0" smtClean="0"/>
              <a:t> </a:t>
            </a:r>
            <a:r>
              <a:rPr lang="en-PH" i="1" dirty="0" smtClean="0"/>
              <a:t>and </a:t>
            </a:r>
            <a:r>
              <a:rPr lang="en-PH" i="1" dirty="0" smtClean="0">
                <a:solidFill>
                  <a:srgbClr val="FFFF00"/>
                </a:solidFill>
              </a:rPr>
              <a:t>history of renal </a:t>
            </a:r>
            <a:r>
              <a:rPr lang="en-PH" dirty="0" smtClean="0">
                <a:solidFill>
                  <a:srgbClr val="FFFF00"/>
                </a:solidFill>
              </a:rPr>
              <a:t>insufficiency</a:t>
            </a:r>
          </a:p>
          <a:p>
            <a:pPr>
              <a:buNone/>
            </a:pPr>
            <a:endParaRPr lang="en-PH" dirty="0" smtClean="0">
              <a:solidFill>
                <a:srgbClr val="FFFF00"/>
              </a:solidFill>
            </a:endParaRPr>
          </a:p>
          <a:p>
            <a:pPr algn="r">
              <a:buNone/>
            </a:pPr>
            <a:r>
              <a:rPr lang="en-PH" sz="1400" dirty="0" err="1" smtClean="0"/>
              <a:t>Perioperative</a:t>
            </a:r>
            <a:r>
              <a:rPr lang="en-PH" sz="1400" dirty="0" smtClean="0"/>
              <a:t> and Long-Term Morbidity and Mortality After Above-Knee and Below-Knee Amputations in Diabetics &amp;</a:t>
            </a:r>
            <a:r>
              <a:rPr lang="en-PH" sz="1400" dirty="0" err="1" smtClean="0"/>
              <a:t>Nondiabetics</a:t>
            </a:r>
            <a:r>
              <a:rPr lang="en-PH" sz="1400" dirty="0" smtClean="0"/>
              <a:t>. </a:t>
            </a:r>
            <a:r>
              <a:rPr lang="en-PH" sz="1400" dirty="0" err="1" smtClean="0"/>
              <a:t>Subramaniam</a:t>
            </a:r>
            <a:r>
              <a:rPr lang="en-PH" sz="1400" dirty="0" smtClean="0"/>
              <a:t> et. al. </a:t>
            </a:r>
            <a:r>
              <a:rPr lang="en-PH" sz="1400" dirty="0" err="1" smtClean="0"/>
              <a:t>Anesth</a:t>
            </a:r>
            <a:r>
              <a:rPr lang="en-PH" sz="1400" dirty="0" smtClean="0"/>
              <a:t> </a:t>
            </a:r>
            <a:r>
              <a:rPr lang="en-PH" sz="1400" dirty="0" err="1" smtClean="0"/>
              <a:t>Analg</a:t>
            </a:r>
            <a:r>
              <a:rPr lang="en-PH" sz="1400" dirty="0" smtClean="0"/>
              <a:t> 2005;100:1241–7</a:t>
            </a:r>
          </a:p>
          <a:p>
            <a:pPr>
              <a:buNone/>
            </a:pPr>
            <a:endParaRPr lang="en-PH" dirty="0">
              <a:solidFill>
                <a:srgbClr val="FFFF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cstate="print"/>
          <a:srcRect/>
          <a:stretch>
            <a:fillRect/>
          </a:stretch>
        </p:blipFill>
        <p:spPr bwMode="auto">
          <a:xfrm>
            <a:off x="457200" y="685801"/>
            <a:ext cx="4038600" cy="5562600"/>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4" cstate="print"/>
          <a:srcRect/>
          <a:stretch>
            <a:fillRect/>
          </a:stretch>
        </p:blipFill>
        <p:spPr bwMode="auto">
          <a:xfrm>
            <a:off x="4648200" y="685800"/>
            <a:ext cx="40386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PH"/>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304800" y="533400"/>
            <a:ext cx="4191000" cy="57150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648200" y="533400"/>
            <a:ext cx="42672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FINAL DIAGNOSIS</a:t>
            </a:r>
            <a:endParaRPr lang="en-US" dirty="0"/>
          </a:p>
        </p:txBody>
      </p:sp>
      <p:sp>
        <p:nvSpPr>
          <p:cNvPr id="8" name="Content Placeholder 7"/>
          <p:cNvSpPr>
            <a:spLocks noGrp="1"/>
          </p:cNvSpPr>
          <p:nvPr>
            <p:ph idx="1"/>
          </p:nvPr>
        </p:nvSpPr>
        <p:spPr/>
        <p:txBody>
          <a:bodyPr>
            <a:normAutofit fontScale="92500" lnSpcReduction="20000"/>
          </a:bodyPr>
          <a:lstStyle/>
          <a:p>
            <a:r>
              <a:rPr lang="en-PH" dirty="0" smtClean="0"/>
              <a:t>CP arrest secondary to </a:t>
            </a:r>
            <a:r>
              <a:rPr lang="en-PH" dirty="0" err="1" smtClean="0"/>
              <a:t>Multiorgan</a:t>
            </a:r>
            <a:r>
              <a:rPr lang="en-PH" dirty="0" smtClean="0"/>
              <a:t> Failure</a:t>
            </a:r>
          </a:p>
          <a:p>
            <a:pPr>
              <a:buNone/>
            </a:pPr>
            <a:r>
              <a:rPr lang="en-PH" dirty="0" smtClean="0"/>
              <a:t>	secondary to NSTEMI </a:t>
            </a:r>
            <a:r>
              <a:rPr lang="en-PH" dirty="0" err="1" smtClean="0"/>
              <a:t>vs</a:t>
            </a:r>
            <a:r>
              <a:rPr lang="en-PH" dirty="0" smtClean="0"/>
              <a:t> Aspiration Pneumonia</a:t>
            </a:r>
          </a:p>
          <a:p>
            <a:r>
              <a:rPr lang="en-PH" dirty="0" smtClean="0"/>
              <a:t>DM foot, right; S/P Above the knee amputation</a:t>
            </a:r>
          </a:p>
          <a:p>
            <a:r>
              <a:rPr lang="en-PH" dirty="0" smtClean="0"/>
              <a:t>DM type 2</a:t>
            </a:r>
          </a:p>
          <a:p>
            <a:r>
              <a:rPr lang="en-PH" dirty="0" smtClean="0"/>
              <a:t>Hypoxic Encephalopathy secondary to prolonged Ischemic-Anoxic arrest</a:t>
            </a:r>
          </a:p>
          <a:p>
            <a:r>
              <a:rPr lang="en-PH" dirty="0" smtClean="0"/>
              <a:t>CKD secondary to DM nephropathy </a:t>
            </a:r>
            <a:r>
              <a:rPr lang="en-PH" dirty="0" err="1" smtClean="0"/>
              <a:t>vs</a:t>
            </a:r>
            <a:r>
              <a:rPr lang="en-PH" dirty="0" smtClean="0"/>
              <a:t> HTN </a:t>
            </a:r>
            <a:r>
              <a:rPr lang="en-PH" dirty="0" err="1" smtClean="0"/>
              <a:t>nephrosclerosis</a:t>
            </a:r>
            <a:endParaRPr lang="en-PH" dirty="0" smtClean="0"/>
          </a:p>
          <a:p>
            <a:r>
              <a:rPr lang="en-PH" dirty="0" smtClean="0"/>
              <a:t>HASCAD, s/p CABG </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r>
              <a:rPr lang="en-US" dirty="0" smtClean="0"/>
              <a:t>In summary …</a:t>
            </a:r>
            <a:endParaRPr lang="en-US" dirty="0"/>
          </a:p>
        </p:txBody>
      </p:sp>
      <p:sp>
        <p:nvSpPr>
          <p:cNvPr id="3" name="Content Placeholder 2"/>
          <p:cNvSpPr>
            <a:spLocks noGrp="1"/>
          </p:cNvSpPr>
          <p:nvPr>
            <p:ph idx="1"/>
          </p:nvPr>
        </p:nvSpPr>
        <p:spPr>
          <a:xfrm>
            <a:off x="457200" y="1600200"/>
            <a:ext cx="8229600" cy="4876800"/>
          </a:xfrm>
        </p:spPr>
        <p:txBody>
          <a:bodyPr>
            <a:noAutofit/>
          </a:bodyPr>
          <a:lstStyle/>
          <a:p>
            <a:r>
              <a:rPr lang="en-US" sz="2400" dirty="0" smtClean="0"/>
              <a:t>Importance of identifying risk factors to detect it at an early stage</a:t>
            </a:r>
          </a:p>
          <a:p>
            <a:pPr>
              <a:buNone/>
            </a:pPr>
            <a:endParaRPr lang="en-US" sz="2400" dirty="0" smtClean="0"/>
          </a:p>
          <a:p>
            <a:r>
              <a:rPr lang="en-PH" sz="2400" dirty="0" smtClean="0"/>
              <a:t>Because diabetes is a multi-organ systemic disease, all </a:t>
            </a:r>
            <a:r>
              <a:rPr lang="en-PH" sz="2400" dirty="0" err="1" smtClean="0"/>
              <a:t>comorbidities</a:t>
            </a:r>
            <a:r>
              <a:rPr lang="en-PH" sz="2400" dirty="0" smtClean="0"/>
              <a:t> that affect wound healing must be assessed and managed by a multidisciplinary team for optimal outcomes in the diabetic foot ulcer</a:t>
            </a:r>
            <a:endParaRPr lang="en-US" sz="24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marL="114300"/>
            <a:r>
              <a:rPr lang="en-US" dirty="0" smtClean="0"/>
              <a:t>In summary …</a:t>
            </a:r>
            <a:endParaRPr lang="en-US" dirty="0"/>
          </a:p>
        </p:txBody>
      </p:sp>
      <p:sp>
        <p:nvSpPr>
          <p:cNvPr id="3" name="Content Placeholder 2"/>
          <p:cNvSpPr>
            <a:spLocks noGrp="1"/>
          </p:cNvSpPr>
          <p:nvPr>
            <p:ph idx="1"/>
          </p:nvPr>
        </p:nvSpPr>
        <p:spPr>
          <a:xfrm>
            <a:off x="457200" y="1600200"/>
            <a:ext cx="8229600" cy="4321208"/>
          </a:xfrm>
        </p:spPr>
        <p:txBody>
          <a:bodyPr>
            <a:noAutofit/>
          </a:bodyPr>
          <a:lstStyle/>
          <a:p>
            <a:r>
              <a:rPr lang="en-US" sz="2400" dirty="0" smtClean="0"/>
              <a:t>Educate patient about…</a:t>
            </a:r>
          </a:p>
          <a:p>
            <a:pPr lvl="1"/>
            <a:r>
              <a:rPr lang="en-US" sz="2400" dirty="0" smtClean="0"/>
              <a:t>Optimizing </a:t>
            </a:r>
            <a:r>
              <a:rPr lang="en-US" sz="2400" dirty="0" err="1" smtClean="0"/>
              <a:t>glycemic</a:t>
            </a:r>
            <a:r>
              <a:rPr lang="en-US" sz="2400" dirty="0" smtClean="0"/>
              <a:t> control</a:t>
            </a:r>
          </a:p>
          <a:p>
            <a:pPr lvl="1"/>
            <a:r>
              <a:rPr lang="en-US" sz="2400" dirty="0" smtClean="0"/>
              <a:t>Using appropriate footwear at all times</a:t>
            </a:r>
          </a:p>
          <a:p>
            <a:pPr lvl="1"/>
            <a:r>
              <a:rPr lang="en-US" sz="2400" dirty="0" smtClean="0"/>
              <a:t>Avoiding foot trauma</a:t>
            </a:r>
          </a:p>
          <a:p>
            <a:pPr lvl="1"/>
            <a:r>
              <a:rPr lang="en-US" sz="2400" dirty="0" smtClean="0"/>
              <a:t>Performing daily self-examination of feet</a:t>
            </a:r>
            <a:endParaRPr 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ubtitle 4"/>
          <p:cNvSpPr>
            <a:spLocks noGrp="1"/>
          </p:cNvSpPr>
          <p:nvPr>
            <p:ph type="subTitle" idx="1"/>
          </p:nvPr>
        </p:nvSpPr>
        <p:spPr>
          <a:xfrm>
            <a:off x="457200" y="3429000"/>
            <a:ext cx="8062912" cy="1752600"/>
          </a:xfrm>
        </p:spPr>
        <p:txBody>
          <a:bodyPr>
            <a:normAutofit lnSpcReduction="10000"/>
          </a:bodyPr>
          <a:lstStyle/>
          <a:p>
            <a:pPr algn="ctr"/>
            <a:r>
              <a:rPr lang="en-PH" i="1" dirty="0" smtClean="0"/>
              <a:t>“</a:t>
            </a:r>
            <a:r>
              <a:rPr lang="en-PH" sz="4000" b="1" i="1" dirty="0" smtClean="0"/>
              <a:t>Care for your feet as your face or you will bury your</a:t>
            </a:r>
          </a:p>
          <a:p>
            <a:pPr algn="ctr"/>
            <a:r>
              <a:rPr lang="en-PH" sz="4000" b="1" i="1" dirty="0" smtClean="0"/>
              <a:t>feet before your face”</a:t>
            </a:r>
            <a:endParaRPr lang="en-PH" sz="4000" dirty="0" smtClean="0"/>
          </a:p>
        </p:txBody>
      </p:sp>
      <p:sp>
        <p:nvSpPr>
          <p:cNvPr id="5" name="Rectangle 4"/>
          <p:cNvSpPr/>
          <p:nvPr/>
        </p:nvSpPr>
        <p:spPr>
          <a:xfrm>
            <a:off x="2209800" y="1295400"/>
            <a:ext cx="4288675"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rPr>
              <a:t>THANK YOU</a:t>
            </a:r>
            <a:endParaRPr lang="en-US" sz="5400" b="1" cap="none" spc="0" dirty="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5888">
              <a:defRPr/>
            </a:pPr>
            <a:r>
              <a:rPr lang="en-PH" dirty="0" smtClean="0"/>
              <a:t>PAST MEDICAL HISTORY</a:t>
            </a:r>
            <a:endParaRPr lang="en-PH" dirty="0"/>
          </a:p>
        </p:txBody>
      </p:sp>
      <p:sp>
        <p:nvSpPr>
          <p:cNvPr id="14339" name="Content Placeholder 2"/>
          <p:cNvSpPr>
            <a:spLocks noGrp="1"/>
          </p:cNvSpPr>
          <p:nvPr>
            <p:ph idx="1"/>
          </p:nvPr>
        </p:nvSpPr>
        <p:spPr/>
        <p:txBody>
          <a:bodyPr/>
          <a:lstStyle/>
          <a:p>
            <a:r>
              <a:rPr lang="en-PH" dirty="0" smtClean="0"/>
              <a:t>Other medications:</a:t>
            </a:r>
          </a:p>
          <a:p>
            <a:pPr lvl="1">
              <a:buFont typeface="Wingdings" pitchFamily="2" charset="2"/>
              <a:buChar char="ü"/>
            </a:pPr>
            <a:r>
              <a:rPr lang="en-PH" dirty="0" err="1" smtClean="0"/>
              <a:t>Furosemide</a:t>
            </a:r>
            <a:r>
              <a:rPr lang="en-PH" dirty="0" smtClean="0"/>
              <a:t> 40mg OD</a:t>
            </a:r>
          </a:p>
          <a:p>
            <a:pPr lvl="1">
              <a:buFont typeface="Wingdings" pitchFamily="2" charset="2"/>
              <a:buChar char="ü"/>
            </a:pPr>
            <a:r>
              <a:rPr lang="en-PH" dirty="0" err="1" smtClean="0"/>
              <a:t>Spironolactone</a:t>
            </a:r>
            <a:r>
              <a:rPr lang="en-PH" dirty="0" smtClean="0"/>
              <a:t> 25mg OD</a:t>
            </a:r>
          </a:p>
          <a:p>
            <a:pPr lvl="1">
              <a:buFont typeface="Wingdings" pitchFamily="2" charset="2"/>
              <a:buNone/>
            </a:pPr>
            <a:endParaRPr lang="en-PH" dirty="0" smtClean="0"/>
          </a:p>
          <a:p>
            <a:r>
              <a:rPr lang="en-PH" dirty="0" smtClean="0"/>
              <a:t>No asthma, allergies</a:t>
            </a:r>
          </a:p>
          <a:p>
            <a:endParaRPr lang="en-PH" dirty="0" smtClean="0"/>
          </a:p>
          <a:p>
            <a:r>
              <a:rPr lang="en-PH" dirty="0" smtClean="0"/>
              <a:t>No surgeries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marL="120650" indent="-22225">
              <a:defRPr/>
            </a:pPr>
            <a:r>
              <a:rPr lang="en-PH" dirty="0" smtClean="0"/>
              <a:t>FAMILY HISTORY</a:t>
            </a:r>
            <a:endParaRPr lang="en-PH" dirty="0"/>
          </a:p>
        </p:txBody>
      </p:sp>
      <p:sp>
        <p:nvSpPr>
          <p:cNvPr id="15363" name="Content Placeholder 2"/>
          <p:cNvSpPr>
            <a:spLocks noGrp="1"/>
          </p:cNvSpPr>
          <p:nvPr>
            <p:ph idx="1"/>
          </p:nvPr>
        </p:nvSpPr>
        <p:spPr>
          <a:xfrm>
            <a:off x="381000" y="1447800"/>
            <a:ext cx="8229600" cy="1698592"/>
          </a:xfrm>
        </p:spPr>
        <p:txBody>
          <a:bodyPr/>
          <a:lstStyle/>
          <a:p>
            <a:r>
              <a:rPr lang="en-PH" dirty="0" smtClean="0"/>
              <a:t>(+) Hypertension, DM – father</a:t>
            </a:r>
          </a:p>
          <a:p>
            <a:r>
              <a:rPr lang="en-PH" dirty="0" smtClean="0"/>
              <a:t>No history of heart attack, asthma, liver/kidney disease</a:t>
            </a:r>
          </a:p>
        </p:txBody>
      </p:sp>
      <p:sp>
        <p:nvSpPr>
          <p:cNvPr id="4" name="Title 1"/>
          <p:cNvSpPr txBox="1">
            <a:spLocks/>
          </p:cNvSpPr>
          <p:nvPr/>
        </p:nvSpPr>
        <p:spPr>
          <a:xfrm>
            <a:off x="457200" y="3276600"/>
            <a:ext cx="8229600" cy="1066800"/>
          </a:xfrm>
          <a:prstGeom prst="rect">
            <a:avLst/>
          </a:prstGeom>
        </p:spPr>
        <p:txBody>
          <a:bodyPr vert="horz" anchor="ctr">
            <a:normAutofit/>
          </a:bodyPr>
          <a:lstStyle/>
          <a:p>
            <a:pPr marL="115888" marR="0" lvl="0" algn="l" defTabSz="914400" rtl="0" eaLnBrk="1" fontAlgn="auto" latinLnBrk="0" hangingPunct="1">
              <a:lnSpc>
                <a:spcPct val="100000"/>
              </a:lnSpc>
              <a:spcBef>
                <a:spcPct val="0"/>
              </a:spcBef>
              <a:spcAft>
                <a:spcPts val="0"/>
              </a:spcAft>
              <a:buClrTx/>
              <a:buSzTx/>
              <a:buFontTx/>
              <a:buNone/>
              <a:tabLst/>
              <a:defRPr/>
            </a:pPr>
            <a:r>
              <a:rPr lang="en-PH" sz="4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PERSONAL/SOCIAL HISTORY</a:t>
            </a:r>
            <a:endParaRPr kumimoji="0" lang="en-PH" sz="4200" b="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sp>
        <p:nvSpPr>
          <p:cNvPr id="5" name="Content Placeholder 2"/>
          <p:cNvSpPr txBox="1">
            <a:spLocks/>
          </p:cNvSpPr>
          <p:nvPr/>
        </p:nvSpPr>
        <p:spPr>
          <a:xfrm>
            <a:off x="533400" y="4572000"/>
            <a:ext cx="8229600" cy="1698592"/>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PH" sz="3000" noProof="0" dirty="0" smtClean="0">
                <a:latin typeface="+mn-lt"/>
                <a:cs typeface="+mn-cs"/>
              </a:rPr>
              <a:t>Previous smoker 30 pack years</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PH" sz="3000" dirty="0" smtClean="0">
                <a:latin typeface="+mn-lt"/>
                <a:cs typeface="+mn-cs"/>
              </a:rPr>
              <a:t>Previous alcohol beverage drinker </a:t>
            </a:r>
          </a:p>
          <a:p>
            <a:pPr marL="905256" lvl="1" indent="-384048" fontAlgn="auto">
              <a:spcBef>
                <a:spcPct val="20000"/>
              </a:spcBef>
              <a:spcAft>
                <a:spcPts val="0"/>
              </a:spcAft>
              <a:buClr>
                <a:schemeClr val="accent1"/>
              </a:buClr>
              <a:buSzPct val="80000"/>
            </a:pPr>
            <a:r>
              <a:rPr lang="en-PH" sz="3000" dirty="0" smtClean="0">
                <a:latin typeface="+mn-lt"/>
                <a:cs typeface="+mn-cs"/>
              </a:rPr>
              <a:t>(5 bottles/week) stopped in 1997</a:t>
            </a:r>
            <a:endParaRPr lang="en-PH" sz="3000" noProof="0" dirty="0" smtClean="0">
              <a:latin typeface="+mn-lt"/>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PH" sz="3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3126</TotalTime>
  <Words>5095</Words>
  <Application>Microsoft Office PowerPoint</Application>
  <PresentationFormat>On-screen Show (4:3)</PresentationFormat>
  <Paragraphs>838</Paragraphs>
  <Slides>77</Slides>
  <Notes>76</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Verve</vt:lpstr>
      <vt:lpstr>Morbidity and Mortality Conference: FOOT LOOSE</vt:lpstr>
      <vt:lpstr>OBJECTIVES</vt:lpstr>
      <vt:lpstr>THE CASE...</vt:lpstr>
      <vt:lpstr>HISTORY OF PRESENT ILLNESS</vt:lpstr>
      <vt:lpstr>HISTORY OF PRESENT ILLNESS</vt:lpstr>
      <vt:lpstr>REVIEW OF SYSTEMS</vt:lpstr>
      <vt:lpstr>PAST MEDICAL HISTORY</vt:lpstr>
      <vt:lpstr>PAST MEDICAL HISTORY</vt:lpstr>
      <vt:lpstr>FAMILY HISTORY</vt:lpstr>
      <vt:lpstr>PHYSICAL EXAMINATION</vt:lpstr>
      <vt:lpstr>PHYSICAL EXAMINATION</vt:lpstr>
      <vt:lpstr>SALIENT FEATURES</vt:lpstr>
      <vt:lpstr>ADMITTING IMPRESSION</vt:lpstr>
      <vt:lpstr>Diabetic foot…</vt:lpstr>
      <vt:lpstr>Slide 15</vt:lpstr>
      <vt:lpstr>At the ER… </vt:lpstr>
      <vt:lpstr>At the ER… </vt:lpstr>
      <vt:lpstr>At the ER… </vt:lpstr>
      <vt:lpstr>XRAY OF RIGHT FOOT</vt:lpstr>
      <vt:lpstr>CXR (10/17/09)</vt:lpstr>
      <vt:lpstr>ECG (10/17/09)</vt:lpstr>
      <vt:lpstr>Wound GS</vt:lpstr>
      <vt:lpstr>Microbiology </vt:lpstr>
      <vt:lpstr>Pathogens associated with various foot-infection syndromes</vt:lpstr>
      <vt:lpstr>Diabetic foot…</vt:lpstr>
      <vt:lpstr>At the ER…</vt:lpstr>
      <vt:lpstr>At the ER…</vt:lpstr>
      <vt:lpstr>Doppler ultrasound of veins &amp; arteries of both lower extremities (10/17/09)</vt:lpstr>
      <vt:lpstr>At the ER…</vt:lpstr>
      <vt:lpstr>Dobutamine MPI</vt:lpstr>
      <vt:lpstr>Epidemiology of Diabetic Foot</vt:lpstr>
      <vt:lpstr>Pathophysiology</vt:lpstr>
      <vt:lpstr>1st Hospital day</vt:lpstr>
      <vt:lpstr>Slide 34</vt:lpstr>
      <vt:lpstr>Limb-Threatening infections</vt:lpstr>
      <vt:lpstr>2nd Hospital day</vt:lpstr>
      <vt:lpstr>3rd Hospital day</vt:lpstr>
      <vt:lpstr>Slide 38</vt:lpstr>
      <vt:lpstr>Slide 39</vt:lpstr>
      <vt:lpstr>Role of Hyperbaric O2 Therapy</vt:lpstr>
      <vt:lpstr>Role of Hyperbaric O2 Therapy</vt:lpstr>
      <vt:lpstr>3rd Hospital day</vt:lpstr>
      <vt:lpstr>3rd Hospital day</vt:lpstr>
      <vt:lpstr>Slide 44</vt:lpstr>
      <vt:lpstr>4th Hospital day</vt:lpstr>
      <vt:lpstr>Wound CS</vt:lpstr>
      <vt:lpstr>Diabetes and Amputation </vt:lpstr>
      <vt:lpstr>Amputation in Diabetic Patients</vt:lpstr>
      <vt:lpstr>Amputation in Diabetic Patients</vt:lpstr>
      <vt:lpstr>5th-7th Hospital Day</vt:lpstr>
      <vt:lpstr>5th – 7th Hospital Day</vt:lpstr>
      <vt:lpstr>Venous Thromboembolism</vt:lpstr>
      <vt:lpstr>Slide 53</vt:lpstr>
      <vt:lpstr>Slide 54</vt:lpstr>
      <vt:lpstr>Slide 55</vt:lpstr>
      <vt:lpstr>Slide 56</vt:lpstr>
      <vt:lpstr>Slide 57</vt:lpstr>
      <vt:lpstr>Enoxaparin</vt:lpstr>
      <vt:lpstr>8th Hospital day, 4th Post-op day</vt:lpstr>
      <vt:lpstr>8th Hospital day, 1340H</vt:lpstr>
      <vt:lpstr>Slide 61</vt:lpstr>
      <vt:lpstr>Slide 62</vt:lpstr>
      <vt:lpstr>8th Hospital day, 1530H</vt:lpstr>
      <vt:lpstr>8th Hospital day, 2200H</vt:lpstr>
      <vt:lpstr>9th Hospital day, 0000H </vt:lpstr>
      <vt:lpstr>9th Hospital day, 0315H</vt:lpstr>
      <vt:lpstr>Major LE Amputation</vt:lpstr>
      <vt:lpstr>Slide 68</vt:lpstr>
      <vt:lpstr>Survival after LEA</vt:lpstr>
      <vt:lpstr>Perioperative and Long-term Morbidity and Mortality after LEA</vt:lpstr>
      <vt:lpstr>Slide 71</vt:lpstr>
      <vt:lpstr>Slide 72</vt:lpstr>
      <vt:lpstr>Slide 73</vt:lpstr>
      <vt:lpstr>FINAL DIAGNOSIS</vt:lpstr>
      <vt:lpstr>In summary …</vt:lpstr>
      <vt:lpstr>In summary …</vt:lpstr>
      <vt:lpstr>Slide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dc:title>
  <dc:creator>michelle</dc:creator>
  <cp:lastModifiedBy>Ma. Jayme Laurice</cp:lastModifiedBy>
  <cp:revision>288</cp:revision>
  <dcterms:created xsi:type="dcterms:W3CDTF">2010-01-25T05:45:55Z</dcterms:created>
  <dcterms:modified xsi:type="dcterms:W3CDTF">2010-04-22T14:41:51Z</dcterms:modified>
</cp:coreProperties>
</file>