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85"/>
  </p:notesMasterIdLst>
  <p:sldIdLst>
    <p:sldId id="256" r:id="rId2"/>
    <p:sldId id="265" r:id="rId3"/>
    <p:sldId id="257" r:id="rId4"/>
    <p:sldId id="258" r:id="rId5"/>
    <p:sldId id="259" r:id="rId6"/>
    <p:sldId id="260" r:id="rId7"/>
    <p:sldId id="261" r:id="rId8"/>
    <p:sldId id="262" r:id="rId9"/>
    <p:sldId id="263" r:id="rId10"/>
    <p:sldId id="273" r:id="rId11"/>
    <p:sldId id="274" r:id="rId12"/>
    <p:sldId id="324" r:id="rId13"/>
    <p:sldId id="333" r:id="rId14"/>
    <p:sldId id="334" r:id="rId15"/>
    <p:sldId id="325" r:id="rId16"/>
    <p:sldId id="326" r:id="rId17"/>
    <p:sldId id="328" r:id="rId18"/>
    <p:sldId id="335" r:id="rId19"/>
    <p:sldId id="327" r:id="rId20"/>
    <p:sldId id="341" r:id="rId21"/>
    <p:sldId id="329" r:id="rId22"/>
    <p:sldId id="339" r:id="rId23"/>
    <p:sldId id="340" r:id="rId24"/>
    <p:sldId id="330" r:id="rId25"/>
    <p:sldId id="338" r:id="rId26"/>
    <p:sldId id="331" r:id="rId27"/>
    <p:sldId id="275" r:id="rId28"/>
    <p:sldId id="277" r:id="rId29"/>
    <p:sldId id="320" r:id="rId30"/>
    <p:sldId id="321" r:id="rId31"/>
    <p:sldId id="293" r:id="rId32"/>
    <p:sldId id="294" r:id="rId33"/>
    <p:sldId id="295" r:id="rId34"/>
    <p:sldId id="296" r:id="rId35"/>
    <p:sldId id="297" r:id="rId36"/>
    <p:sldId id="323" r:id="rId37"/>
    <p:sldId id="298" r:id="rId38"/>
    <p:sldId id="299" r:id="rId39"/>
    <p:sldId id="300" r:id="rId40"/>
    <p:sldId id="301" r:id="rId41"/>
    <p:sldId id="302" r:id="rId42"/>
    <p:sldId id="303" r:id="rId43"/>
    <p:sldId id="304" r:id="rId44"/>
    <p:sldId id="305" r:id="rId45"/>
    <p:sldId id="306" r:id="rId46"/>
    <p:sldId id="307" r:id="rId47"/>
    <p:sldId id="308" r:id="rId48"/>
    <p:sldId id="309" r:id="rId49"/>
    <p:sldId id="310" r:id="rId50"/>
    <p:sldId id="311" r:id="rId51"/>
    <p:sldId id="312" r:id="rId52"/>
    <p:sldId id="313" r:id="rId53"/>
    <p:sldId id="322" r:id="rId54"/>
    <p:sldId id="317" r:id="rId55"/>
    <p:sldId id="276" r:id="rId56"/>
    <p:sldId id="264" r:id="rId57"/>
    <p:sldId id="266" r:id="rId58"/>
    <p:sldId id="366" r:id="rId59"/>
    <p:sldId id="318" r:id="rId60"/>
    <p:sldId id="319" r:id="rId61"/>
    <p:sldId id="337" r:id="rId62"/>
    <p:sldId id="352" r:id="rId63"/>
    <p:sldId id="353" r:id="rId64"/>
    <p:sldId id="354" r:id="rId65"/>
    <p:sldId id="355" r:id="rId66"/>
    <p:sldId id="356" r:id="rId67"/>
    <p:sldId id="357" r:id="rId68"/>
    <p:sldId id="358" r:id="rId69"/>
    <p:sldId id="359" r:id="rId70"/>
    <p:sldId id="360" r:id="rId71"/>
    <p:sldId id="361" r:id="rId72"/>
    <p:sldId id="362" r:id="rId73"/>
    <p:sldId id="363" r:id="rId74"/>
    <p:sldId id="364" r:id="rId75"/>
    <p:sldId id="342" r:id="rId76"/>
    <p:sldId id="343" r:id="rId77"/>
    <p:sldId id="344" r:id="rId78"/>
    <p:sldId id="345" r:id="rId79"/>
    <p:sldId id="346" r:id="rId80"/>
    <p:sldId id="347" r:id="rId81"/>
    <p:sldId id="348" r:id="rId82"/>
    <p:sldId id="350" r:id="rId83"/>
    <p:sldId id="365" r:id="rId8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500" autoAdjust="0"/>
  </p:normalViewPr>
  <p:slideViewPr>
    <p:cSldViewPr>
      <p:cViewPr varScale="1">
        <p:scale>
          <a:sx n="65" d="100"/>
          <a:sy n="65" d="100"/>
        </p:scale>
        <p:origin x="-131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A7D0C4-B33E-49EC-9FB8-F60B6C68C8C4}"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PH"/>
        </a:p>
      </dgm:t>
    </dgm:pt>
    <dgm:pt modelId="{6505FBA2-CDF9-4907-BC26-C211D49CF1C3}">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PH" b="1" dirty="0" smtClean="0">
              <a:solidFill>
                <a:schemeClr val="tx1"/>
              </a:solidFill>
            </a:rPr>
            <a:t>2 ½ weeks</a:t>
          </a:r>
          <a:endParaRPr lang="en-PH" b="1" dirty="0">
            <a:solidFill>
              <a:schemeClr val="tx1"/>
            </a:solidFill>
          </a:endParaRPr>
        </a:p>
      </dgm:t>
    </dgm:pt>
    <dgm:pt modelId="{583405A9-0228-4885-9C1F-79599DFB2984}" type="parTrans" cxnId="{0E4CB206-48C4-458C-A36B-0B3A352F2F92}">
      <dgm:prSet/>
      <dgm:spPr/>
      <dgm:t>
        <a:bodyPr/>
        <a:lstStyle/>
        <a:p>
          <a:endParaRPr lang="en-PH"/>
        </a:p>
      </dgm:t>
    </dgm:pt>
    <dgm:pt modelId="{8A937E14-257E-4FF1-9F57-4E403C533977}" type="sibTrans" cxnId="{0E4CB206-48C4-458C-A36B-0B3A352F2F92}">
      <dgm:prSet/>
      <dgm:spPr/>
      <dgm:t>
        <a:bodyPr/>
        <a:lstStyle/>
        <a:p>
          <a:endParaRPr lang="en-PH"/>
        </a:p>
      </dgm:t>
    </dgm:pt>
    <dgm:pt modelId="{0A09F593-A645-4D7A-8AB3-CD1418D985CE}">
      <dgm:prSet phldrT="[Text]" custT="1"/>
      <dgm:spPr/>
      <dgm:t>
        <a:bodyPr/>
        <a:lstStyle/>
        <a:p>
          <a:r>
            <a:rPr lang="en-PH" sz="2600" dirty="0" smtClean="0">
              <a:latin typeface="Tahoma" pitchFamily="34" charset="0"/>
              <a:ea typeface="Tahoma" pitchFamily="34" charset="0"/>
              <a:cs typeface="Tahoma" pitchFamily="34" charset="0"/>
            </a:rPr>
            <a:t>Fever and cough</a:t>
          </a:r>
          <a:endParaRPr lang="en-PH" sz="1200" dirty="0">
            <a:latin typeface="Tahoma" pitchFamily="34" charset="0"/>
            <a:ea typeface="Tahoma" pitchFamily="34" charset="0"/>
            <a:cs typeface="Tahoma" pitchFamily="34" charset="0"/>
          </a:endParaRPr>
        </a:p>
      </dgm:t>
    </dgm:pt>
    <dgm:pt modelId="{3A1C83CB-9BA6-4167-A786-905CCF58CE16}" type="parTrans" cxnId="{D819CD6A-6D1A-48B1-B983-D69102B8609F}">
      <dgm:prSet/>
      <dgm:spPr/>
      <dgm:t>
        <a:bodyPr/>
        <a:lstStyle/>
        <a:p>
          <a:endParaRPr lang="en-PH"/>
        </a:p>
      </dgm:t>
    </dgm:pt>
    <dgm:pt modelId="{F0C445E3-06C3-4667-BDAF-936645355C23}" type="sibTrans" cxnId="{D819CD6A-6D1A-48B1-B983-D69102B8609F}">
      <dgm:prSet/>
      <dgm:spPr/>
      <dgm:t>
        <a:bodyPr/>
        <a:lstStyle/>
        <a:p>
          <a:endParaRPr lang="en-PH"/>
        </a:p>
      </dgm:t>
    </dgm:pt>
    <dgm:pt modelId="{1339F067-BDBA-4E1E-BFFB-FD061EE1BA33}">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PH" b="1" dirty="0" smtClean="0">
              <a:solidFill>
                <a:schemeClr val="tx1"/>
              </a:solidFill>
            </a:rPr>
            <a:t>2 weeks</a:t>
          </a:r>
          <a:endParaRPr lang="en-PH" b="1" dirty="0">
            <a:solidFill>
              <a:schemeClr val="tx1"/>
            </a:solidFill>
          </a:endParaRPr>
        </a:p>
      </dgm:t>
    </dgm:pt>
    <dgm:pt modelId="{8A89BE38-705C-43B2-9289-EBFD68777C5D}" type="parTrans" cxnId="{CF40F703-B7FC-47BB-BE13-7591DF52DB65}">
      <dgm:prSet/>
      <dgm:spPr/>
      <dgm:t>
        <a:bodyPr/>
        <a:lstStyle/>
        <a:p>
          <a:endParaRPr lang="en-PH"/>
        </a:p>
      </dgm:t>
    </dgm:pt>
    <dgm:pt modelId="{F297CA4B-112A-4C1A-B391-E74D238332AB}" type="sibTrans" cxnId="{CF40F703-B7FC-47BB-BE13-7591DF52DB65}">
      <dgm:prSet/>
      <dgm:spPr/>
      <dgm:t>
        <a:bodyPr/>
        <a:lstStyle/>
        <a:p>
          <a:endParaRPr lang="en-PH"/>
        </a:p>
      </dgm:t>
    </dgm:pt>
    <dgm:pt modelId="{AF173C71-6A0E-4ED1-A94B-8E21B3711973}">
      <dgm:prSet phldrT="[Text]" custT="1"/>
      <dgm:spPr/>
      <dgm:t>
        <a:bodyPr/>
        <a:lstStyle/>
        <a:p>
          <a:r>
            <a:rPr lang="en-PH" sz="2600" dirty="0" smtClean="0">
              <a:latin typeface="Tahoma" pitchFamily="34" charset="0"/>
              <a:ea typeface="Tahoma" pitchFamily="34" charset="0"/>
              <a:cs typeface="Tahoma" pitchFamily="34" charset="0"/>
            </a:rPr>
            <a:t>No improvement </a:t>
          </a:r>
          <a:endParaRPr lang="en-PH" sz="2600" dirty="0">
            <a:latin typeface="Tahoma" pitchFamily="34" charset="0"/>
            <a:ea typeface="Tahoma" pitchFamily="34" charset="0"/>
            <a:cs typeface="Tahoma" pitchFamily="34" charset="0"/>
          </a:endParaRPr>
        </a:p>
      </dgm:t>
    </dgm:pt>
    <dgm:pt modelId="{8F7D3A41-4517-47D7-85B6-4D468D5D9579}" type="parTrans" cxnId="{1DB404CF-9336-4A63-A3A0-FC9D6F9777E3}">
      <dgm:prSet/>
      <dgm:spPr/>
      <dgm:t>
        <a:bodyPr/>
        <a:lstStyle/>
        <a:p>
          <a:endParaRPr lang="en-PH"/>
        </a:p>
      </dgm:t>
    </dgm:pt>
    <dgm:pt modelId="{D3142E0E-F22B-48DA-8E8F-6CC68B13F51D}" type="sibTrans" cxnId="{1DB404CF-9336-4A63-A3A0-FC9D6F9777E3}">
      <dgm:prSet/>
      <dgm:spPr/>
      <dgm:t>
        <a:bodyPr/>
        <a:lstStyle/>
        <a:p>
          <a:endParaRPr lang="en-PH"/>
        </a:p>
      </dgm:t>
    </dgm:pt>
    <dgm:pt modelId="{723064DB-838F-437E-AE8C-BEE9D94B2D26}">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PH" b="1" dirty="0" smtClean="0">
              <a:solidFill>
                <a:schemeClr val="tx1"/>
              </a:solidFill>
            </a:rPr>
            <a:t>3 days </a:t>
          </a:r>
          <a:endParaRPr lang="en-PH" b="1" dirty="0">
            <a:solidFill>
              <a:schemeClr val="tx1"/>
            </a:solidFill>
          </a:endParaRPr>
        </a:p>
      </dgm:t>
    </dgm:pt>
    <dgm:pt modelId="{7873B0A5-0375-455A-92B9-E3AB4260A7E4}" type="parTrans" cxnId="{92DCA10E-E97A-4BCC-9C63-7BFAD74A6663}">
      <dgm:prSet/>
      <dgm:spPr/>
      <dgm:t>
        <a:bodyPr/>
        <a:lstStyle/>
        <a:p>
          <a:endParaRPr lang="en-PH"/>
        </a:p>
      </dgm:t>
    </dgm:pt>
    <dgm:pt modelId="{987ECA95-B815-465C-BDDC-A7371CEEBEAF}" type="sibTrans" cxnId="{92DCA10E-E97A-4BCC-9C63-7BFAD74A6663}">
      <dgm:prSet/>
      <dgm:spPr/>
      <dgm:t>
        <a:bodyPr/>
        <a:lstStyle/>
        <a:p>
          <a:endParaRPr lang="en-PH"/>
        </a:p>
      </dgm:t>
    </dgm:pt>
    <dgm:pt modelId="{BEB1DDE1-C998-495A-815F-B4F139668273}">
      <dgm:prSet phldrT="[Text]" custT="1"/>
      <dgm:spPr/>
      <dgm:t>
        <a:bodyPr/>
        <a:lstStyle/>
        <a:p>
          <a:r>
            <a:rPr lang="en-PH" sz="2600" dirty="0" smtClean="0">
              <a:latin typeface="Tahoma" pitchFamily="34" charset="0"/>
              <a:ea typeface="Tahoma" pitchFamily="34" charset="0"/>
              <a:cs typeface="Tahoma" pitchFamily="34" charset="0"/>
            </a:rPr>
            <a:t>CXR: hazy infiltrates on both lobes</a:t>
          </a:r>
          <a:endParaRPr lang="en-PH" sz="2600" dirty="0">
            <a:latin typeface="Tahoma" pitchFamily="34" charset="0"/>
            <a:ea typeface="Tahoma" pitchFamily="34" charset="0"/>
            <a:cs typeface="Tahoma" pitchFamily="34" charset="0"/>
          </a:endParaRPr>
        </a:p>
      </dgm:t>
    </dgm:pt>
    <dgm:pt modelId="{48B9ABA0-CBD2-4441-BD15-63E0ED316474}" type="parTrans" cxnId="{86D69DBF-2C66-4C5E-8FF0-AC801EEACD7C}">
      <dgm:prSet/>
      <dgm:spPr/>
      <dgm:t>
        <a:bodyPr/>
        <a:lstStyle/>
        <a:p>
          <a:endParaRPr lang="en-PH"/>
        </a:p>
      </dgm:t>
    </dgm:pt>
    <dgm:pt modelId="{95FEF0B7-3B9D-4A02-BB7A-6EAA6F740FA0}" type="sibTrans" cxnId="{86D69DBF-2C66-4C5E-8FF0-AC801EEACD7C}">
      <dgm:prSet/>
      <dgm:spPr/>
      <dgm:t>
        <a:bodyPr/>
        <a:lstStyle/>
        <a:p>
          <a:endParaRPr lang="en-PH"/>
        </a:p>
      </dgm:t>
    </dgm:pt>
    <dgm:pt modelId="{41655653-2C78-4E67-9740-2BF0CD27BF46}">
      <dgm:prSet custT="1"/>
      <dgm:spPr/>
      <dgm:t>
        <a:bodyPr/>
        <a:lstStyle/>
        <a:p>
          <a:r>
            <a:rPr lang="en-PH" sz="2600" dirty="0" smtClean="0">
              <a:latin typeface="Tahoma" pitchFamily="34" charset="0"/>
              <a:ea typeface="Tahoma" pitchFamily="34" charset="0"/>
              <a:cs typeface="Tahoma" pitchFamily="34" charset="0"/>
            </a:rPr>
            <a:t>Joint </a:t>
          </a:r>
          <a:r>
            <a:rPr lang="en-PH" sz="2600" dirty="0" err="1" smtClean="0">
              <a:latin typeface="Tahoma" pitchFamily="34" charset="0"/>
              <a:ea typeface="Tahoma" pitchFamily="34" charset="0"/>
              <a:cs typeface="Tahoma" pitchFamily="34" charset="0"/>
            </a:rPr>
            <a:t>pains,headache</a:t>
          </a:r>
          <a:endParaRPr lang="en-PH" sz="2600" dirty="0" smtClean="0">
            <a:latin typeface="Tahoma" pitchFamily="34" charset="0"/>
            <a:ea typeface="Tahoma" pitchFamily="34" charset="0"/>
            <a:cs typeface="Tahoma" pitchFamily="34" charset="0"/>
          </a:endParaRPr>
        </a:p>
      </dgm:t>
    </dgm:pt>
    <dgm:pt modelId="{4C0251ED-CBCF-4A1D-84DD-428573DA6DE6}" type="parTrans" cxnId="{C45DD525-CE11-4B3C-A995-4CAC16991718}">
      <dgm:prSet/>
      <dgm:spPr/>
      <dgm:t>
        <a:bodyPr/>
        <a:lstStyle/>
        <a:p>
          <a:endParaRPr lang="en-PH"/>
        </a:p>
      </dgm:t>
    </dgm:pt>
    <dgm:pt modelId="{8DC78133-A14C-4C1C-973A-34D650C56D92}" type="sibTrans" cxnId="{C45DD525-CE11-4B3C-A995-4CAC16991718}">
      <dgm:prSet/>
      <dgm:spPr/>
      <dgm:t>
        <a:bodyPr/>
        <a:lstStyle/>
        <a:p>
          <a:endParaRPr lang="en-PH"/>
        </a:p>
      </dgm:t>
    </dgm:pt>
    <dgm:pt modelId="{16AFA158-948B-4A24-9916-76C6FA9B57EE}">
      <dgm:prSet custT="1"/>
      <dgm:spPr/>
      <dgm:t>
        <a:bodyPr/>
        <a:lstStyle/>
        <a:p>
          <a:r>
            <a:rPr lang="en-PH" sz="2600" dirty="0" err="1" smtClean="0">
              <a:latin typeface="Tahoma" pitchFamily="34" charset="0"/>
              <a:ea typeface="Tahoma" pitchFamily="34" charset="0"/>
              <a:cs typeface="Tahoma" pitchFamily="34" charset="0"/>
            </a:rPr>
            <a:t>Rx:Levofloxacin</a:t>
          </a:r>
          <a:endParaRPr lang="en-PH" sz="2600" dirty="0">
            <a:latin typeface="Tahoma" pitchFamily="34" charset="0"/>
            <a:ea typeface="Tahoma" pitchFamily="34" charset="0"/>
            <a:cs typeface="Tahoma" pitchFamily="34" charset="0"/>
          </a:endParaRPr>
        </a:p>
      </dgm:t>
    </dgm:pt>
    <dgm:pt modelId="{450C20E6-DF26-4986-83CE-29F1B633F2A7}" type="parTrans" cxnId="{7AA84814-BA85-44AA-8372-3E724313D765}">
      <dgm:prSet/>
      <dgm:spPr/>
      <dgm:t>
        <a:bodyPr/>
        <a:lstStyle/>
        <a:p>
          <a:endParaRPr lang="en-PH"/>
        </a:p>
      </dgm:t>
    </dgm:pt>
    <dgm:pt modelId="{D902EF97-98DD-4019-8ADB-EEFC9DEAF4D9}" type="sibTrans" cxnId="{7AA84814-BA85-44AA-8372-3E724313D765}">
      <dgm:prSet/>
      <dgm:spPr/>
      <dgm:t>
        <a:bodyPr/>
        <a:lstStyle/>
        <a:p>
          <a:endParaRPr lang="en-PH"/>
        </a:p>
      </dgm:t>
    </dgm:pt>
    <dgm:pt modelId="{48A9227C-3C74-44EC-A571-A43E64722D29}">
      <dgm:prSet custT="1"/>
      <dgm:spPr/>
      <dgm:t>
        <a:bodyPr/>
        <a:lstStyle/>
        <a:p>
          <a:r>
            <a:rPr lang="en-PH" sz="2600" dirty="0" err="1" smtClean="0">
              <a:latin typeface="Tahoma" pitchFamily="34" charset="0"/>
              <a:ea typeface="Tahoma" pitchFamily="34" charset="0"/>
              <a:cs typeface="Tahoma" pitchFamily="34" charset="0"/>
            </a:rPr>
            <a:t>Rx:Clarithromycin</a:t>
          </a:r>
          <a:endParaRPr lang="en-PH" sz="2600" dirty="0" smtClean="0">
            <a:latin typeface="Tahoma" pitchFamily="34" charset="0"/>
            <a:ea typeface="Tahoma" pitchFamily="34" charset="0"/>
            <a:cs typeface="Tahoma" pitchFamily="34" charset="0"/>
          </a:endParaRPr>
        </a:p>
      </dgm:t>
    </dgm:pt>
    <dgm:pt modelId="{94272820-D678-4343-8E93-FEA447454FD6}" type="parTrans" cxnId="{7AE54938-40EB-4113-94C4-F3692A1AEFD4}">
      <dgm:prSet/>
      <dgm:spPr/>
      <dgm:t>
        <a:bodyPr/>
        <a:lstStyle/>
        <a:p>
          <a:endParaRPr lang="en-PH"/>
        </a:p>
      </dgm:t>
    </dgm:pt>
    <dgm:pt modelId="{217719EA-9233-47C0-9DD9-EDBE014AE2DE}" type="sibTrans" cxnId="{7AE54938-40EB-4113-94C4-F3692A1AEFD4}">
      <dgm:prSet/>
      <dgm:spPr/>
      <dgm:t>
        <a:bodyPr/>
        <a:lstStyle/>
        <a:p>
          <a:endParaRPr lang="en-PH"/>
        </a:p>
      </dgm:t>
    </dgm:pt>
    <dgm:pt modelId="{770B1E87-07CD-46F2-AFB5-52594FBE1CFB}">
      <dgm:prSet custT="1"/>
      <dgm:spPr/>
      <dgm:t>
        <a:bodyPr/>
        <a:lstStyle/>
        <a:p>
          <a:r>
            <a:rPr lang="en-PH" sz="2600" dirty="0" err="1" smtClean="0">
              <a:latin typeface="Tahoma" pitchFamily="34" charset="0"/>
              <a:ea typeface="Tahoma" pitchFamily="34" charset="0"/>
              <a:cs typeface="Tahoma" pitchFamily="34" charset="0"/>
            </a:rPr>
            <a:t>Rx:Ceftazidime</a:t>
          </a:r>
          <a:r>
            <a:rPr lang="en-PH" sz="2600" dirty="0" smtClean="0">
              <a:latin typeface="Tahoma" pitchFamily="34" charset="0"/>
              <a:ea typeface="Tahoma" pitchFamily="34" charset="0"/>
              <a:cs typeface="Tahoma" pitchFamily="34" charset="0"/>
            </a:rPr>
            <a:t>, </a:t>
          </a:r>
          <a:r>
            <a:rPr lang="en-PH" sz="2600" dirty="0" err="1" smtClean="0">
              <a:latin typeface="Tahoma" pitchFamily="34" charset="0"/>
              <a:ea typeface="Tahoma" pitchFamily="34" charset="0"/>
              <a:cs typeface="Tahoma" pitchFamily="34" charset="0"/>
            </a:rPr>
            <a:t>Azithromycin</a:t>
          </a:r>
          <a:endParaRPr lang="en-PH" sz="2600" dirty="0" smtClean="0">
            <a:latin typeface="Tahoma" pitchFamily="34" charset="0"/>
            <a:ea typeface="Tahoma" pitchFamily="34" charset="0"/>
            <a:cs typeface="Tahoma" pitchFamily="34" charset="0"/>
          </a:endParaRPr>
        </a:p>
      </dgm:t>
    </dgm:pt>
    <dgm:pt modelId="{559C38A4-BBC8-4250-8F96-C3A8A511E98C}" type="parTrans" cxnId="{C844AE96-C23B-48AE-9176-06FDF972E691}">
      <dgm:prSet/>
      <dgm:spPr/>
      <dgm:t>
        <a:bodyPr/>
        <a:lstStyle/>
        <a:p>
          <a:endParaRPr lang="en-PH"/>
        </a:p>
      </dgm:t>
    </dgm:pt>
    <dgm:pt modelId="{D60EBB09-4118-476C-8FE9-08D044161881}" type="sibTrans" cxnId="{C844AE96-C23B-48AE-9176-06FDF972E691}">
      <dgm:prSet/>
      <dgm:spPr/>
      <dgm:t>
        <a:bodyPr/>
        <a:lstStyle/>
        <a:p>
          <a:endParaRPr lang="en-PH"/>
        </a:p>
      </dgm:t>
    </dgm:pt>
    <dgm:pt modelId="{467F94A9-D219-4C3F-A122-6E3B7BBE2017}">
      <dgm:prSet phldrT="[Text]" custT="1"/>
      <dgm:spPr/>
      <dgm:t>
        <a:bodyPr/>
        <a:lstStyle/>
        <a:p>
          <a:r>
            <a:rPr lang="en-PH" sz="2600" dirty="0" smtClean="0">
              <a:latin typeface="Tahoma" pitchFamily="34" charset="0"/>
              <a:ea typeface="Tahoma" pitchFamily="34" charset="0"/>
              <a:cs typeface="Tahoma" pitchFamily="34" charset="0"/>
            </a:rPr>
            <a:t>Admitted at local </a:t>
          </a:r>
          <a:r>
            <a:rPr lang="en-PH" sz="2600" dirty="0" err="1" smtClean="0">
              <a:latin typeface="Tahoma" pitchFamily="34" charset="0"/>
              <a:ea typeface="Tahoma" pitchFamily="34" charset="0"/>
              <a:cs typeface="Tahoma" pitchFamily="34" charset="0"/>
            </a:rPr>
            <a:t>hospital:dyspnea</a:t>
          </a:r>
          <a:endParaRPr lang="en-PH" sz="2600" dirty="0">
            <a:latin typeface="Tahoma" pitchFamily="34" charset="0"/>
            <a:ea typeface="Tahoma" pitchFamily="34" charset="0"/>
            <a:cs typeface="Tahoma" pitchFamily="34" charset="0"/>
          </a:endParaRPr>
        </a:p>
      </dgm:t>
    </dgm:pt>
    <dgm:pt modelId="{D83427C4-E0E1-4CD0-8149-6E0185D4B485}" type="parTrans" cxnId="{510E3110-4AC9-4543-91B1-90910B3C1DA3}">
      <dgm:prSet/>
      <dgm:spPr/>
    </dgm:pt>
    <dgm:pt modelId="{CB7606A2-D064-42A1-8060-650E194BC2B7}" type="sibTrans" cxnId="{510E3110-4AC9-4543-91B1-90910B3C1DA3}">
      <dgm:prSet/>
      <dgm:spPr/>
    </dgm:pt>
    <dgm:pt modelId="{5A85D847-B743-4FF4-9E5E-1CF1C6EA0ACE}" type="pres">
      <dgm:prSet presAssocID="{C0A7D0C4-B33E-49EC-9FB8-F60B6C68C8C4}" presName="linearFlow" presStyleCnt="0">
        <dgm:presLayoutVars>
          <dgm:dir/>
          <dgm:animLvl val="lvl"/>
          <dgm:resizeHandles val="exact"/>
        </dgm:presLayoutVars>
      </dgm:prSet>
      <dgm:spPr/>
      <dgm:t>
        <a:bodyPr/>
        <a:lstStyle/>
        <a:p>
          <a:endParaRPr lang="en-PH"/>
        </a:p>
      </dgm:t>
    </dgm:pt>
    <dgm:pt modelId="{0E8F2946-7808-436F-9E6F-E2F81EC717AA}" type="pres">
      <dgm:prSet presAssocID="{6505FBA2-CDF9-4907-BC26-C211D49CF1C3}" presName="composite" presStyleCnt="0"/>
      <dgm:spPr/>
    </dgm:pt>
    <dgm:pt modelId="{E4B1C919-344D-4693-818C-79901EEC56C2}" type="pres">
      <dgm:prSet presAssocID="{6505FBA2-CDF9-4907-BC26-C211D49CF1C3}" presName="parentText" presStyleLbl="alignNode1" presStyleIdx="0" presStyleCnt="3">
        <dgm:presLayoutVars>
          <dgm:chMax val="1"/>
          <dgm:bulletEnabled val="1"/>
        </dgm:presLayoutVars>
      </dgm:prSet>
      <dgm:spPr/>
      <dgm:t>
        <a:bodyPr/>
        <a:lstStyle/>
        <a:p>
          <a:endParaRPr lang="en-PH"/>
        </a:p>
      </dgm:t>
    </dgm:pt>
    <dgm:pt modelId="{0CCAC323-D44D-4028-B818-823C768C2723}" type="pres">
      <dgm:prSet presAssocID="{6505FBA2-CDF9-4907-BC26-C211D49CF1C3}" presName="descendantText" presStyleLbl="alignAcc1" presStyleIdx="0" presStyleCnt="3" custScaleY="117729">
        <dgm:presLayoutVars>
          <dgm:bulletEnabled val="1"/>
        </dgm:presLayoutVars>
      </dgm:prSet>
      <dgm:spPr/>
      <dgm:t>
        <a:bodyPr/>
        <a:lstStyle/>
        <a:p>
          <a:endParaRPr lang="en-PH"/>
        </a:p>
      </dgm:t>
    </dgm:pt>
    <dgm:pt modelId="{D8D836D0-9FBD-4EE8-BD2F-C57F90349958}" type="pres">
      <dgm:prSet presAssocID="{8A937E14-257E-4FF1-9F57-4E403C533977}" presName="sp" presStyleCnt="0"/>
      <dgm:spPr/>
    </dgm:pt>
    <dgm:pt modelId="{D28FF420-B7D7-4632-AAC8-A3457DF5B8DE}" type="pres">
      <dgm:prSet presAssocID="{1339F067-BDBA-4E1E-BFFB-FD061EE1BA33}" presName="composite" presStyleCnt="0"/>
      <dgm:spPr/>
    </dgm:pt>
    <dgm:pt modelId="{2A7AF5E8-1FA7-402D-8EAA-82C3C00C93E1}" type="pres">
      <dgm:prSet presAssocID="{1339F067-BDBA-4E1E-BFFB-FD061EE1BA33}" presName="parentText" presStyleLbl="alignNode1" presStyleIdx="1" presStyleCnt="3">
        <dgm:presLayoutVars>
          <dgm:chMax val="1"/>
          <dgm:bulletEnabled val="1"/>
        </dgm:presLayoutVars>
      </dgm:prSet>
      <dgm:spPr/>
      <dgm:t>
        <a:bodyPr/>
        <a:lstStyle/>
        <a:p>
          <a:endParaRPr lang="en-PH"/>
        </a:p>
      </dgm:t>
    </dgm:pt>
    <dgm:pt modelId="{684268C7-F40D-48F7-B54B-8AFF4D310065}" type="pres">
      <dgm:prSet presAssocID="{1339F067-BDBA-4E1E-BFFB-FD061EE1BA33}" presName="descendantText" presStyleLbl="alignAcc1" presStyleIdx="1" presStyleCnt="3">
        <dgm:presLayoutVars>
          <dgm:bulletEnabled val="1"/>
        </dgm:presLayoutVars>
      </dgm:prSet>
      <dgm:spPr/>
      <dgm:t>
        <a:bodyPr/>
        <a:lstStyle/>
        <a:p>
          <a:endParaRPr lang="en-PH"/>
        </a:p>
      </dgm:t>
    </dgm:pt>
    <dgm:pt modelId="{93CDFC8E-928B-458B-826B-0305B4C85DB0}" type="pres">
      <dgm:prSet presAssocID="{F297CA4B-112A-4C1A-B391-E74D238332AB}" presName="sp" presStyleCnt="0"/>
      <dgm:spPr/>
    </dgm:pt>
    <dgm:pt modelId="{CE9D3954-5255-4C40-9F68-B0D4E3623BA1}" type="pres">
      <dgm:prSet presAssocID="{723064DB-838F-437E-AE8C-BEE9D94B2D26}" presName="composite" presStyleCnt="0"/>
      <dgm:spPr/>
    </dgm:pt>
    <dgm:pt modelId="{4AC3FC89-9B75-472B-8F2F-377A6EB1B9D8}" type="pres">
      <dgm:prSet presAssocID="{723064DB-838F-437E-AE8C-BEE9D94B2D26}" presName="parentText" presStyleLbl="alignNode1" presStyleIdx="2" presStyleCnt="3" custLinFactNeighborX="0" custLinFactNeighborY="-20542">
        <dgm:presLayoutVars>
          <dgm:chMax val="1"/>
          <dgm:bulletEnabled val="1"/>
        </dgm:presLayoutVars>
      </dgm:prSet>
      <dgm:spPr/>
      <dgm:t>
        <a:bodyPr/>
        <a:lstStyle/>
        <a:p>
          <a:endParaRPr lang="en-PH"/>
        </a:p>
      </dgm:t>
    </dgm:pt>
    <dgm:pt modelId="{1007D89A-F98F-4FD5-99F0-7F260BDB9FD4}" type="pres">
      <dgm:prSet presAssocID="{723064DB-838F-437E-AE8C-BEE9D94B2D26}" presName="descendantText" presStyleLbl="alignAcc1" presStyleIdx="2" presStyleCnt="3" custScaleX="97489" custScaleY="186239" custLinFactNeighborX="-1231" custLinFactNeighborY="-2865">
        <dgm:presLayoutVars>
          <dgm:bulletEnabled val="1"/>
        </dgm:presLayoutVars>
      </dgm:prSet>
      <dgm:spPr/>
      <dgm:t>
        <a:bodyPr/>
        <a:lstStyle/>
        <a:p>
          <a:endParaRPr lang="en-PH"/>
        </a:p>
      </dgm:t>
    </dgm:pt>
  </dgm:ptLst>
  <dgm:cxnLst>
    <dgm:cxn modelId="{C844AE96-C23B-48AE-9176-06FDF972E691}" srcId="{723064DB-838F-437E-AE8C-BEE9D94B2D26}" destId="{770B1E87-07CD-46F2-AFB5-52594FBE1CFB}" srcOrd="2" destOrd="0" parTransId="{559C38A4-BBC8-4250-8F96-C3A8A511E98C}" sibTransId="{D60EBB09-4118-476C-8FE9-08D044161881}"/>
    <dgm:cxn modelId="{E02D6E01-A382-41D2-B5E5-A78FC2218438}" type="presOf" srcId="{1339F067-BDBA-4E1E-BFFB-FD061EE1BA33}" destId="{2A7AF5E8-1FA7-402D-8EAA-82C3C00C93E1}" srcOrd="0" destOrd="0" presId="urn:microsoft.com/office/officeart/2005/8/layout/chevron2"/>
    <dgm:cxn modelId="{510E3110-4AC9-4543-91B1-90910B3C1DA3}" srcId="{723064DB-838F-437E-AE8C-BEE9D94B2D26}" destId="{467F94A9-D219-4C3F-A122-6E3B7BBE2017}" srcOrd="0" destOrd="0" parTransId="{D83427C4-E0E1-4CD0-8149-6E0185D4B485}" sibTransId="{CB7606A2-D064-42A1-8060-650E194BC2B7}"/>
    <dgm:cxn modelId="{92DCA10E-E97A-4BCC-9C63-7BFAD74A6663}" srcId="{C0A7D0C4-B33E-49EC-9FB8-F60B6C68C8C4}" destId="{723064DB-838F-437E-AE8C-BEE9D94B2D26}" srcOrd="2" destOrd="0" parTransId="{7873B0A5-0375-455A-92B9-E3AB4260A7E4}" sibTransId="{987ECA95-B815-465C-BDDC-A7371CEEBEAF}"/>
    <dgm:cxn modelId="{C45DD525-CE11-4B3C-A995-4CAC16991718}" srcId="{6505FBA2-CDF9-4907-BC26-C211D49CF1C3}" destId="{41655653-2C78-4E67-9740-2BF0CD27BF46}" srcOrd="1" destOrd="0" parTransId="{4C0251ED-CBCF-4A1D-84DD-428573DA6DE6}" sibTransId="{8DC78133-A14C-4C1C-973A-34D650C56D92}"/>
    <dgm:cxn modelId="{FA43CA26-0F2C-41A1-A0F6-F6214292BF7D}" type="presOf" srcId="{41655653-2C78-4E67-9740-2BF0CD27BF46}" destId="{0CCAC323-D44D-4028-B818-823C768C2723}" srcOrd="0" destOrd="1" presId="urn:microsoft.com/office/officeart/2005/8/layout/chevron2"/>
    <dgm:cxn modelId="{CF40F703-B7FC-47BB-BE13-7591DF52DB65}" srcId="{C0A7D0C4-B33E-49EC-9FB8-F60B6C68C8C4}" destId="{1339F067-BDBA-4E1E-BFFB-FD061EE1BA33}" srcOrd="1" destOrd="0" parTransId="{8A89BE38-705C-43B2-9289-EBFD68777C5D}" sibTransId="{F297CA4B-112A-4C1A-B391-E74D238332AB}"/>
    <dgm:cxn modelId="{86D69DBF-2C66-4C5E-8FF0-AC801EEACD7C}" srcId="{723064DB-838F-437E-AE8C-BEE9D94B2D26}" destId="{BEB1DDE1-C998-495A-815F-B4F139668273}" srcOrd="1" destOrd="0" parTransId="{48B9ABA0-CBD2-4441-BD15-63E0ED316474}" sibTransId="{95FEF0B7-3B9D-4A02-BB7A-6EAA6F740FA0}"/>
    <dgm:cxn modelId="{7AE54938-40EB-4113-94C4-F3692A1AEFD4}" srcId="{1339F067-BDBA-4E1E-BFFB-FD061EE1BA33}" destId="{48A9227C-3C74-44EC-A571-A43E64722D29}" srcOrd="1" destOrd="0" parTransId="{94272820-D678-4343-8E93-FEA447454FD6}" sibTransId="{217719EA-9233-47C0-9DD9-EDBE014AE2DE}"/>
    <dgm:cxn modelId="{FDD0A0D8-355F-4642-A0C0-F2FE539F4A4F}" type="presOf" srcId="{BEB1DDE1-C998-495A-815F-B4F139668273}" destId="{1007D89A-F98F-4FD5-99F0-7F260BDB9FD4}" srcOrd="0" destOrd="1" presId="urn:microsoft.com/office/officeart/2005/8/layout/chevron2"/>
    <dgm:cxn modelId="{E18B12FB-54B7-4742-A813-41805F2198C0}" type="presOf" srcId="{723064DB-838F-437E-AE8C-BEE9D94B2D26}" destId="{4AC3FC89-9B75-472B-8F2F-377A6EB1B9D8}" srcOrd="0" destOrd="0" presId="urn:microsoft.com/office/officeart/2005/8/layout/chevron2"/>
    <dgm:cxn modelId="{1DB404CF-9336-4A63-A3A0-FC9D6F9777E3}" srcId="{1339F067-BDBA-4E1E-BFFB-FD061EE1BA33}" destId="{AF173C71-6A0E-4ED1-A94B-8E21B3711973}" srcOrd="0" destOrd="0" parTransId="{8F7D3A41-4517-47D7-85B6-4D468D5D9579}" sibTransId="{D3142E0E-F22B-48DA-8E8F-6CC68B13F51D}"/>
    <dgm:cxn modelId="{0E4CB206-48C4-458C-A36B-0B3A352F2F92}" srcId="{C0A7D0C4-B33E-49EC-9FB8-F60B6C68C8C4}" destId="{6505FBA2-CDF9-4907-BC26-C211D49CF1C3}" srcOrd="0" destOrd="0" parTransId="{583405A9-0228-4885-9C1F-79599DFB2984}" sibTransId="{8A937E14-257E-4FF1-9F57-4E403C533977}"/>
    <dgm:cxn modelId="{7AA84814-BA85-44AA-8372-3E724313D765}" srcId="{6505FBA2-CDF9-4907-BC26-C211D49CF1C3}" destId="{16AFA158-948B-4A24-9916-76C6FA9B57EE}" srcOrd="2" destOrd="0" parTransId="{450C20E6-DF26-4986-83CE-29F1B633F2A7}" sibTransId="{D902EF97-98DD-4019-8ADB-EEFC9DEAF4D9}"/>
    <dgm:cxn modelId="{2C0D4785-161C-40F6-9C92-21280061DBBE}" type="presOf" srcId="{770B1E87-07CD-46F2-AFB5-52594FBE1CFB}" destId="{1007D89A-F98F-4FD5-99F0-7F260BDB9FD4}" srcOrd="0" destOrd="2" presId="urn:microsoft.com/office/officeart/2005/8/layout/chevron2"/>
    <dgm:cxn modelId="{BB799227-E37F-49F8-8DD0-9D330871BA95}" type="presOf" srcId="{6505FBA2-CDF9-4907-BC26-C211D49CF1C3}" destId="{E4B1C919-344D-4693-818C-79901EEC56C2}" srcOrd="0" destOrd="0" presId="urn:microsoft.com/office/officeart/2005/8/layout/chevron2"/>
    <dgm:cxn modelId="{4A7B50B1-CCE6-4190-B6B1-A1F8EDDC88DE}" type="presOf" srcId="{AF173C71-6A0E-4ED1-A94B-8E21B3711973}" destId="{684268C7-F40D-48F7-B54B-8AFF4D310065}" srcOrd="0" destOrd="0" presId="urn:microsoft.com/office/officeart/2005/8/layout/chevron2"/>
    <dgm:cxn modelId="{254B6D4A-0EB3-4575-AA5F-EC4E220DE300}" type="presOf" srcId="{467F94A9-D219-4C3F-A122-6E3B7BBE2017}" destId="{1007D89A-F98F-4FD5-99F0-7F260BDB9FD4}" srcOrd="0" destOrd="0" presId="urn:microsoft.com/office/officeart/2005/8/layout/chevron2"/>
    <dgm:cxn modelId="{F7242C9D-0682-42FD-B63F-1454BB339569}" type="presOf" srcId="{48A9227C-3C74-44EC-A571-A43E64722D29}" destId="{684268C7-F40D-48F7-B54B-8AFF4D310065}" srcOrd="0" destOrd="1" presId="urn:microsoft.com/office/officeart/2005/8/layout/chevron2"/>
    <dgm:cxn modelId="{D819CD6A-6D1A-48B1-B983-D69102B8609F}" srcId="{6505FBA2-CDF9-4907-BC26-C211D49CF1C3}" destId="{0A09F593-A645-4D7A-8AB3-CD1418D985CE}" srcOrd="0" destOrd="0" parTransId="{3A1C83CB-9BA6-4167-A786-905CCF58CE16}" sibTransId="{F0C445E3-06C3-4667-BDAF-936645355C23}"/>
    <dgm:cxn modelId="{561F521D-4E9C-4E74-BF42-D091E8185536}" type="presOf" srcId="{16AFA158-948B-4A24-9916-76C6FA9B57EE}" destId="{0CCAC323-D44D-4028-B818-823C768C2723}" srcOrd="0" destOrd="2" presId="urn:microsoft.com/office/officeart/2005/8/layout/chevron2"/>
    <dgm:cxn modelId="{048DBAA8-7C94-4545-A20C-B1E9DBC19269}" type="presOf" srcId="{C0A7D0C4-B33E-49EC-9FB8-F60B6C68C8C4}" destId="{5A85D847-B743-4FF4-9E5E-1CF1C6EA0ACE}" srcOrd="0" destOrd="0" presId="urn:microsoft.com/office/officeart/2005/8/layout/chevron2"/>
    <dgm:cxn modelId="{CD86F376-39FA-46C9-9228-5095529D6785}" type="presOf" srcId="{0A09F593-A645-4D7A-8AB3-CD1418D985CE}" destId="{0CCAC323-D44D-4028-B818-823C768C2723}" srcOrd="0" destOrd="0" presId="urn:microsoft.com/office/officeart/2005/8/layout/chevron2"/>
    <dgm:cxn modelId="{29FEDDC8-9F19-459B-ABC1-00C393E93525}" type="presParOf" srcId="{5A85D847-B743-4FF4-9E5E-1CF1C6EA0ACE}" destId="{0E8F2946-7808-436F-9E6F-E2F81EC717AA}" srcOrd="0" destOrd="0" presId="urn:microsoft.com/office/officeart/2005/8/layout/chevron2"/>
    <dgm:cxn modelId="{BCF3814F-EACB-42DD-91A9-C58E2698A06F}" type="presParOf" srcId="{0E8F2946-7808-436F-9E6F-E2F81EC717AA}" destId="{E4B1C919-344D-4693-818C-79901EEC56C2}" srcOrd="0" destOrd="0" presId="urn:microsoft.com/office/officeart/2005/8/layout/chevron2"/>
    <dgm:cxn modelId="{7DBFD383-98E7-4EA5-A666-DB68201D6307}" type="presParOf" srcId="{0E8F2946-7808-436F-9E6F-E2F81EC717AA}" destId="{0CCAC323-D44D-4028-B818-823C768C2723}" srcOrd="1" destOrd="0" presId="urn:microsoft.com/office/officeart/2005/8/layout/chevron2"/>
    <dgm:cxn modelId="{28697FF3-EA69-45FA-BCEA-6DDC1A6E5955}" type="presParOf" srcId="{5A85D847-B743-4FF4-9E5E-1CF1C6EA0ACE}" destId="{D8D836D0-9FBD-4EE8-BD2F-C57F90349958}" srcOrd="1" destOrd="0" presId="urn:microsoft.com/office/officeart/2005/8/layout/chevron2"/>
    <dgm:cxn modelId="{BEFCE199-995D-4835-87B1-2A09477F3727}" type="presParOf" srcId="{5A85D847-B743-4FF4-9E5E-1CF1C6EA0ACE}" destId="{D28FF420-B7D7-4632-AAC8-A3457DF5B8DE}" srcOrd="2" destOrd="0" presId="urn:microsoft.com/office/officeart/2005/8/layout/chevron2"/>
    <dgm:cxn modelId="{FB7D09D4-69F7-4366-81E1-B07D15B11614}" type="presParOf" srcId="{D28FF420-B7D7-4632-AAC8-A3457DF5B8DE}" destId="{2A7AF5E8-1FA7-402D-8EAA-82C3C00C93E1}" srcOrd="0" destOrd="0" presId="urn:microsoft.com/office/officeart/2005/8/layout/chevron2"/>
    <dgm:cxn modelId="{0805CD49-372B-4AC4-8C45-D75571047421}" type="presParOf" srcId="{D28FF420-B7D7-4632-AAC8-A3457DF5B8DE}" destId="{684268C7-F40D-48F7-B54B-8AFF4D310065}" srcOrd="1" destOrd="0" presId="urn:microsoft.com/office/officeart/2005/8/layout/chevron2"/>
    <dgm:cxn modelId="{FD868B2F-2852-49DB-BF41-CAB8AB0A2B89}" type="presParOf" srcId="{5A85D847-B743-4FF4-9E5E-1CF1C6EA0ACE}" destId="{93CDFC8E-928B-458B-826B-0305B4C85DB0}" srcOrd="3" destOrd="0" presId="urn:microsoft.com/office/officeart/2005/8/layout/chevron2"/>
    <dgm:cxn modelId="{65F1C4D6-961B-4FD9-BE2B-482879CE7D45}" type="presParOf" srcId="{5A85D847-B743-4FF4-9E5E-1CF1C6EA0ACE}" destId="{CE9D3954-5255-4C40-9F68-B0D4E3623BA1}" srcOrd="4" destOrd="0" presId="urn:microsoft.com/office/officeart/2005/8/layout/chevron2"/>
    <dgm:cxn modelId="{1E632DD2-7ECC-4111-BE39-2B6B331823FF}" type="presParOf" srcId="{CE9D3954-5255-4C40-9F68-B0D4E3623BA1}" destId="{4AC3FC89-9B75-472B-8F2F-377A6EB1B9D8}" srcOrd="0" destOrd="0" presId="urn:microsoft.com/office/officeart/2005/8/layout/chevron2"/>
    <dgm:cxn modelId="{274D451E-EFDF-47C4-A79E-A8CC064F11B2}" type="presParOf" srcId="{CE9D3954-5255-4C40-9F68-B0D4E3623BA1}" destId="{1007D89A-F98F-4FD5-99F0-7F260BDB9FD4}"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4B1C919-344D-4693-818C-79901EEC56C2}">
      <dsp:nvSpPr>
        <dsp:cNvPr id="0" name=""/>
        <dsp:cNvSpPr/>
      </dsp:nvSpPr>
      <dsp:spPr>
        <a:xfrm rot="5400000">
          <a:off x="-220306" y="310347"/>
          <a:ext cx="1468708" cy="1028096"/>
        </a:xfrm>
        <a:prstGeom prst="chevron">
          <a:avLst/>
        </a:prstGeom>
        <a:solidFill>
          <a:schemeClr val="accent1">
            <a:hueOff val="0"/>
            <a:satOff val="0"/>
            <a:lumOff val="0"/>
            <a:alphaOff val="0"/>
          </a:schemeClr>
        </a:solidFill>
        <a:ln w="127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PH" sz="1800" b="1" kern="1200" dirty="0" smtClean="0">
              <a:solidFill>
                <a:schemeClr val="tx1"/>
              </a:solidFill>
            </a:rPr>
            <a:t>2 ½ weeks</a:t>
          </a:r>
          <a:endParaRPr lang="en-PH" sz="1800" b="1" kern="1200" dirty="0">
            <a:solidFill>
              <a:schemeClr val="tx1"/>
            </a:solidFill>
          </a:endParaRPr>
        </a:p>
      </dsp:txBody>
      <dsp:txXfrm rot="5400000">
        <a:off x="-220306" y="310347"/>
        <a:ext cx="1468708" cy="1028096"/>
      </dsp:txXfrm>
    </dsp:sp>
    <dsp:sp modelId="{0CCAC323-D44D-4028-B818-823C768C2723}">
      <dsp:nvSpPr>
        <dsp:cNvPr id="0" name=""/>
        <dsp:cNvSpPr/>
      </dsp:nvSpPr>
      <dsp:spPr>
        <a:xfrm rot="5400000">
          <a:off x="4066891" y="-3033380"/>
          <a:ext cx="1123912" cy="720150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PH" sz="2600" kern="1200" dirty="0" smtClean="0">
              <a:latin typeface="Tahoma" pitchFamily="34" charset="0"/>
              <a:ea typeface="Tahoma" pitchFamily="34" charset="0"/>
              <a:cs typeface="Tahoma" pitchFamily="34" charset="0"/>
            </a:rPr>
            <a:t>Fever and cough</a:t>
          </a:r>
          <a:endParaRPr lang="en-PH" sz="1200" kern="1200" dirty="0">
            <a:latin typeface="Tahoma" pitchFamily="34" charset="0"/>
            <a:ea typeface="Tahoma" pitchFamily="34" charset="0"/>
            <a:cs typeface="Tahoma" pitchFamily="34" charset="0"/>
          </a:endParaRPr>
        </a:p>
        <a:p>
          <a:pPr marL="228600" lvl="1" indent="-228600" algn="l" defTabSz="1155700">
            <a:lnSpc>
              <a:spcPct val="90000"/>
            </a:lnSpc>
            <a:spcBef>
              <a:spcPct val="0"/>
            </a:spcBef>
            <a:spcAft>
              <a:spcPct val="15000"/>
            </a:spcAft>
            <a:buChar char="••"/>
          </a:pPr>
          <a:r>
            <a:rPr lang="en-PH" sz="2600" kern="1200" dirty="0" smtClean="0">
              <a:latin typeface="Tahoma" pitchFamily="34" charset="0"/>
              <a:ea typeface="Tahoma" pitchFamily="34" charset="0"/>
              <a:cs typeface="Tahoma" pitchFamily="34" charset="0"/>
            </a:rPr>
            <a:t>Joint </a:t>
          </a:r>
          <a:r>
            <a:rPr lang="en-PH" sz="2600" kern="1200" dirty="0" err="1" smtClean="0">
              <a:latin typeface="Tahoma" pitchFamily="34" charset="0"/>
              <a:ea typeface="Tahoma" pitchFamily="34" charset="0"/>
              <a:cs typeface="Tahoma" pitchFamily="34" charset="0"/>
            </a:rPr>
            <a:t>pains,headache</a:t>
          </a:r>
          <a:endParaRPr lang="en-PH" sz="2600" kern="1200" dirty="0" smtClean="0">
            <a:latin typeface="Tahoma" pitchFamily="34" charset="0"/>
            <a:ea typeface="Tahoma" pitchFamily="34" charset="0"/>
            <a:cs typeface="Tahoma" pitchFamily="34" charset="0"/>
          </a:endParaRPr>
        </a:p>
        <a:p>
          <a:pPr marL="228600" lvl="1" indent="-228600" algn="l" defTabSz="1155700">
            <a:lnSpc>
              <a:spcPct val="90000"/>
            </a:lnSpc>
            <a:spcBef>
              <a:spcPct val="0"/>
            </a:spcBef>
            <a:spcAft>
              <a:spcPct val="15000"/>
            </a:spcAft>
            <a:buChar char="••"/>
          </a:pPr>
          <a:r>
            <a:rPr lang="en-PH" sz="2600" kern="1200" dirty="0" err="1" smtClean="0">
              <a:latin typeface="Tahoma" pitchFamily="34" charset="0"/>
              <a:ea typeface="Tahoma" pitchFamily="34" charset="0"/>
              <a:cs typeface="Tahoma" pitchFamily="34" charset="0"/>
            </a:rPr>
            <a:t>Rx:Levofloxacin</a:t>
          </a:r>
          <a:endParaRPr lang="en-PH" sz="2600" kern="1200" dirty="0">
            <a:latin typeface="Tahoma" pitchFamily="34" charset="0"/>
            <a:ea typeface="Tahoma" pitchFamily="34" charset="0"/>
            <a:cs typeface="Tahoma" pitchFamily="34" charset="0"/>
          </a:endParaRPr>
        </a:p>
      </dsp:txBody>
      <dsp:txXfrm rot="5400000">
        <a:off x="4066891" y="-3033380"/>
        <a:ext cx="1123912" cy="7201503"/>
      </dsp:txXfrm>
    </dsp:sp>
    <dsp:sp modelId="{2A7AF5E8-1FA7-402D-8EAA-82C3C00C93E1}">
      <dsp:nvSpPr>
        <dsp:cNvPr id="0" name=""/>
        <dsp:cNvSpPr/>
      </dsp:nvSpPr>
      <dsp:spPr>
        <a:xfrm rot="5400000">
          <a:off x="-220306" y="1606854"/>
          <a:ext cx="1468708" cy="1028096"/>
        </a:xfrm>
        <a:prstGeom prst="chevron">
          <a:avLst/>
        </a:prstGeom>
        <a:solidFill>
          <a:schemeClr val="accent1">
            <a:hueOff val="0"/>
            <a:satOff val="0"/>
            <a:lumOff val="0"/>
            <a:alphaOff val="0"/>
          </a:schemeClr>
        </a:solidFill>
        <a:ln w="127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PH" sz="1800" b="1" kern="1200" dirty="0" smtClean="0">
              <a:solidFill>
                <a:schemeClr val="tx1"/>
              </a:solidFill>
            </a:rPr>
            <a:t>2 weeks</a:t>
          </a:r>
          <a:endParaRPr lang="en-PH" sz="1800" b="1" kern="1200" dirty="0">
            <a:solidFill>
              <a:schemeClr val="tx1"/>
            </a:solidFill>
          </a:endParaRPr>
        </a:p>
      </dsp:txBody>
      <dsp:txXfrm rot="5400000">
        <a:off x="-220306" y="1606854"/>
        <a:ext cx="1468708" cy="1028096"/>
      </dsp:txXfrm>
    </dsp:sp>
    <dsp:sp modelId="{684268C7-F40D-48F7-B54B-8AFF4D310065}">
      <dsp:nvSpPr>
        <dsp:cNvPr id="0" name=""/>
        <dsp:cNvSpPr/>
      </dsp:nvSpPr>
      <dsp:spPr>
        <a:xfrm rot="5400000">
          <a:off x="4151517" y="-1736872"/>
          <a:ext cx="954660" cy="720150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PH" sz="2600" kern="1200" dirty="0" smtClean="0">
              <a:latin typeface="Tahoma" pitchFamily="34" charset="0"/>
              <a:ea typeface="Tahoma" pitchFamily="34" charset="0"/>
              <a:cs typeface="Tahoma" pitchFamily="34" charset="0"/>
            </a:rPr>
            <a:t>No improvement </a:t>
          </a:r>
          <a:endParaRPr lang="en-PH" sz="2600" kern="1200" dirty="0">
            <a:latin typeface="Tahoma" pitchFamily="34" charset="0"/>
            <a:ea typeface="Tahoma" pitchFamily="34" charset="0"/>
            <a:cs typeface="Tahoma" pitchFamily="34" charset="0"/>
          </a:endParaRPr>
        </a:p>
        <a:p>
          <a:pPr marL="228600" lvl="1" indent="-228600" algn="l" defTabSz="1155700">
            <a:lnSpc>
              <a:spcPct val="90000"/>
            </a:lnSpc>
            <a:spcBef>
              <a:spcPct val="0"/>
            </a:spcBef>
            <a:spcAft>
              <a:spcPct val="15000"/>
            </a:spcAft>
            <a:buChar char="••"/>
          </a:pPr>
          <a:r>
            <a:rPr lang="en-PH" sz="2600" kern="1200" dirty="0" err="1" smtClean="0">
              <a:latin typeface="Tahoma" pitchFamily="34" charset="0"/>
              <a:ea typeface="Tahoma" pitchFamily="34" charset="0"/>
              <a:cs typeface="Tahoma" pitchFamily="34" charset="0"/>
            </a:rPr>
            <a:t>Rx:Clarithromycin</a:t>
          </a:r>
          <a:endParaRPr lang="en-PH" sz="2600" kern="1200" dirty="0" smtClean="0">
            <a:latin typeface="Tahoma" pitchFamily="34" charset="0"/>
            <a:ea typeface="Tahoma" pitchFamily="34" charset="0"/>
            <a:cs typeface="Tahoma" pitchFamily="34" charset="0"/>
          </a:endParaRPr>
        </a:p>
      </dsp:txBody>
      <dsp:txXfrm rot="5400000">
        <a:off x="4151517" y="-1736872"/>
        <a:ext cx="954660" cy="7201503"/>
      </dsp:txXfrm>
    </dsp:sp>
    <dsp:sp modelId="{4AC3FC89-9B75-472B-8F2F-377A6EB1B9D8}">
      <dsp:nvSpPr>
        <dsp:cNvPr id="0" name=""/>
        <dsp:cNvSpPr/>
      </dsp:nvSpPr>
      <dsp:spPr>
        <a:xfrm rot="5400000">
          <a:off x="-220306" y="3013305"/>
          <a:ext cx="1468708" cy="1028096"/>
        </a:xfrm>
        <a:prstGeom prst="chevron">
          <a:avLst/>
        </a:prstGeom>
        <a:solidFill>
          <a:schemeClr val="accent1">
            <a:hueOff val="0"/>
            <a:satOff val="0"/>
            <a:lumOff val="0"/>
            <a:alphaOff val="0"/>
          </a:schemeClr>
        </a:solidFill>
        <a:ln w="127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PH" sz="1800" b="1" kern="1200" dirty="0" smtClean="0">
              <a:solidFill>
                <a:schemeClr val="tx1"/>
              </a:solidFill>
            </a:rPr>
            <a:t>3 days </a:t>
          </a:r>
          <a:endParaRPr lang="en-PH" sz="1800" b="1" kern="1200" dirty="0">
            <a:solidFill>
              <a:schemeClr val="tx1"/>
            </a:solidFill>
          </a:endParaRPr>
        </a:p>
      </dsp:txBody>
      <dsp:txXfrm rot="5400000">
        <a:off x="-220306" y="3013305"/>
        <a:ext cx="1468708" cy="1028096"/>
      </dsp:txXfrm>
    </dsp:sp>
    <dsp:sp modelId="{1007D89A-F98F-4FD5-99F0-7F260BDB9FD4}">
      <dsp:nvSpPr>
        <dsp:cNvPr id="0" name=""/>
        <dsp:cNvSpPr/>
      </dsp:nvSpPr>
      <dsp:spPr>
        <a:xfrm rot="5400000">
          <a:off x="3651222" y="34343"/>
          <a:ext cx="1777950" cy="702067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PH" sz="2600" kern="1200" dirty="0" smtClean="0">
              <a:latin typeface="Tahoma" pitchFamily="34" charset="0"/>
              <a:ea typeface="Tahoma" pitchFamily="34" charset="0"/>
              <a:cs typeface="Tahoma" pitchFamily="34" charset="0"/>
            </a:rPr>
            <a:t>Admitted at local </a:t>
          </a:r>
          <a:r>
            <a:rPr lang="en-PH" sz="2600" kern="1200" dirty="0" err="1" smtClean="0">
              <a:latin typeface="Tahoma" pitchFamily="34" charset="0"/>
              <a:ea typeface="Tahoma" pitchFamily="34" charset="0"/>
              <a:cs typeface="Tahoma" pitchFamily="34" charset="0"/>
            </a:rPr>
            <a:t>hospital:dyspnea</a:t>
          </a:r>
          <a:endParaRPr lang="en-PH" sz="2600" kern="1200" dirty="0">
            <a:latin typeface="Tahoma" pitchFamily="34" charset="0"/>
            <a:ea typeface="Tahoma" pitchFamily="34" charset="0"/>
            <a:cs typeface="Tahoma" pitchFamily="34" charset="0"/>
          </a:endParaRPr>
        </a:p>
        <a:p>
          <a:pPr marL="228600" lvl="1" indent="-228600" algn="l" defTabSz="1155700">
            <a:lnSpc>
              <a:spcPct val="90000"/>
            </a:lnSpc>
            <a:spcBef>
              <a:spcPct val="0"/>
            </a:spcBef>
            <a:spcAft>
              <a:spcPct val="15000"/>
            </a:spcAft>
            <a:buChar char="••"/>
          </a:pPr>
          <a:r>
            <a:rPr lang="en-PH" sz="2600" kern="1200" dirty="0" smtClean="0">
              <a:latin typeface="Tahoma" pitchFamily="34" charset="0"/>
              <a:ea typeface="Tahoma" pitchFamily="34" charset="0"/>
              <a:cs typeface="Tahoma" pitchFamily="34" charset="0"/>
            </a:rPr>
            <a:t>CXR: hazy infiltrates on both lobes</a:t>
          </a:r>
          <a:endParaRPr lang="en-PH" sz="2600" kern="1200" dirty="0">
            <a:latin typeface="Tahoma" pitchFamily="34" charset="0"/>
            <a:ea typeface="Tahoma" pitchFamily="34" charset="0"/>
            <a:cs typeface="Tahoma" pitchFamily="34" charset="0"/>
          </a:endParaRPr>
        </a:p>
        <a:p>
          <a:pPr marL="228600" lvl="1" indent="-228600" algn="l" defTabSz="1155700">
            <a:lnSpc>
              <a:spcPct val="90000"/>
            </a:lnSpc>
            <a:spcBef>
              <a:spcPct val="0"/>
            </a:spcBef>
            <a:spcAft>
              <a:spcPct val="15000"/>
            </a:spcAft>
            <a:buChar char="••"/>
          </a:pPr>
          <a:r>
            <a:rPr lang="en-PH" sz="2600" kern="1200" dirty="0" err="1" smtClean="0">
              <a:latin typeface="Tahoma" pitchFamily="34" charset="0"/>
              <a:ea typeface="Tahoma" pitchFamily="34" charset="0"/>
              <a:cs typeface="Tahoma" pitchFamily="34" charset="0"/>
            </a:rPr>
            <a:t>Rx:Ceftazidime</a:t>
          </a:r>
          <a:r>
            <a:rPr lang="en-PH" sz="2600" kern="1200" dirty="0" smtClean="0">
              <a:latin typeface="Tahoma" pitchFamily="34" charset="0"/>
              <a:ea typeface="Tahoma" pitchFamily="34" charset="0"/>
              <a:cs typeface="Tahoma" pitchFamily="34" charset="0"/>
            </a:rPr>
            <a:t>, </a:t>
          </a:r>
          <a:r>
            <a:rPr lang="en-PH" sz="2600" kern="1200" dirty="0" err="1" smtClean="0">
              <a:latin typeface="Tahoma" pitchFamily="34" charset="0"/>
              <a:ea typeface="Tahoma" pitchFamily="34" charset="0"/>
              <a:cs typeface="Tahoma" pitchFamily="34" charset="0"/>
            </a:rPr>
            <a:t>Azithromycin</a:t>
          </a:r>
          <a:endParaRPr lang="en-PH" sz="2600" kern="1200" dirty="0" smtClean="0">
            <a:latin typeface="Tahoma" pitchFamily="34" charset="0"/>
            <a:ea typeface="Tahoma" pitchFamily="34" charset="0"/>
            <a:cs typeface="Tahoma" pitchFamily="34" charset="0"/>
          </a:endParaRPr>
        </a:p>
      </dsp:txBody>
      <dsp:txXfrm rot="5400000">
        <a:off x="3651222" y="34343"/>
        <a:ext cx="1777950" cy="702067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9521E0-D1BD-48D0-84A3-9FABE3F092F4}" type="datetimeFigureOut">
              <a:rPr lang="en-PH" smtClean="0"/>
              <a:pPr/>
              <a:t>12/9/2010</a:t>
            </a:fld>
            <a:endParaRPr lang="en-P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P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P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B4E01B-7550-478A-8141-6BEDE85ECD75}" type="slidenum">
              <a:rPr lang="en-PH" smtClean="0"/>
              <a:pPr/>
              <a:t>‹#›</a:t>
            </a:fld>
            <a:endParaRPr lang="en-PH"/>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PH" dirty="0"/>
          </a:p>
        </p:txBody>
      </p:sp>
      <p:sp>
        <p:nvSpPr>
          <p:cNvPr id="4" name="Slide Number Placeholder 3"/>
          <p:cNvSpPr>
            <a:spLocks noGrp="1"/>
          </p:cNvSpPr>
          <p:nvPr>
            <p:ph type="sldNum" sz="quarter" idx="10"/>
          </p:nvPr>
        </p:nvSpPr>
        <p:spPr/>
        <p:txBody>
          <a:bodyPr/>
          <a:lstStyle/>
          <a:p>
            <a:fld id="{15B4E01B-7550-478A-8141-6BEDE85ECD75}" type="slidenum">
              <a:rPr lang="en-PH" smtClean="0"/>
              <a:pPr/>
              <a:t>11</a:t>
            </a:fld>
            <a:endParaRPr lang="en-PH"/>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sz="1200" b="1" kern="1200" dirty="0" smtClean="0">
                <a:solidFill>
                  <a:schemeClr val="tx1"/>
                </a:solidFill>
                <a:latin typeface="+mn-lt"/>
                <a:ea typeface="+mn-ea"/>
                <a:cs typeface="+mn-cs"/>
              </a:rPr>
              <a:t>1.</a:t>
            </a:r>
            <a:r>
              <a:rPr lang="en-PH" sz="1200" kern="1200" dirty="0" smtClean="0">
                <a:solidFill>
                  <a:schemeClr val="tx1"/>
                </a:solidFill>
                <a:latin typeface="+mn-lt"/>
                <a:ea typeface="+mn-ea"/>
                <a:cs typeface="+mn-cs"/>
              </a:rPr>
              <a:t>    It acts as an </a:t>
            </a:r>
            <a:r>
              <a:rPr lang="en-PH" sz="1200" kern="1200" dirty="0" err="1" smtClean="0">
                <a:solidFill>
                  <a:schemeClr val="tx1"/>
                </a:solidFill>
                <a:latin typeface="+mn-lt"/>
                <a:ea typeface="+mn-ea"/>
                <a:cs typeface="+mn-cs"/>
              </a:rPr>
              <a:t>antiphagocytosis</a:t>
            </a:r>
            <a:r>
              <a:rPr lang="en-PH" sz="1200" kern="1200" dirty="0" smtClean="0">
                <a:solidFill>
                  <a:schemeClr val="tx1"/>
                </a:solidFill>
                <a:latin typeface="+mn-lt"/>
                <a:ea typeface="+mn-ea"/>
                <a:cs typeface="+mn-cs"/>
              </a:rPr>
              <a:t> barrier.</a:t>
            </a:r>
          </a:p>
          <a:p>
            <a:r>
              <a:rPr lang="en-PH" sz="1200" b="1" kern="1200" dirty="0" smtClean="0">
                <a:solidFill>
                  <a:schemeClr val="tx1"/>
                </a:solidFill>
                <a:latin typeface="+mn-lt"/>
                <a:ea typeface="+mn-ea"/>
                <a:cs typeface="+mn-cs"/>
              </a:rPr>
              <a:t>2.</a:t>
            </a:r>
            <a:r>
              <a:rPr lang="en-PH" sz="1200" kern="1200" dirty="0" smtClean="0">
                <a:solidFill>
                  <a:schemeClr val="tx1"/>
                </a:solidFill>
                <a:latin typeface="+mn-lt"/>
                <a:ea typeface="+mn-ea"/>
                <a:cs typeface="+mn-cs"/>
              </a:rPr>
              <a:t>    It depletes complement.</a:t>
            </a:r>
          </a:p>
          <a:p>
            <a:r>
              <a:rPr lang="en-PH" sz="1200" b="1" kern="1200" dirty="0" smtClean="0">
                <a:solidFill>
                  <a:schemeClr val="tx1"/>
                </a:solidFill>
                <a:latin typeface="+mn-lt"/>
                <a:ea typeface="+mn-ea"/>
                <a:cs typeface="+mn-cs"/>
              </a:rPr>
              <a:t>3.</a:t>
            </a:r>
            <a:r>
              <a:rPr lang="en-PH" sz="1200" kern="1200" dirty="0" smtClean="0">
                <a:solidFill>
                  <a:schemeClr val="tx1"/>
                </a:solidFill>
                <a:latin typeface="+mn-lt"/>
                <a:ea typeface="+mn-ea"/>
                <a:cs typeface="+mn-cs"/>
              </a:rPr>
              <a:t>    It produces antibody unresponsiveness.</a:t>
            </a:r>
          </a:p>
          <a:p>
            <a:r>
              <a:rPr lang="en-PH" sz="1200" b="1" kern="1200" dirty="0" smtClean="0">
                <a:solidFill>
                  <a:schemeClr val="tx1"/>
                </a:solidFill>
                <a:latin typeface="+mn-lt"/>
                <a:ea typeface="+mn-ea"/>
                <a:cs typeface="+mn-cs"/>
              </a:rPr>
              <a:t>4.</a:t>
            </a:r>
            <a:r>
              <a:rPr lang="en-PH" sz="1200" kern="1200" dirty="0" smtClean="0">
                <a:solidFill>
                  <a:schemeClr val="tx1"/>
                </a:solidFill>
                <a:latin typeface="+mn-lt"/>
                <a:ea typeface="+mn-ea"/>
                <a:cs typeface="+mn-cs"/>
              </a:rPr>
              <a:t>    It </a:t>
            </a:r>
            <a:r>
              <a:rPr lang="en-PH" sz="1200" kern="1200" dirty="0" err="1" smtClean="0">
                <a:solidFill>
                  <a:schemeClr val="tx1"/>
                </a:solidFill>
                <a:latin typeface="+mn-lt"/>
                <a:ea typeface="+mn-ea"/>
                <a:cs typeface="+mn-cs"/>
              </a:rPr>
              <a:t>dysregulates</a:t>
            </a:r>
            <a:r>
              <a:rPr lang="en-PH" sz="1200" kern="1200" dirty="0" smtClean="0">
                <a:solidFill>
                  <a:schemeClr val="tx1"/>
                </a:solidFill>
                <a:latin typeface="+mn-lt"/>
                <a:ea typeface="+mn-ea"/>
                <a:cs typeface="+mn-cs"/>
              </a:rPr>
              <a:t> cytokine secretion.</a:t>
            </a:r>
          </a:p>
          <a:p>
            <a:r>
              <a:rPr lang="en-PH" sz="1200" b="1" kern="1200" dirty="0" smtClean="0">
                <a:solidFill>
                  <a:schemeClr val="tx1"/>
                </a:solidFill>
                <a:latin typeface="+mn-lt"/>
                <a:ea typeface="+mn-ea"/>
                <a:cs typeface="+mn-cs"/>
              </a:rPr>
              <a:t>5.</a:t>
            </a:r>
            <a:r>
              <a:rPr lang="en-PH" sz="1200" kern="1200" dirty="0" smtClean="0">
                <a:solidFill>
                  <a:schemeClr val="tx1"/>
                </a:solidFill>
                <a:latin typeface="+mn-lt"/>
                <a:ea typeface="+mn-ea"/>
                <a:cs typeface="+mn-cs"/>
              </a:rPr>
              <a:t>    It interferes with antigen presentation.</a:t>
            </a:r>
          </a:p>
          <a:p>
            <a:r>
              <a:rPr lang="en-PH" sz="1200" b="1" kern="1200" dirty="0" smtClean="0">
                <a:solidFill>
                  <a:schemeClr val="tx1"/>
                </a:solidFill>
                <a:latin typeface="+mn-lt"/>
                <a:ea typeface="+mn-ea"/>
                <a:cs typeface="+mn-cs"/>
              </a:rPr>
              <a:t>6.</a:t>
            </a:r>
            <a:r>
              <a:rPr lang="en-PH" sz="1200" kern="1200" dirty="0" smtClean="0">
                <a:solidFill>
                  <a:schemeClr val="tx1"/>
                </a:solidFill>
                <a:latin typeface="+mn-lt"/>
                <a:ea typeface="+mn-ea"/>
                <a:cs typeface="+mn-cs"/>
              </a:rPr>
              <a:t>    It produces brain </a:t>
            </a:r>
            <a:r>
              <a:rPr lang="en-PH" sz="1200" kern="1200" dirty="0" err="1" smtClean="0">
                <a:solidFill>
                  <a:schemeClr val="tx1"/>
                </a:solidFill>
                <a:latin typeface="+mn-lt"/>
                <a:ea typeface="+mn-ea"/>
                <a:cs typeface="+mn-cs"/>
              </a:rPr>
              <a:t>edema</a:t>
            </a:r>
            <a:r>
              <a:rPr lang="en-PH" sz="1200" kern="1200" dirty="0" smtClean="0">
                <a:solidFill>
                  <a:schemeClr val="tx1"/>
                </a:solidFill>
                <a:latin typeface="+mn-lt"/>
                <a:ea typeface="+mn-ea"/>
                <a:cs typeface="+mn-cs"/>
              </a:rPr>
              <a:t>.</a:t>
            </a:r>
          </a:p>
          <a:p>
            <a:r>
              <a:rPr lang="en-PH" sz="1200" b="1" kern="1200" dirty="0" smtClean="0">
                <a:solidFill>
                  <a:schemeClr val="tx1"/>
                </a:solidFill>
                <a:latin typeface="+mn-lt"/>
                <a:ea typeface="+mn-ea"/>
                <a:cs typeface="+mn-cs"/>
              </a:rPr>
              <a:t>7.</a:t>
            </a:r>
            <a:r>
              <a:rPr lang="en-PH" sz="1200" kern="1200" dirty="0" smtClean="0">
                <a:solidFill>
                  <a:schemeClr val="tx1"/>
                </a:solidFill>
                <a:latin typeface="+mn-lt"/>
                <a:ea typeface="+mn-ea"/>
                <a:cs typeface="+mn-cs"/>
              </a:rPr>
              <a:t>    It creates </a:t>
            </a:r>
            <a:r>
              <a:rPr lang="en-PH" sz="1200" kern="1200" dirty="0" err="1" smtClean="0">
                <a:solidFill>
                  <a:schemeClr val="tx1"/>
                </a:solidFill>
                <a:latin typeface="+mn-lt"/>
                <a:ea typeface="+mn-ea"/>
                <a:cs typeface="+mn-cs"/>
              </a:rPr>
              <a:t>selectin</a:t>
            </a:r>
            <a:r>
              <a:rPr lang="en-PH" sz="1200" kern="1200" dirty="0" smtClean="0">
                <a:solidFill>
                  <a:schemeClr val="tx1"/>
                </a:solidFill>
                <a:latin typeface="+mn-lt"/>
                <a:ea typeface="+mn-ea"/>
                <a:cs typeface="+mn-cs"/>
              </a:rPr>
              <a:t> and </a:t>
            </a:r>
            <a:r>
              <a:rPr lang="en-PH" sz="1200" kern="1200" dirty="0" err="1" smtClean="0">
                <a:solidFill>
                  <a:schemeClr val="tx1"/>
                </a:solidFill>
                <a:latin typeface="+mn-lt"/>
                <a:ea typeface="+mn-ea"/>
                <a:cs typeface="+mn-cs"/>
              </a:rPr>
              <a:t>tumor</a:t>
            </a:r>
            <a:r>
              <a:rPr lang="en-PH" sz="1200" kern="1200" dirty="0" smtClean="0">
                <a:solidFill>
                  <a:schemeClr val="tx1"/>
                </a:solidFill>
                <a:latin typeface="+mn-lt"/>
                <a:ea typeface="+mn-ea"/>
                <a:cs typeface="+mn-cs"/>
              </a:rPr>
              <a:t> necrosis factor receptor loss.</a:t>
            </a:r>
          </a:p>
          <a:p>
            <a:r>
              <a:rPr lang="en-PH" sz="1200" b="1" kern="1200" dirty="0" smtClean="0">
                <a:solidFill>
                  <a:schemeClr val="tx1"/>
                </a:solidFill>
                <a:latin typeface="+mn-lt"/>
                <a:ea typeface="+mn-ea"/>
                <a:cs typeface="+mn-cs"/>
              </a:rPr>
              <a:t>8.</a:t>
            </a:r>
            <a:r>
              <a:rPr lang="en-PH" sz="1200" kern="1200" dirty="0" smtClean="0">
                <a:solidFill>
                  <a:schemeClr val="tx1"/>
                </a:solidFill>
                <a:latin typeface="+mn-lt"/>
                <a:ea typeface="+mn-ea"/>
                <a:cs typeface="+mn-cs"/>
              </a:rPr>
              <a:t>    It allows a highly negative charge around yeast cells.</a:t>
            </a:r>
          </a:p>
          <a:p>
            <a:r>
              <a:rPr lang="en-PH" sz="1200" b="1" kern="1200" dirty="0" smtClean="0">
                <a:solidFill>
                  <a:schemeClr val="tx1"/>
                </a:solidFill>
                <a:latin typeface="+mn-lt"/>
                <a:ea typeface="+mn-ea"/>
                <a:cs typeface="+mn-cs"/>
              </a:rPr>
              <a:t>9.</a:t>
            </a:r>
            <a:r>
              <a:rPr lang="en-PH" sz="1200" kern="1200" dirty="0" smtClean="0">
                <a:solidFill>
                  <a:schemeClr val="tx1"/>
                </a:solidFill>
                <a:latin typeface="+mn-lt"/>
                <a:ea typeface="+mn-ea"/>
                <a:cs typeface="+mn-cs"/>
              </a:rPr>
              <a:t>    It extrudes itself into the intracellular environment with the potential for local toxicity on cellular organelles.</a:t>
            </a:r>
          </a:p>
          <a:p>
            <a:r>
              <a:rPr lang="en-PH" sz="1200" b="1" kern="1200" dirty="0" smtClean="0">
                <a:solidFill>
                  <a:schemeClr val="tx1"/>
                </a:solidFill>
                <a:latin typeface="+mn-lt"/>
                <a:ea typeface="+mn-ea"/>
                <a:cs typeface="+mn-cs"/>
              </a:rPr>
              <a:t>10.</a:t>
            </a:r>
            <a:r>
              <a:rPr lang="en-PH" sz="1200" kern="1200" dirty="0" smtClean="0">
                <a:solidFill>
                  <a:schemeClr val="tx1"/>
                </a:solidFill>
                <a:latin typeface="+mn-lt"/>
                <a:ea typeface="+mn-ea"/>
                <a:cs typeface="+mn-cs"/>
              </a:rPr>
              <a:t>  It enhances HIV replication.</a:t>
            </a:r>
          </a:p>
          <a:p>
            <a:endParaRPr lang="en-PH" dirty="0" smtClean="0"/>
          </a:p>
          <a:p>
            <a:r>
              <a:rPr lang="en-PH" sz="1200" b="1" kern="1200" dirty="0" smtClean="0">
                <a:solidFill>
                  <a:schemeClr val="tx1"/>
                </a:solidFill>
                <a:latin typeface="+mn-lt"/>
                <a:ea typeface="+mn-ea"/>
                <a:cs typeface="+mn-cs"/>
              </a:rPr>
              <a:t>1.</a:t>
            </a:r>
            <a:r>
              <a:rPr lang="en-PH" sz="1200" kern="1200" dirty="0" smtClean="0">
                <a:solidFill>
                  <a:schemeClr val="tx1"/>
                </a:solidFill>
                <a:latin typeface="+mn-lt"/>
                <a:ea typeface="+mn-ea"/>
                <a:cs typeface="+mn-cs"/>
              </a:rPr>
              <a:t>    Cell wall support or integrity</a:t>
            </a:r>
          </a:p>
          <a:p>
            <a:r>
              <a:rPr lang="en-PH" sz="1200" b="1" kern="1200" dirty="0" smtClean="0">
                <a:solidFill>
                  <a:schemeClr val="tx1"/>
                </a:solidFill>
                <a:latin typeface="+mn-lt"/>
                <a:ea typeface="+mn-ea"/>
                <a:cs typeface="+mn-cs"/>
              </a:rPr>
              <a:t>2.</a:t>
            </a:r>
            <a:r>
              <a:rPr lang="en-PH" sz="1200" kern="1200" dirty="0" smtClean="0">
                <a:solidFill>
                  <a:schemeClr val="tx1"/>
                </a:solidFill>
                <a:latin typeface="+mn-lt"/>
                <a:ea typeface="+mn-ea"/>
                <a:cs typeface="+mn-cs"/>
              </a:rPr>
              <a:t>    Alteration in cell wall charge</a:t>
            </a:r>
          </a:p>
          <a:p>
            <a:r>
              <a:rPr lang="en-PH" sz="1200" b="1" kern="1200" dirty="0" smtClean="0">
                <a:solidFill>
                  <a:schemeClr val="tx1"/>
                </a:solidFill>
                <a:latin typeface="+mn-lt"/>
                <a:ea typeface="+mn-ea"/>
                <a:cs typeface="+mn-cs"/>
              </a:rPr>
              <a:t>3.</a:t>
            </a:r>
            <a:r>
              <a:rPr lang="en-PH" sz="1200" kern="1200" dirty="0" smtClean="0">
                <a:solidFill>
                  <a:schemeClr val="tx1"/>
                </a:solidFill>
                <a:latin typeface="+mn-lt"/>
                <a:ea typeface="+mn-ea"/>
                <a:cs typeface="+mn-cs"/>
              </a:rPr>
              <a:t>    Interference with T-cell response</a:t>
            </a:r>
          </a:p>
          <a:p>
            <a:r>
              <a:rPr lang="en-PH" sz="1200" b="1" kern="1200" dirty="0" smtClean="0">
                <a:solidFill>
                  <a:schemeClr val="tx1"/>
                </a:solidFill>
                <a:latin typeface="+mn-lt"/>
                <a:ea typeface="+mn-ea"/>
                <a:cs typeface="+mn-cs"/>
              </a:rPr>
              <a:t>4.</a:t>
            </a:r>
            <a:r>
              <a:rPr lang="en-PH" sz="1200" kern="1200" dirty="0" smtClean="0">
                <a:solidFill>
                  <a:schemeClr val="tx1"/>
                </a:solidFill>
                <a:latin typeface="+mn-lt"/>
                <a:ea typeface="+mn-ea"/>
                <a:cs typeface="+mn-cs"/>
              </a:rPr>
              <a:t>    Abrogation of antibody-mediated </a:t>
            </a:r>
            <a:r>
              <a:rPr lang="en-PH" sz="1200" kern="1200" dirty="0" err="1" smtClean="0">
                <a:solidFill>
                  <a:schemeClr val="tx1"/>
                </a:solidFill>
                <a:latin typeface="+mn-lt"/>
                <a:ea typeface="+mn-ea"/>
                <a:cs typeface="+mn-cs"/>
              </a:rPr>
              <a:t>phagocytosis</a:t>
            </a:r>
            <a:endParaRPr lang="en-PH" sz="1200" kern="1200" dirty="0" smtClean="0">
              <a:solidFill>
                <a:schemeClr val="tx1"/>
              </a:solidFill>
              <a:latin typeface="+mn-lt"/>
              <a:ea typeface="+mn-ea"/>
              <a:cs typeface="+mn-cs"/>
            </a:endParaRPr>
          </a:p>
          <a:p>
            <a:r>
              <a:rPr lang="en-PH" sz="1200" b="1" kern="1200" dirty="0" smtClean="0">
                <a:solidFill>
                  <a:schemeClr val="tx1"/>
                </a:solidFill>
                <a:latin typeface="+mn-lt"/>
                <a:ea typeface="+mn-ea"/>
                <a:cs typeface="+mn-cs"/>
              </a:rPr>
              <a:t>5.</a:t>
            </a:r>
            <a:r>
              <a:rPr lang="en-PH" sz="1200" kern="1200" dirty="0" smtClean="0">
                <a:solidFill>
                  <a:schemeClr val="tx1"/>
                </a:solidFill>
                <a:latin typeface="+mn-lt"/>
                <a:ea typeface="+mn-ea"/>
                <a:cs typeface="+mn-cs"/>
              </a:rPr>
              <a:t>    Protection from temperature changes and antifungal agents</a:t>
            </a:r>
          </a:p>
          <a:p>
            <a:endParaRPr lang="en-PH" dirty="0"/>
          </a:p>
        </p:txBody>
      </p:sp>
      <p:sp>
        <p:nvSpPr>
          <p:cNvPr id="4" name="Slide Number Placeholder 3"/>
          <p:cNvSpPr>
            <a:spLocks noGrp="1"/>
          </p:cNvSpPr>
          <p:nvPr>
            <p:ph type="sldNum" sz="quarter" idx="10"/>
          </p:nvPr>
        </p:nvSpPr>
        <p:spPr/>
        <p:txBody>
          <a:bodyPr/>
          <a:lstStyle/>
          <a:p>
            <a:fld id="{BA943F4C-1765-469F-A02E-5966AC547495}" type="slidenum">
              <a:rPr lang="en-PH" smtClean="0"/>
              <a:pPr/>
              <a:t>30</a:t>
            </a:fld>
            <a:endParaRPr lang="en-PH"/>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E6F9B8CD-342D-4579-98EC-A8FD6B7370E1}" type="datetimeFigureOut">
              <a:rPr lang="en-US" smtClean="0"/>
              <a:pPr/>
              <a:t>12/9/2010</a:t>
            </a:fld>
            <a:endParaRPr lang="en-US" dirty="0"/>
          </a:p>
        </p:txBody>
      </p:sp>
      <p:sp>
        <p:nvSpPr>
          <p:cNvPr id="17" name="Footer Placeholder 16"/>
          <p:cNvSpPr>
            <a:spLocks noGrp="1"/>
          </p:cNvSpPr>
          <p:nvPr>
            <p:ph type="ftr" sz="quarter" idx="11"/>
          </p:nvPr>
        </p:nvSpPr>
        <p:spPr/>
        <p:txBody>
          <a:bodyPr/>
          <a:lstStyle/>
          <a:p>
            <a:endParaRPr kumimoji="0"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2BBB5E19-F10A-4C2F-BF6F-11C513378A2E}" type="slidenum">
              <a:rPr kumimoji="0" lang="en-US" smtClean="0"/>
              <a:pPr/>
              <a:t>‹#›</a:t>
            </a:fld>
            <a:endParaRPr kumimoji="0" lang="en-US"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F9B8CD-342D-4579-98EC-A8FD6B7370E1}" type="datetimeFigureOut">
              <a:rPr lang="en-US" smtClean="0"/>
              <a:pPr/>
              <a:t>12/9/2010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F9B8CD-342D-4579-98EC-A8FD6B7370E1}" type="datetimeFigureOut">
              <a:rPr lang="en-US" smtClean="0"/>
              <a:pPr/>
              <a:t>12/9/2010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12/9/2010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6F9B8CD-342D-4579-98EC-A8FD6B7370E1}" type="datetimeFigureOut">
              <a:rPr lang="en-US" smtClean="0"/>
              <a:pPr/>
              <a:t>12/9/2010</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kumimoji="0"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2BBB5E19-F10A-4C2F-BF6F-11C513378A2E}"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6F9B8CD-342D-4579-98EC-A8FD6B7370E1}" type="datetimeFigureOut">
              <a:rPr lang="en-US" smtClean="0"/>
              <a:pPr/>
              <a:t>12/9/2010</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BBB5E19-F10A-4C2F-BF6F-11C513378A2E}" type="slidenum">
              <a:rPr kumimoji="0" lang="en-US" smtClean="0"/>
              <a:pPr/>
              <a:t>‹#›</a:t>
            </a:fld>
            <a:endParaRPr kumimoji="0"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E6F9B8CD-342D-4579-98EC-A8FD6B7370E1}" type="datetimeFigureOut">
              <a:rPr lang="en-US" smtClean="0"/>
              <a:pPr/>
              <a:t>12/9/2010</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2BBB5E19-F10A-4C2F-BF6F-11C513378A2E}" type="slidenum">
              <a:rPr kumimoji="0" lang="en-US" smtClean="0"/>
              <a:pPr/>
              <a:t>‹#›</a:t>
            </a:fld>
            <a:endParaRPr kumimoji="0"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12/9/2010</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F9B8CD-342D-4579-98EC-A8FD6B7370E1}" type="datetimeFigureOut">
              <a:rPr lang="en-US" smtClean="0"/>
              <a:pPr/>
              <a:t>12/9/2010</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12/9/2010</a:t>
            </a:fld>
            <a:endParaRPr lang="en-US" dirty="0"/>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12/9/2010</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kumimoji="0" lang="en-US"/>
          </a:p>
        </p:txBody>
      </p:sp>
      <p:sp>
        <p:nvSpPr>
          <p:cNvPr id="7" name="Slide Number Placeholder 6"/>
          <p:cNvSpPr>
            <a:spLocks noGrp="1"/>
          </p:cNvSpPr>
          <p:nvPr>
            <p:ph type="sldNum" sz="quarter" idx="12"/>
          </p:nvPr>
        </p:nvSpPr>
        <p:spPr>
          <a:xfrm>
            <a:off x="146304" y="6208776"/>
            <a:ext cx="457200" cy="457200"/>
          </a:xfrm>
        </p:spPr>
        <p:txBody>
          <a:bodyPr/>
          <a:lstStyle/>
          <a:p>
            <a:pPr algn="ctr" eaLnBrk="1" latinLnBrk="0" hangingPunct="1"/>
            <a:fld id="{2BBB5E19-F10A-4C2F-BF6F-11C513378A2E}" type="slidenum">
              <a:rPr kumimoji="0" lang="en-US" smtClean="0"/>
              <a:pPr algn="ctr" eaLnBrk="1" latinLnBrk="0" hangingPunct="1"/>
              <a:t>‹#›</a:t>
            </a:fld>
            <a:endParaRPr kumimoji="0"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lgn="r" eaLnBrk="1" latinLnBrk="0" hangingPunct="1"/>
            <a:fld id="{E6F9B8CD-342D-4579-98EC-A8FD6B7370E1}" type="datetimeFigureOut">
              <a:rPr lang="en-US" smtClean="0"/>
              <a:pPr algn="r" eaLnBrk="1" latinLnBrk="0" hangingPunct="1"/>
              <a:t>12/9/2010</a:t>
            </a:fld>
            <a:endParaRPr lang="en-US" dirty="0">
              <a:solidFill>
                <a:schemeClr val="tx2"/>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lgn="l" eaLnBrk="1" latinLnBrk="0" hangingPunct="1"/>
            <a:endParaRPr kumimoji="0" lang="en-US" dirty="0">
              <a:solidFill>
                <a:schemeClr val="tx2"/>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5638800"/>
            <a:ext cx="6172200" cy="914400"/>
          </a:xfrm>
        </p:spPr>
        <p:txBody>
          <a:bodyPr>
            <a:normAutofit lnSpcReduction="10000"/>
          </a:bodyPr>
          <a:lstStyle/>
          <a:p>
            <a:r>
              <a:rPr lang="en-PH" dirty="0" smtClean="0">
                <a:latin typeface="Tahoma" pitchFamily="34" charset="0"/>
                <a:ea typeface="Tahoma" pitchFamily="34" charset="0"/>
                <a:cs typeface="Tahoma" pitchFamily="34" charset="0"/>
              </a:rPr>
              <a:t>Presenter: Ferdinand G. Alcala MD</a:t>
            </a:r>
          </a:p>
          <a:p>
            <a:r>
              <a:rPr lang="en-PH" dirty="0" smtClean="0">
                <a:latin typeface="Tahoma" pitchFamily="34" charset="0"/>
                <a:ea typeface="Tahoma" pitchFamily="34" charset="0"/>
                <a:cs typeface="Tahoma" pitchFamily="34" charset="0"/>
              </a:rPr>
              <a:t>Moderator: Ma. </a:t>
            </a:r>
            <a:r>
              <a:rPr lang="en-PH" dirty="0" err="1" smtClean="0">
                <a:latin typeface="Tahoma" pitchFamily="34" charset="0"/>
                <a:ea typeface="Tahoma" pitchFamily="34" charset="0"/>
                <a:cs typeface="Tahoma" pitchFamily="34" charset="0"/>
              </a:rPr>
              <a:t>Tarcela</a:t>
            </a:r>
            <a:r>
              <a:rPr lang="en-PH" dirty="0" smtClean="0">
                <a:latin typeface="Tahoma" pitchFamily="34" charset="0"/>
                <a:ea typeface="Tahoma" pitchFamily="34" charset="0"/>
                <a:cs typeface="Tahoma" pitchFamily="34" charset="0"/>
              </a:rPr>
              <a:t> S. </a:t>
            </a:r>
            <a:r>
              <a:rPr lang="en-PH" dirty="0" err="1" smtClean="0">
                <a:latin typeface="Tahoma" pitchFamily="34" charset="0"/>
                <a:ea typeface="Tahoma" pitchFamily="34" charset="0"/>
                <a:cs typeface="Tahoma" pitchFamily="34" charset="0"/>
              </a:rPr>
              <a:t>Gler</a:t>
            </a:r>
            <a:r>
              <a:rPr lang="en-PH" dirty="0" smtClean="0">
                <a:latin typeface="Tahoma" pitchFamily="34" charset="0"/>
                <a:ea typeface="Tahoma" pitchFamily="34" charset="0"/>
                <a:cs typeface="Tahoma" pitchFamily="34" charset="0"/>
              </a:rPr>
              <a:t> MD</a:t>
            </a:r>
            <a:endParaRPr lang="en-PH" dirty="0">
              <a:latin typeface="Tahoma" pitchFamily="34" charset="0"/>
              <a:ea typeface="Tahoma" pitchFamily="34" charset="0"/>
              <a:cs typeface="Tahoma" pitchFamily="34" charset="0"/>
            </a:endParaRPr>
          </a:p>
        </p:txBody>
      </p:sp>
      <p:sp>
        <p:nvSpPr>
          <p:cNvPr id="2" name="Title 1"/>
          <p:cNvSpPr>
            <a:spLocks noGrp="1"/>
          </p:cNvSpPr>
          <p:nvPr>
            <p:ph type="ctrTitle"/>
          </p:nvPr>
        </p:nvSpPr>
        <p:spPr>
          <a:xfrm>
            <a:off x="381000" y="3200400"/>
            <a:ext cx="8229600" cy="1470025"/>
          </a:xfrm>
        </p:spPr>
        <p:txBody>
          <a:bodyPr/>
          <a:lstStyle/>
          <a:p>
            <a:r>
              <a:rPr lang="en-PH" dirty="0" smtClean="0">
                <a:solidFill>
                  <a:schemeClr val="tx1"/>
                </a:solidFill>
                <a:latin typeface="Tahoma" pitchFamily="34" charset="0"/>
                <a:ea typeface="Tahoma" pitchFamily="34" charset="0"/>
                <a:cs typeface="Tahoma" pitchFamily="34" charset="0"/>
              </a:rPr>
              <a:t>Medical </a:t>
            </a:r>
            <a:r>
              <a:rPr lang="en-PH" dirty="0" err="1" smtClean="0">
                <a:solidFill>
                  <a:schemeClr val="tx1"/>
                </a:solidFill>
                <a:latin typeface="Tahoma" pitchFamily="34" charset="0"/>
                <a:ea typeface="Tahoma" pitchFamily="34" charset="0"/>
                <a:cs typeface="Tahoma" pitchFamily="34" charset="0"/>
              </a:rPr>
              <a:t>Grandrounds</a:t>
            </a:r>
            <a:endParaRPr lang="en-PH" dirty="0">
              <a:solidFill>
                <a:schemeClr val="tx1"/>
              </a:solidFill>
              <a:latin typeface="Tahoma" pitchFamily="34" charset="0"/>
              <a:ea typeface="Tahoma" pitchFamily="34" charset="0"/>
              <a:cs typeface="Tahoma" pitchFamily="34" charset="0"/>
            </a:endParaRPr>
          </a:p>
        </p:txBody>
      </p:sp>
      <p:pic>
        <p:nvPicPr>
          <p:cNvPr id="4" name="Picture 2"/>
          <p:cNvPicPr>
            <a:picLocks noChangeAspect="1" noChangeArrowheads="1"/>
          </p:cNvPicPr>
          <p:nvPr/>
        </p:nvPicPr>
        <p:blipFill>
          <a:blip r:embed="rId2" cstate="print"/>
          <a:srcRect/>
          <a:stretch>
            <a:fillRect/>
          </a:stretch>
        </p:blipFill>
        <p:spPr bwMode="auto">
          <a:xfrm rot="315856">
            <a:off x="7004289" y="4955117"/>
            <a:ext cx="1781175" cy="1609725"/>
          </a:xfrm>
          <a:prstGeom prst="rect">
            <a:avLst/>
          </a:prstGeom>
          <a:noFill/>
          <a:ln w="9525">
            <a:noFill/>
            <a:miter lim="800000"/>
            <a:headEnd/>
            <a:tailEnd/>
          </a:ln>
        </p:spPr>
      </p:pic>
      <p:sp>
        <p:nvSpPr>
          <p:cNvPr id="5" name="TextBox 4"/>
          <p:cNvSpPr txBox="1"/>
          <p:nvPr/>
        </p:nvSpPr>
        <p:spPr>
          <a:xfrm>
            <a:off x="1524000" y="1828800"/>
            <a:ext cx="6248400" cy="1107996"/>
          </a:xfrm>
          <a:prstGeom prst="rect">
            <a:avLst/>
          </a:prstGeom>
          <a:noFill/>
        </p:spPr>
        <p:txBody>
          <a:bodyPr wrap="square" rtlCol="0">
            <a:spAutoFit/>
          </a:bodyPr>
          <a:lstStyle/>
          <a:p>
            <a:r>
              <a:rPr lang="en-PH" sz="6600" dirty="0" smtClean="0">
                <a:latin typeface="Freestyle Script" pitchFamily="66" charset="0"/>
              </a:rPr>
              <a:t>More than you think it is...</a:t>
            </a:r>
            <a:endParaRPr lang="en-PH" sz="6600" dirty="0">
              <a:latin typeface="Freestyle Script"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sp>
        <p:nvSpPr>
          <p:cNvPr id="3" name="Content Placeholder 2"/>
          <p:cNvSpPr>
            <a:spLocks noGrp="1"/>
          </p:cNvSpPr>
          <p:nvPr>
            <p:ph sz="quarter" idx="1"/>
          </p:nvPr>
        </p:nvSpPr>
        <p:spPr/>
        <p:txBody>
          <a:bodyPr/>
          <a:lstStyle/>
          <a:p>
            <a:r>
              <a:rPr lang="en-PH" b="1" dirty="0" smtClean="0">
                <a:latin typeface="Tahoma" pitchFamily="34" charset="0"/>
                <a:ea typeface="Tahoma" pitchFamily="34" charset="0"/>
                <a:cs typeface="Tahoma" pitchFamily="34" charset="0"/>
              </a:rPr>
              <a:t>Working Impression:</a:t>
            </a:r>
            <a:endParaRPr lang="en-PH" dirty="0" smtClean="0">
              <a:latin typeface="Tahoma" pitchFamily="34" charset="0"/>
              <a:ea typeface="Tahoma" pitchFamily="34" charset="0"/>
              <a:cs typeface="Tahoma" pitchFamily="34" charset="0"/>
            </a:endParaRPr>
          </a:p>
          <a:p>
            <a:pPr>
              <a:buNone/>
            </a:pPr>
            <a:r>
              <a:rPr lang="en-PH" dirty="0" smtClean="0">
                <a:latin typeface="Tahoma" pitchFamily="34" charset="0"/>
                <a:ea typeface="Tahoma" pitchFamily="34" charset="0"/>
                <a:cs typeface="Tahoma" pitchFamily="34" charset="0"/>
              </a:rPr>
              <a:t>	</a:t>
            </a:r>
          </a:p>
          <a:p>
            <a:pPr>
              <a:buNone/>
            </a:pPr>
            <a:endParaRPr lang="en-PH" dirty="0" smtClean="0">
              <a:latin typeface="Tahoma" pitchFamily="34" charset="0"/>
              <a:ea typeface="Tahoma" pitchFamily="34" charset="0"/>
              <a:cs typeface="Tahoma" pitchFamily="34" charset="0"/>
            </a:endParaRPr>
          </a:p>
          <a:p>
            <a:pPr>
              <a:buNone/>
            </a:pPr>
            <a:r>
              <a:rPr lang="en-PH" dirty="0" smtClean="0">
                <a:latin typeface="Tahoma" pitchFamily="34" charset="0"/>
                <a:ea typeface="Tahoma" pitchFamily="34" charset="0"/>
                <a:cs typeface="Tahoma" pitchFamily="34" charset="0"/>
              </a:rPr>
              <a:t>Non-resolving pneumonia, </a:t>
            </a:r>
            <a:r>
              <a:rPr lang="en-PH" dirty="0" smtClean="0">
                <a:latin typeface="Tahoma" pitchFamily="34" charset="0"/>
                <a:ea typeface="Tahoma" pitchFamily="34" charset="0"/>
                <a:cs typeface="Tahoma" pitchFamily="34" charset="0"/>
              </a:rPr>
              <a:t>to consider atypical </a:t>
            </a:r>
            <a:r>
              <a:rPr lang="en-PH" dirty="0" err="1" smtClean="0">
                <a:latin typeface="Tahoma" pitchFamily="34" charset="0"/>
                <a:ea typeface="Tahoma" pitchFamily="34" charset="0"/>
                <a:cs typeface="Tahoma" pitchFamily="34" charset="0"/>
              </a:rPr>
              <a:t>vs</a:t>
            </a:r>
            <a:r>
              <a:rPr lang="en-PH" dirty="0" smtClean="0">
                <a:latin typeface="Tahoma" pitchFamily="34" charset="0"/>
                <a:ea typeface="Tahoma" pitchFamily="34" charset="0"/>
                <a:cs typeface="Tahoma" pitchFamily="34" charset="0"/>
              </a:rPr>
              <a:t> fungal </a:t>
            </a:r>
            <a:r>
              <a:rPr lang="en-PH" smtClean="0">
                <a:latin typeface="Tahoma" pitchFamily="34" charset="0"/>
                <a:ea typeface="Tahoma" pitchFamily="34" charset="0"/>
                <a:cs typeface="Tahoma" pitchFamily="34" charset="0"/>
              </a:rPr>
              <a:t>in origin</a:t>
            </a:r>
            <a:endParaRPr lang="en-PH" dirty="0" smtClean="0">
              <a:latin typeface="Tahoma" pitchFamily="34" charset="0"/>
              <a:ea typeface="Tahoma" pitchFamily="34" charset="0"/>
              <a:cs typeface="Tahoma" pitchFamily="34" charset="0"/>
            </a:endParaRPr>
          </a:p>
          <a:p>
            <a:pPr>
              <a:buNone/>
            </a:pPr>
            <a:r>
              <a:rPr lang="en-PH" dirty="0" smtClean="0">
                <a:latin typeface="Tahoma" pitchFamily="34" charset="0"/>
                <a:ea typeface="Tahoma" pitchFamily="34" charset="0"/>
                <a:cs typeface="Tahoma" pitchFamily="34" charset="0"/>
              </a:rPr>
              <a:t> </a:t>
            </a:r>
          </a:p>
          <a:p>
            <a:endParaRPr lang="en-PH"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Course in the Wards</a:t>
            </a:r>
            <a:endParaRPr lang="en-PH" dirty="0"/>
          </a:p>
        </p:txBody>
      </p:sp>
      <p:graphicFrame>
        <p:nvGraphicFramePr>
          <p:cNvPr id="4" name="Content Placeholder 3"/>
          <p:cNvGraphicFramePr>
            <a:graphicFrameLocks noGrp="1"/>
          </p:cNvGraphicFramePr>
          <p:nvPr>
            <p:ph sz="quarter" idx="1"/>
          </p:nvPr>
        </p:nvGraphicFramePr>
        <p:xfrm>
          <a:off x="914400" y="2362200"/>
          <a:ext cx="2514600" cy="3657600"/>
        </p:xfrm>
        <a:graphic>
          <a:graphicData uri="http://schemas.openxmlformats.org/drawingml/2006/table">
            <a:tbl>
              <a:tblPr>
                <a:tableStyleId>{3C2FFA5D-87B4-456A-9821-1D502468CF0F}</a:tableStyleId>
              </a:tblPr>
              <a:tblGrid>
                <a:gridCol w="1257300"/>
                <a:gridCol w="1257300"/>
              </a:tblGrid>
              <a:tr h="406400">
                <a:tc>
                  <a:txBody>
                    <a:bodyPr/>
                    <a:lstStyle/>
                    <a:p>
                      <a:pPr marL="0" marR="0">
                        <a:spcBef>
                          <a:spcPts val="0"/>
                        </a:spcBef>
                        <a:spcAft>
                          <a:spcPts val="0"/>
                        </a:spcAft>
                      </a:pPr>
                      <a:endParaRPr lang="en-PH" sz="2400" dirty="0">
                        <a:latin typeface="Calibri"/>
                        <a:ea typeface="Calibri"/>
                        <a:cs typeface="Times New Roman"/>
                      </a:endParaRPr>
                    </a:p>
                  </a:txBody>
                  <a:tcPr marL="68580" marR="68580" marT="0" marB="0" anchor="ctr"/>
                </a:tc>
                <a:tc>
                  <a:txBody>
                    <a:bodyPr/>
                    <a:lstStyle/>
                    <a:p>
                      <a:pPr marL="0" marR="0">
                        <a:spcBef>
                          <a:spcPts val="0"/>
                        </a:spcBef>
                        <a:spcAft>
                          <a:spcPts val="0"/>
                        </a:spcAft>
                      </a:pPr>
                      <a:endParaRPr lang="en-PH" sz="2400" dirty="0">
                        <a:latin typeface="Calibri"/>
                        <a:ea typeface="Calibri"/>
                        <a:cs typeface="Times New Roman"/>
                      </a:endParaRPr>
                    </a:p>
                  </a:txBody>
                  <a:tcPr marL="68580" marR="68580" marT="0" marB="0" anchor="ctr"/>
                </a:tc>
              </a:tr>
              <a:tr h="406400">
                <a:tc>
                  <a:txBody>
                    <a:bodyPr/>
                    <a:lstStyle/>
                    <a:p>
                      <a:pPr marL="0" marR="0">
                        <a:spcBef>
                          <a:spcPts val="0"/>
                        </a:spcBef>
                        <a:spcAft>
                          <a:spcPts val="0"/>
                        </a:spcAft>
                      </a:pPr>
                      <a:r>
                        <a:rPr lang="en-PH" sz="2400" dirty="0" err="1">
                          <a:latin typeface="Tahoma" pitchFamily="34" charset="0"/>
                          <a:ea typeface="Tahoma" pitchFamily="34" charset="0"/>
                          <a:cs typeface="Tahoma" pitchFamily="34" charset="0"/>
                        </a:rPr>
                        <a:t>Hgb</a:t>
                      </a:r>
                      <a:endParaRPr lang="en-PH" sz="2400" dirty="0">
                        <a:latin typeface="Tahoma" pitchFamily="34" charset="0"/>
                        <a:ea typeface="Tahoma" pitchFamily="34" charset="0"/>
                        <a:cs typeface="Tahoma" pitchFamily="34" charset="0"/>
                      </a:endParaRPr>
                    </a:p>
                  </a:txBody>
                  <a:tcPr marL="68580" marR="68580" marT="0" marB="0" anchor="ctr"/>
                </a:tc>
                <a:tc>
                  <a:txBody>
                    <a:bodyPr/>
                    <a:lstStyle/>
                    <a:p>
                      <a:pPr marL="0" marR="0">
                        <a:spcBef>
                          <a:spcPts val="0"/>
                        </a:spcBef>
                        <a:spcAft>
                          <a:spcPts val="0"/>
                        </a:spcAft>
                      </a:pPr>
                      <a:r>
                        <a:rPr lang="en-PH" sz="2400">
                          <a:latin typeface="Tahoma" pitchFamily="34" charset="0"/>
                          <a:ea typeface="Tahoma" pitchFamily="34" charset="0"/>
                          <a:cs typeface="Tahoma" pitchFamily="34" charset="0"/>
                        </a:rPr>
                        <a:t>14.2</a:t>
                      </a:r>
                    </a:p>
                  </a:txBody>
                  <a:tcPr marL="68580" marR="68580" marT="0" marB="0" anchor="ctr"/>
                </a:tc>
              </a:tr>
              <a:tr h="406400">
                <a:tc>
                  <a:txBody>
                    <a:bodyPr/>
                    <a:lstStyle/>
                    <a:p>
                      <a:pPr marL="0" marR="0">
                        <a:spcBef>
                          <a:spcPts val="0"/>
                        </a:spcBef>
                        <a:spcAft>
                          <a:spcPts val="0"/>
                        </a:spcAft>
                      </a:pPr>
                      <a:r>
                        <a:rPr lang="en-PH" sz="2400" dirty="0" err="1">
                          <a:latin typeface="Tahoma" pitchFamily="34" charset="0"/>
                          <a:ea typeface="Tahoma" pitchFamily="34" charset="0"/>
                          <a:cs typeface="Tahoma" pitchFamily="34" charset="0"/>
                        </a:rPr>
                        <a:t>Hct</a:t>
                      </a:r>
                      <a:endParaRPr lang="en-PH" sz="2400" dirty="0">
                        <a:latin typeface="Tahoma" pitchFamily="34" charset="0"/>
                        <a:ea typeface="Tahoma" pitchFamily="34" charset="0"/>
                        <a:cs typeface="Tahoma" pitchFamily="34" charset="0"/>
                      </a:endParaRPr>
                    </a:p>
                  </a:txBody>
                  <a:tcPr marL="68580" marR="68580" marT="0" marB="0" anchor="ctr"/>
                </a:tc>
                <a:tc>
                  <a:txBody>
                    <a:bodyPr/>
                    <a:lstStyle/>
                    <a:p>
                      <a:pPr marL="0" marR="0">
                        <a:spcBef>
                          <a:spcPts val="0"/>
                        </a:spcBef>
                        <a:spcAft>
                          <a:spcPts val="0"/>
                        </a:spcAft>
                      </a:pPr>
                      <a:r>
                        <a:rPr lang="en-PH" sz="2400">
                          <a:latin typeface="Tahoma" pitchFamily="34" charset="0"/>
                          <a:ea typeface="Tahoma" pitchFamily="34" charset="0"/>
                          <a:cs typeface="Tahoma" pitchFamily="34" charset="0"/>
                        </a:rPr>
                        <a:t>40.90</a:t>
                      </a:r>
                    </a:p>
                  </a:txBody>
                  <a:tcPr marL="68580" marR="68580" marT="0" marB="0" anchor="ctr"/>
                </a:tc>
              </a:tr>
              <a:tr h="406400">
                <a:tc>
                  <a:txBody>
                    <a:bodyPr/>
                    <a:lstStyle/>
                    <a:p>
                      <a:pPr marL="0" marR="0">
                        <a:spcBef>
                          <a:spcPts val="0"/>
                        </a:spcBef>
                        <a:spcAft>
                          <a:spcPts val="0"/>
                        </a:spcAft>
                      </a:pPr>
                      <a:r>
                        <a:rPr lang="en-PH" sz="2400" dirty="0">
                          <a:latin typeface="Tahoma" pitchFamily="34" charset="0"/>
                          <a:ea typeface="Tahoma" pitchFamily="34" charset="0"/>
                          <a:cs typeface="Tahoma" pitchFamily="34" charset="0"/>
                        </a:rPr>
                        <a:t>RBC</a:t>
                      </a:r>
                    </a:p>
                  </a:txBody>
                  <a:tcPr marL="68580" marR="68580" marT="0" marB="0" anchor="ctr"/>
                </a:tc>
                <a:tc>
                  <a:txBody>
                    <a:bodyPr/>
                    <a:lstStyle/>
                    <a:p>
                      <a:pPr marL="0" marR="0">
                        <a:spcBef>
                          <a:spcPts val="0"/>
                        </a:spcBef>
                        <a:spcAft>
                          <a:spcPts val="0"/>
                        </a:spcAft>
                      </a:pPr>
                      <a:r>
                        <a:rPr lang="en-PH" sz="2400">
                          <a:latin typeface="Tahoma" pitchFamily="34" charset="0"/>
                          <a:ea typeface="Tahoma" pitchFamily="34" charset="0"/>
                          <a:cs typeface="Tahoma" pitchFamily="34" charset="0"/>
                        </a:rPr>
                        <a:t>4.72</a:t>
                      </a:r>
                    </a:p>
                  </a:txBody>
                  <a:tcPr marL="68580" marR="68580" marT="0" marB="0" anchor="ctr"/>
                </a:tc>
              </a:tr>
              <a:tr h="406400">
                <a:tc>
                  <a:txBody>
                    <a:bodyPr/>
                    <a:lstStyle/>
                    <a:p>
                      <a:pPr marL="0" marR="0">
                        <a:spcBef>
                          <a:spcPts val="0"/>
                        </a:spcBef>
                        <a:spcAft>
                          <a:spcPts val="0"/>
                        </a:spcAft>
                      </a:pPr>
                      <a:r>
                        <a:rPr lang="en-PH" sz="2400" dirty="0">
                          <a:latin typeface="Tahoma" pitchFamily="34" charset="0"/>
                          <a:ea typeface="Tahoma" pitchFamily="34" charset="0"/>
                          <a:cs typeface="Tahoma" pitchFamily="34" charset="0"/>
                        </a:rPr>
                        <a:t>WBC</a:t>
                      </a:r>
                    </a:p>
                  </a:txBody>
                  <a:tcPr marL="68580" marR="68580" marT="0" marB="0" anchor="ctr"/>
                </a:tc>
                <a:tc>
                  <a:txBody>
                    <a:bodyPr/>
                    <a:lstStyle/>
                    <a:p>
                      <a:pPr marL="0" marR="0">
                        <a:spcBef>
                          <a:spcPts val="0"/>
                        </a:spcBef>
                        <a:spcAft>
                          <a:spcPts val="0"/>
                        </a:spcAft>
                      </a:pPr>
                      <a:r>
                        <a:rPr lang="en-PH" sz="2400">
                          <a:latin typeface="Tahoma" pitchFamily="34" charset="0"/>
                          <a:ea typeface="Tahoma" pitchFamily="34" charset="0"/>
                          <a:cs typeface="Tahoma" pitchFamily="34" charset="0"/>
                        </a:rPr>
                        <a:t>12.85</a:t>
                      </a:r>
                    </a:p>
                  </a:txBody>
                  <a:tcPr marL="68580" marR="68580" marT="0" marB="0" anchor="ctr"/>
                </a:tc>
              </a:tr>
              <a:tr h="406400">
                <a:tc>
                  <a:txBody>
                    <a:bodyPr/>
                    <a:lstStyle/>
                    <a:p>
                      <a:pPr marL="0" marR="0">
                        <a:spcBef>
                          <a:spcPts val="0"/>
                        </a:spcBef>
                        <a:spcAft>
                          <a:spcPts val="0"/>
                        </a:spcAft>
                      </a:pPr>
                      <a:r>
                        <a:rPr lang="en-PH" sz="2400" dirty="0" err="1">
                          <a:latin typeface="Tahoma" pitchFamily="34" charset="0"/>
                          <a:ea typeface="Tahoma" pitchFamily="34" charset="0"/>
                          <a:cs typeface="Tahoma" pitchFamily="34" charset="0"/>
                        </a:rPr>
                        <a:t>Seg</a:t>
                      </a:r>
                      <a:endParaRPr lang="en-PH" sz="2400" dirty="0">
                        <a:latin typeface="Tahoma" pitchFamily="34" charset="0"/>
                        <a:ea typeface="Tahoma" pitchFamily="34" charset="0"/>
                        <a:cs typeface="Tahoma" pitchFamily="34" charset="0"/>
                      </a:endParaRPr>
                    </a:p>
                  </a:txBody>
                  <a:tcPr marL="68580" marR="68580" marT="0" marB="0" anchor="ctr"/>
                </a:tc>
                <a:tc>
                  <a:txBody>
                    <a:bodyPr/>
                    <a:lstStyle/>
                    <a:p>
                      <a:pPr marL="0" marR="0">
                        <a:spcBef>
                          <a:spcPts val="0"/>
                        </a:spcBef>
                        <a:spcAft>
                          <a:spcPts val="0"/>
                        </a:spcAft>
                      </a:pPr>
                      <a:r>
                        <a:rPr lang="en-PH" sz="2400" dirty="0">
                          <a:latin typeface="Tahoma" pitchFamily="34" charset="0"/>
                          <a:ea typeface="Tahoma" pitchFamily="34" charset="0"/>
                          <a:cs typeface="Tahoma" pitchFamily="34" charset="0"/>
                        </a:rPr>
                        <a:t>81</a:t>
                      </a:r>
                    </a:p>
                  </a:txBody>
                  <a:tcPr marL="68580" marR="68580" marT="0" marB="0" anchor="ctr"/>
                </a:tc>
              </a:tr>
              <a:tr h="406400">
                <a:tc>
                  <a:txBody>
                    <a:bodyPr/>
                    <a:lstStyle/>
                    <a:p>
                      <a:pPr marL="0" marR="0">
                        <a:spcBef>
                          <a:spcPts val="0"/>
                        </a:spcBef>
                        <a:spcAft>
                          <a:spcPts val="0"/>
                        </a:spcAft>
                      </a:pPr>
                      <a:r>
                        <a:rPr lang="en-PH" sz="2400" dirty="0">
                          <a:latin typeface="Tahoma" pitchFamily="34" charset="0"/>
                          <a:ea typeface="Tahoma" pitchFamily="34" charset="0"/>
                          <a:cs typeface="Tahoma" pitchFamily="34" charset="0"/>
                        </a:rPr>
                        <a:t>Lymph</a:t>
                      </a:r>
                    </a:p>
                  </a:txBody>
                  <a:tcPr marL="68580" marR="68580" marT="0" marB="0" anchor="ctr"/>
                </a:tc>
                <a:tc>
                  <a:txBody>
                    <a:bodyPr/>
                    <a:lstStyle/>
                    <a:p>
                      <a:pPr marL="0" marR="0">
                        <a:spcBef>
                          <a:spcPts val="0"/>
                        </a:spcBef>
                        <a:spcAft>
                          <a:spcPts val="0"/>
                        </a:spcAft>
                      </a:pPr>
                      <a:r>
                        <a:rPr lang="en-PH" sz="2400" dirty="0">
                          <a:latin typeface="Tahoma" pitchFamily="34" charset="0"/>
                          <a:ea typeface="Tahoma" pitchFamily="34" charset="0"/>
                          <a:cs typeface="Tahoma" pitchFamily="34" charset="0"/>
                        </a:rPr>
                        <a:t>11</a:t>
                      </a:r>
                    </a:p>
                  </a:txBody>
                  <a:tcPr marL="68580" marR="68580" marT="0" marB="0" anchor="ctr"/>
                </a:tc>
              </a:tr>
              <a:tr h="406400">
                <a:tc>
                  <a:txBody>
                    <a:bodyPr/>
                    <a:lstStyle/>
                    <a:p>
                      <a:pPr marL="0" marR="0">
                        <a:spcBef>
                          <a:spcPts val="0"/>
                        </a:spcBef>
                        <a:spcAft>
                          <a:spcPts val="0"/>
                        </a:spcAft>
                      </a:pPr>
                      <a:r>
                        <a:rPr lang="en-PH" sz="2400">
                          <a:latin typeface="Tahoma" pitchFamily="34" charset="0"/>
                          <a:ea typeface="Tahoma" pitchFamily="34" charset="0"/>
                          <a:cs typeface="Tahoma" pitchFamily="34" charset="0"/>
                        </a:rPr>
                        <a:t>Mono</a:t>
                      </a:r>
                    </a:p>
                  </a:txBody>
                  <a:tcPr marL="68580" marR="68580" marT="0" marB="0" anchor="ctr"/>
                </a:tc>
                <a:tc>
                  <a:txBody>
                    <a:bodyPr/>
                    <a:lstStyle/>
                    <a:p>
                      <a:pPr marL="0" marR="0">
                        <a:spcBef>
                          <a:spcPts val="0"/>
                        </a:spcBef>
                        <a:spcAft>
                          <a:spcPts val="0"/>
                        </a:spcAft>
                      </a:pPr>
                      <a:r>
                        <a:rPr lang="en-PH" sz="2400" dirty="0">
                          <a:latin typeface="Tahoma" pitchFamily="34" charset="0"/>
                          <a:ea typeface="Tahoma" pitchFamily="34" charset="0"/>
                          <a:cs typeface="Tahoma" pitchFamily="34" charset="0"/>
                        </a:rPr>
                        <a:t>8</a:t>
                      </a:r>
                    </a:p>
                  </a:txBody>
                  <a:tcPr marL="68580" marR="68580" marT="0" marB="0" anchor="ctr"/>
                </a:tc>
              </a:tr>
              <a:tr h="406400">
                <a:tc>
                  <a:txBody>
                    <a:bodyPr/>
                    <a:lstStyle/>
                    <a:p>
                      <a:pPr marL="0" marR="0">
                        <a:spcBef>
                          <a:spcPts val="0"/>
                        </a:spcBef>
                        <a:spcAft>
                          <a:spcPts val="0"/>
                        </a:spcAft>
                      </a:pPr>
                      <a:r>
                        <a:rPr lang="en-PH" sz="2400">
                          <a:latin typeface="Tahoma" pitchFamily="34" charset="0"/>
                          <a:ea typeface="Tahoma" pitchFamily="34" charset="0"/>
                          <a:cs typeface="Tahoma" pitchFamily="34" charset="0"/>
                        </a:rPr>
                        <a:t>Plt</a:t>
                      </a:r>
                    </a:p>
                  </a:txBody>
                  <a:tcPr marL="68580" marR="68580" marT="0" marB="0" anchor="ctr"/>
                </a:tc>
                <a:tc>
                  <a:txBody>
                    <a:bodyPr/>
                    <a:lstStyle/>
                    <a:p>
                      <a:pPr marL="0" marR="0">
                        <a:spcBef>
                          <a:spcPts val="0"/>
                        </a:spcBef>
                        <a:spcAft>
                          <a:spcPts val="0"/>
                        </a:spcAft>
                      </a:pPr>
                      <a:r>
                        <a:rPr lang="en-PH" sz="2400" dirty="0">
                          <a:latin typeface="Tahoma" pitchFamily="34" charset="0"/>
                          <a:ea typeface="Tahoma" pitchFamily="34" charset="0"/>
                          <a:cs typeface="Tahoma" pitchFamily="34" charset="0"/>
                        </a:rPr>
                        <a:t>259</a:t>
                      </a:r>
                    </a:p>
                  </a:txBody>
                  <a:tcPr marL="68580" marR="68580" marT="0" marB="0" anchor="ctr"/>
                </a:tc>
              </a:tr>
            </a:tbl>
          </a:graphicData>
        </a:graphic>
      </p:graphicFrame>
      <p:sp>
        <p:nvSpPr>
          <p:cNvPr id="5" name="TextBox 4"/>
          <p:cNvSpPr txBox="1"/>
          <p:nvPr/>
        </p:nvSpPr>
        <p:spPr>
          <a:xfrm>
            <a:off x="457200" y="1752600"/>
            <a:ext cx="5105400" cy="738664"/>
          </a:xfrm>
          <a:prstGeom prst="rect">
            <a:avLst/>
          </a:prstGeom>
          <a:noFill/>
        </p:spPr>
        <p:txBody>
          <a:bodyPr wrap="square" rtlCol="0">
            <a:spAutoFit/>
          </a:bodyPr>
          <a:lstStyle/>
          <a:p>
            <a:pPr>
              <a:buFont typeface="Arial" pitchFamily="34" charset="0"/>
              <a:buChar char="•"/>
            </a:pPr>
            <a:r>
              <a:rPr lang="en-PH" sz="2400" dirty="0" smtClean="0">
                <a:latin typeface="Tahoma" pitchFamily="34" charset="0"/>
                <a:ea typeface="Tahoma" pitchFamily="34" charset="0"/>
                <a:cs typeface="Tahoma" pitchFamily="34" charset="0"/>
              </a:rPr>
              <a:t>Admission</a:t>
            </a:r>
          </a:p>
          <a:p>
            <a:pPr lvl="1"/>
            <a:endParaRPr lang="en-PH" dirty="0">
              <a:latin typeface="Tahoma" pitchFamily="34" charset="0"/>
              <a:ea typeface="Tahoma" pitchFamily="34" charset="0"/>
              <a:cs typeface="Tahoma" pitchFamily="34" charset="0"/>
            </a:endParaRPr>
          </a:p>
        </p:txBody>
      </p:sp>
      <p:graphicFrame>
        <p:nvGraphicFramePr>
          <p:cNvPr id="6" name="Table 5"/>
          <p:cNvGraphicFramePr>
            <a:graphicFrameLocks noGrp="1"/>
          </p:cNvGraphicFramePr>
          <p:nvPr/>
        </p:nvGraphicFramePr>
        <p:xfrm>
          <a:off x="5105400" y="2286000"/>
          <a:ext cx="2438400" cy="1463040"/>
        </p:xfrm>
        <a:graphic>
          <a:graphicData uri="http://schemas.openxmlformats.org/drawingml/2006/table">
            <a:tbl>
              <a:tblPr firstRow="1" bandRow="1">
                <a:tableStyleId>{69CF1AB2-1976-4502-BF36-3FF5EA218861}</a:tableStyleId>
              </a:tblPr>
              <a:tblGrid>
                <a:gridCol w="1219200"/>
                <a:gridCol w="1219200"/>
              </a:tblGrid>
              <a:tr h="353907">
                <a:tc>
                  <a:txBody>
                    <a:bodyPr/>
                    <a:lstStyle/>
                    <a:p>
                      <a:endParaRPr lang="en-PH" dirty="0"/>
                    </a:p>
                  </a:txBody>
                  <a:tcPr/>
                </a:tc>
                <a:tc>
                  <a:txBody>
                    <a:bodyPr/>
                    <a:lstStyle/>
                    <a:p>
                      <a:endParaRPr lang="en-PH"/>
                    </a:p>
                  </a:txBody>
                  <a:tcPr/>
                </a:tc>
              </a:tr>
              <a:tr h="353907">
                <a:tc>
                  <a:txBody>
                    <a:bodyPr/>
                    <a:lstStyle/>
                    <a:p>
                      <a:r>
                        <a:rPr lang="en-PH" dirty="0" smtClean="0">
                          <a:latin typeface="Tahoma" pitchFamily="34" charset="0"/>
                          <a:ea typeface="Tahoma" pitchFamily="34" charset="0"/>
                          <a:cs typeface="Tahoma" pitchFamily="34" charset="0"/>
                        </a:rPr>
                        <a:t>Na</a:t>
                      </a:r>
                      <a:endParaRPr lang="en-PH" dirty="0">
                        <a:latin typeface="Tahoma" pitchFamily="34" charset="0"/>
                        <a:ea typeface="Tahoma" pitchFamily="34" charset="0"/>
                        <a:cs typeface="Tahoma" pitchFamily="34" charset="0"/>
                      </a:endParaRPr>
                    </a:p>
                  </a:txBody>
                  <a:tcPr/>
                </a:tc>
                <a:tc>
                  <a:txBody>
                    <a:bodyPr/>
                    <a:lstStyle/>
                    <a:p>
                      <a:r>
                        <a:rPr lang="en-PH" dirty="0" smtClean="0">
                          <a:latin typeface="Tahoma" pitchFamily="34" charset="0"/>
                          <a:ea typeface="Tahoma" pitchFamily="34" charset="0"/>
                          <a:cs typeface="Tahoma" pitchFamily="34" charset="0"/>
                        </a:rPr>
                        <a:t>133</a:t>
                      </a:r>
                      <a:endParaRPr lang="en-PH" dirty="0">
                        <a:latin typeface="Tahoma" pitchFamily="34" charset="0"/>
                        <a:ea typeface="Tahoma" pitchFamily="34" charset="0"/>
                        <a:cs typeface="Tahoma" pitchFamily="34" charset="0"/>
                      </a:endParaRPr>
                    </a:p>
                  </a:txBody>
                  <a:tcPr/>
                </a:tc>
              </a:tr>
              <a:tr h="353907">
                <a:tc>
                  <a:txBody>
                    <a:bodyPr/>
                    <a:lstStyle/>
                    <a:p>
                      <a:r>
                        <a:rPr lang="en-PH" dirty="0" smtClean="0">
                          <a:latin typeface="Tahoma" pitchFamily="34" charset="0"/>
                          <a:ea typeface="Tahoma" pitchFamily="34" charset="0"/>
                          <a:cs typeface="Tahoma" pitchFamily="34" charset="0"/>
                        </a:rPr>
                        <a:t>K</a:t>
                      </a:r>
                      <a:endParaRPr lang="en-PH" dirty="0">
                        <a:latin typeface="Tahoma" pitchFamily="34" charset="0"/>
                        <a:ea typeface="Tahoma" pitchFamily="34" charset="0"/>
                        <a:cs typeface="Tahoma" pitchFamily="34" charset="0"/>
                      </a:endParaRPr>
                    </a:p>
                  </a:txBody>
                  <a:tcPr/>
                </a:tc>
                <a:tc>
                  <a:txBody>
                    <a:bodyPr/>
                    <a:lstStyle/>
                    <a:p>
                      <a:r>
                        <a:rPr lang="en-PH" dirty="0" smtClean="0">
                          <a:latin typeface="Tahoma" pitchFamily="34" charset="0"/>
                          <a:ea typeface="Tahoma" pitchFamily="34" charset="0"/>
                          <a:cs typeface="Tahoma" pitchFamily="34" charset="0"/>
                        </a:rPr>
                        <a:t>4</a:t>
                      </a:r>
                      <a:endParaRPr lang="en-PH" dirty="0">
                        <a:latin typeface="Tahoma" pitchFamily="34" charset="0"/>
                        <a:ea typeface="Tahoma" pitchFamily="34" charset="0"/>
                        <a:cs typeface="Tahoma" pitchFamily="34" charset="0"/>
                      </a:endParaRPr>
                    </a:p>
                  </a:txBody>
                  <a:tcPr/>
                </a:tc>
              </a:tr>
              <a:tr h="353907">
                <a:tc>
                  <a:txBody>
                    <a:bodyPr/>
                    <a:lstStyle/>
                    <a:p>
                      <a:r>
                        <a:rPr lang="en-PH" dirty="0" err="1" smtClean="0">
                          <a:latin typeface="Tahoma" pitchFamily="34" charset="0"/>
                          <a:ea typeface="Tahoma" pitchFamily="34" charset="0"/>
                          <a:cs typeface="Tahoma" pitchFamily="34" charset="0"/>
                        </a:rPr>
                        <a:t>crea</a:t>
                      </a:r>
                      <a:endParaRPr lang="en-PH" dirty="0">
                        <a:latin typeface="Tahoma" pitchFamily="34" charset="0"/>
                        <a:ea typeface="Tahoma" pitchFamily="34" charset="0"/>
                        <a:cs typeface="Tahoma" pitchFamily="34" charset="0"/>
                      </a:endParaRPr>
                    </a:p>
                  </a:txBody>
                  <a:tcPr/>
                </a:tc>
                <a:tc>
                  <a:txBody>
                    <a:bodyPr/>
                    <a:lstStyle/>
                    <a:p>
                      <a:r>
                        <a:rPr lang="en-PH" dirty="0" smtClean="0">
                          <a:latin typeface="Tahoma" pitchFamily="34" charset="0"/>
                          <a:ea typeface="Tahoma" pitchFamily="34" charset="0"/>
                          <a:cs typeface="Tahoma" pitchFamily="34" charset="0"/>
                        </a:rPr>
                        <a:t>0.96</a:t>
                      </a:r>
                      <a:endParaRPr lang="en-PH" dirty="0">
                        <a:latin typeface="Tahoma" pitchFamily="34" charset="0"/>
                        <a:ea typeface="Tahoma" pitchFamily="34" charset="0"/>
                        <a:cs typeface="Tahoma" pitchFamily="34" charset="0"/>
                      </a:endParaRPr>
                    </a:p>
                  </a:txBody>
                  <a:tcPr/>
                </a:tc>
              </a:tr>
            </a:tbl>
          </a:graphicData>
        </a:graphic>
      </p:graphicFrame>
      <p:sp>
        <p:nvSpPr>
          <p:cNvPr id="7" name="TextBox 6"/>
          <p:cNvSpPr txBox="1"/>
          <p:nvPr/>
        </p:nvSpPr>
        <p:spPr>
          <a:xfrm>
            <a:off x="5105400" y="4495800"/>
            <a:ext cx="3276600" cy="707886"/>
          </a:xfrm>
          <a:prstGeom prst="rect">
            <a:avLst/>
          </a:prstGeom>
          <a:noFill/>
        </p:spPr>
        <p:txBody>
          <a:bodyPr wrap="square" rtlCol="0">
            <a:spAutoFit/>
          </a:bodyPr>
          <a:lstStyle/>
          <a:p>
            <a:r>
              <a:rPr lang="en-PH" sz="2000" b="1" dirty="0" smtClean="0">
                <a:latin typeface="Tahoma" pitchFamily="34" charset="0"/>
                <a:ea typeface="Tahoma" pitchFamily="34" charset="0"/>
                <a:cs typeface="Tahoma" pitchFamily="34" charset="0"/>
              </a:rPr>
              <a:t>Urinalysis- normal</a:t>
            </a:r>
          </a:p>
          <a:p>
            <a:r>
              <a:rPr lang="en-PH" sz="2000" b="1" dirty="0" smtClean="0">
                <a:latin typeface="Tahoma" pitchFamily="34" charset="0"/>
                <a:ea typeface="Tahoma" pitchFamily="34" charset="0"/>
                <a:cs typeface="Tahoma" pitchFamily="34" charset="0"/>
              </a:rPr>
              <a:t>ECG- sinus tachycardia</a:t>
            </a:r>
            <a:endParaRPr lang="en-PH" sz="2000" b="1"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2050" name="Picture 2" descr="E:\Lamar\chest xray july 20.jpg"/>
          <p:cNvPicPr>
            <a:picLocks noGrp="1" noChangeAspect="1" noChangeArrowheads="1"/>
          </p:cNvPicPr>
          <p:nvPr>
            <p:ph idx="1"/>
          </p:nvPr>
        </p:nvPicPr>
        <p:blipFill>
          <a:blip r:embed="rId2" cstate="print"/>
          <a:srcRect/>
          <a:stretch>
            <a:fillRect/>
          </a:stretch>
        </p:blipFill>
        <p:spPr bwMode="auto">
          <a:xfrm>
            <a:off x="1905000" y="96523"/>
            <a:ext cx="5410200" cy="6609077"/>
          </a:xfrm>
          <a:prstGeom prst="rect">
            <a:avLst/>
          </a:prstGeom>
          <a:noFill/>
        </p:spPr>
      </p:pic>
      <p:sp>
        <p:nvSpPr>
          <p:cNvPr id="5" name="Rectangle 4"/>
          <p:cNvSpPr/>
          <p:nvPr/>
        </p:nvSpPr>
        <p:spPr>
          <a:xfrm>
            <a:off x="1905000" y="228600"/>
            <a:ext cx="914400" cy="304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CT SCAN of Chest</a:t>
            </a:r>
            <a:endParaRPr lang="en-PH" dirty="0"/>
          </a:p>
        </p:txBody>
      </p:sp>
      <p:pic>
        <p:nvPicPr>
          <p:cNvPr id="3074" name="Picture 2" descr="E:\Lamar\upper lobes.jpg"/>
          <p:cNvPicPr>
            <a:picLocks noGrp="1" noChangeAspect="1" noChangeArrowheads="1"/>
          </p:cNvPicPr>
          <p:nvPr>
            <p:ph idx="1"/>
          </p:nvPr>
        </p:nvPicPr>
        <p:blipFill>
          <a:blip r:embed="rId2" cstate="print"/>
          <a:srcRect/>
          <a:stretch>
            <a:fillRect/>
          </a:stretch>
        </p:blipFill>
        <p:spPr bwMode="auto">
          <a:xfrm>
            <a:off x="1255150" y="1600200"/>
            <a:ext cx="6633700" cy="4525963"/>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CT SCAN of Chest</a:t>
            </a:r>
            <a:endParaRPr lang="en-PH" dirty="0"/>
          </a:p>
        </p:txBody>
      </p:sp>
      <p:pic>
        <p:nvPicPr>
          <p:cNvPr id="4098" name="Picture 2" descr="E:\Lamar\middle and lower lobes.jpg"/>
          <p:cNvPicPr>
            <a:picLocks noGrp="1" noChangeAspect="1" noChangeArrowheads="1"/>
          </p:cNvPicPr>
          <p:nvPr>
            <p:ph idx="1"/>
          </p:nvPr>
        </p:nvPicPr>
        <p:blipFill>
          <a:blip r:embed="rId2" cstate="print"/>
          <a:srcRect/>
          <a:stretch>
            <a:fillRect/>
          </a:stretch>
        </p:blipFill>
        <p:spPr bwMode="auto">
          <a:xfrm>
            <a:off x="1255150" y="1600200"/>
            <a:ext cx="6633700" cy="4525963"/>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sp>
        <p:nvSpPr>
          <p:cNvPr id="3" name="Content Placeholder 2"/>
          <p:cNvSpPr>
            <a:spLocks noGrp="1"/>
          </p:cNvSpPr>
          <p:nvPr>
            <p:ph sz="quarter" idx="1"/>
          </p:nvPr>
        </p:nvSpPr>
        <p:spPr/>
        <p:txBody>
          <a:bodyPr/>
          <a:lstStyle/>
          <a:p>
            <a:endParaRPr lang="en-PH" dirty="0" smtClean="0">
              <a:latin typeface="Tahoma" pitchFamily="34" charset="0"/>
              <a:ea typeface="Tahoma" pitchFamily="34" charset="0"/>
              <a:cs typeface="Tahoma" pitchFamily="34" charset="0"/>
            </a:endParaRPr>
          </a:p>
          <a:p>
            <a:pPr lvl="1"/>
            <a:r>
              <a:rPr lang="en-PH" dirty="0" smtClean="0">
                <a:latin typeface="Tahoma" pitchFamily="34" charset="0"/>
                <a:ea typeface="Tahoma" pitchFamily="34" charset="0"/>
                <a:cs typeface="Tahoma" pitchFamily="34" charset="0"/>
              </a:rPr>
              <a:t>Serum CALAS – Positive</a:t>
            </a:r>
          </a:p>
          <a:p>
            <a:pPr lvl="1"/>
            <a:r>
              <a:rPr lang="en-PH" dirty="0" smtClean="0">
                <a:latin typeface="Tahoma" pitchFamily="34" charset="0"/>
                <a:ea typeface="Tahoma" pitchFamily="34" charset="0"/>
                <a:cs typeface="Tahoma" pitchFamily="34" charset="0"/>
              </a:rPr>
              <a:t>PCP </a:t>
            </a:r>
            <a:r>
              <a:rPr lang="en-PH" dirty="0" err="1" smtClean="0">
                <a:latin typeface="Tahoma" pitchFamily="34" charset="0"/>
                <a:ea typeface="Tahoma" pitchFamily="34" charset="0"/>
                <a:cs typeface="Tahoma" pitchFamily="34" charset="0"/>
              </a:rPr>
              <a:t>immunofluorescence</a:t>
            </a:r>
            <a:r>
              <a:rPr lang="en-PH" dirty="0" smtClean="0">
                <a:latin typeface="Tahoma" pitchFamily="34" charset="0"/>
                <a:ea typeface="Tahoma" pitchFamily="34" charset="0"/>
                <a:cs typeface="Tahoma" pitchFamily="34" charset="0"/>
              </a:rPr>
              <a:t> -Negative</a:t>
            </a:r>
          </a:p>
          <a:p>
            <a:pPr lvl="1"/>
            <a:r>
              <a:rPr lang="en-PH" dirty="0" err="1" smtClean="0">
                <a:latin typeface="Tahoma" pitchFamily="34" charset="0"/>
                <a:ea typeface="Tahoma" pitchFamily="34" charset="0"/>
                <a:cs typeface="Tahoma" pitchFamily="34" charset="0"/>
              </a:rPr>
              <a:t>Legionella</a:t>
            </a:r>
            <a:r>
              <a:rPr lang="en-PH" dirty="0" smtClean="0">
                <a:latin typeface="Tahoma" pitchFamily="34" charset="0"/>
                <a:ea typeface="Tahoma" pitchFamily="34" charset="0"/>
                <a:cs typeface="Tahoma" pitchFamily="34" charset="0"/>
              </a:rPr>
              <a:t> antigen- Negative</a:t>
            </a:r>
          </a:p>
          <a:p>
            <a:pPr lvl="1"/>
            <a:r>
              <a:rPr lang="en-PH" dirty="0" smtClean="0">
                <a:latin typeface="Tahoma" pitchFamily="34" charset="0"/>
                <a:ea typeface="Tahoma" pitchFamily="34" charset="0"/>
                <a:cs typeface="Tahoma" pitchFamily="34" charset="0"/>
              </a:rPr>
              <a:t>AFB smear and culture- Negative</a:t>
            </a:r>
          </a:p>
          <a:p>
            <a:pPr lvl="1"/>
            <a:r>
              <a:rPr lang="en-PH" dirty="0" smtClean="0">
                <a:latin typeface="Tahoma" pitchFamily="34" charset="0"/>
                <a:ea typeface="Tahoma" pitchFamily="34" charset="0"/>
                <a:cs typeface="Tahoma" pitchFamily="34" charset="0"/>
              </a:rPr>
              <a:t>CD4 level- 73 cells/</a:t>
            </a:r>
            <a:r>
              <a:rPr lang="en-PH" dirty="0" err="1" smtClean="0">
                <a:latin typeface="Tahoma" pitchFamily="34" charset="0"/>
                <a:ea typeface="Tahoma" pitchFamily="34" charset="0"/>
                <a:cs typeface="Tahoma" pitchFamily="34" charset="0"/>
              </a:rPr>
              <a:t>uL</a:t>
            </a:r>
            <a:endParaRPr lang="en-PH" dirty="0" smtClean="0">
              <a:latin typeface="Tahoma" pitchFamily="34" charset="0"/>
              <a:ea typeface="Tahoma" pitchFamily="34" charset="0"/>
              <a:cs typeface="Tahoma" pitchFamily="34" charset="0"/>
            </a:endParaRPr>
          </a:p>
          <a:p>
            <a:pPr>
              <a:buNone/>
            </a:pPr>
            <a:endParaRPr lang="en-PH" dirty="0" smtClean="0">
              <a:latin typeface="Tahoma" pitchFamily="34" charset="0"/>
              <a:ea typeface="Tahoma" pitchFamily="34" charset="0"/>
              <a:cs typeface="Tahoma" pitchFamily="34" charset="0"/>
            </a:endParaRPr>
          </a:p>
          <a:p>
            <a:r>
              <a:rPr lang="en-PH" dirty="0" err="1" smtClean="0">
                <a:latin typeface="Tahoma" pitchFamily="34" charset="0"/>
                <a:ea typeface="Tahoma" pitchFamily="34" charset="0"/>
                <a:cs typeface="Tahoma" pitchFamily="34" charset="0"/>
              </a:rPr>
              <a:t>Fluconazole</a:t>
            </a:r>
            <a:r>
              <a:rPr lang="en-PH" dirty="0" smtClean="0">
                <a:latin typeface="Tahoma" pitchFamily="34" charset="0"/>
                <a:ea typeface="Tahoma" pitchFamily="34" charset="0"/>
                <a:cs typeface="Tahoma" pitchFamily="34" charset="0"/>
              </a:rPr>
              <a:t> was started</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2</a:t>
            </a:r>
            <a:r>
              <a:rPr lang="en-PH" baseline="30000" dirty="0" smtClean="0"/>
              <a:t>nd</a:t>
            </a:r>
            <a:r>
              <a:rPr lang="en-PH" dirty="0" smtClean="0"/>
              <a:t> hospital day</a:t>
            </a:r>
            <a:endParaRPr lang="en-PH" dirty="0"/>
          </a:p>
        </p:txBody>
      </p:sp>
      <p:sp>
        <p:nvSpPr>
          <p:cNvPr id="3" name="Content Placeholder 2"/>
          <p:cNvSpPr>
            <a:spLocks noGrp="1"/>
          </p:cNvSpPr>
          <p:nvPr>
            <p:ph sz="quarter" idx="1"/>
          </p:nvPr>
        </p:nvSpPr>
        <p:spPr/>
        <p:txBody>
          <a:bodyPr/>
          <a:lstStyle/>
          <a:p>
            <a:r>
              <a:rPr lang="en-PH" dirty="0" smtClean="0"/>
              <a:t>Lumbar tap</a:t>
            </a:r>
          </a:p>
          <a:p>
            <a:pPr lvl="8">
              <a:buNone/>
            </a:pPr>
            <a:r>
              <a:rPr lang="en-PH" sz="2400" dirty="0" smtClean="0">
                <a:latin typeface="Tahoma" pitchFamily="34" charset="0"/>
                <a:ea typeface="Tahoma" pitchFamily="34" charset="0"/>
                <a:cs typeface="Tahoma" pitchFamily="34" charset="0"/>
              </a:rPr>
              <a:t>                  Opening pressure -19cm</a:t>
            </a:r>
          </a:p>
          <a:p>
            <a:pPr lvl="8">
              <a:buNone/>
            </a:pPr>
            <a:r>
              <a:rPr lang="en-PH" sz="2400" dirty="0" smtClean="0">
                <a:latin typeface="Tahoma" pitchFamily="34" charset="0"/>
                <a:ea typeface="Tahoma" pitchFamily="34" charset="0"/>
                <a:cs typeface="Tahoma" pitchFamily="34" charset="0"/>
              </a:rPr>
              <a:t>			    Closing pressure- 11cm</a:t>
            </a:r>
          </a:p>
          <a:p>
            <a:pPr lvl="8">
              <a:buNone/>
            </a:pPr>
            <a:endParaRPr lang="en-PH" sz="2400" dirty="0" smtClean="0">
              <a:latin typeface="Tahoma" pitchFamily="34" charset="0"/>
              <a:ea typeface="Tahoma" pitchFamily="34" charset="0"/>
              <a:cs typeface="Tahoma" pitchFamily="34" charset="0"/>
            </a:endParaRPr>
          </a:p>
          <a:p>
            <a:pPr lvl="8">
              <a:buNone/>
            </a:pPr>
            <a:endParaRPr lang="en-PH" sz="2400" dirty="0" smtClean="0">
              <a:latin typeface="Tahoma" pitchFamily="34" charset="0"/>
              <a:ea typeface="Tahoma" pitchFamily="34" charset="0"/>
              <a:cs typeface="Tahoma" pitchFamily="34" charset="0"/>
            </a:endParaRPr>
          </a:p>
          <a:p>
            <a:pPr lvl="8">
              <a:buNone/>
            </a:pPr>
            <a:endParaRPr lang="en-PH" sz="2400" dirty="0" smtClean="0">
              <a:latin typeface="Tahoma" pitchFamily="34" charset="0"/>
              <a:ea typeface="Tahoma" pitchFamily="34" charset="0"/>
              <a:cs typeface="Tahoma" pitchFamily="34" charset="0"/>
            </a:endParaRPr>
          </a:p>
          <a:p>
            <a:pPr lvl="8">
              <a:buNone/>
            </a:pPr>
            <a:endParaRPr lang="en-PH" sz="2400" dirty="0" smtClean="0">
              <a:latin typeface="Tahoma" pitchFamily="34" charset="0"/>
              <a:ea typeface="Tahoma" pitchFamily="34" charset="0"/>
              <a:cs typeface="Tahoma" pitchFamily="34" charset="0"/>
            </a:endParaRPr>
          </a:p>
          <a:p>
            <a:pPr lvl="8">
              <a:buNone/>
            </a:pPr>
            <a:endParaRPr lang="en-PH" sz="2400" dirty="0" smtClean="0">
              <a:latin typeface="Tahoma" pitchFamily="34" charset="0"/>
              <a:ea typeface="Tahoma" pitchFamily="34" charset="0"/>
              <a:cs typeface="Tahoma" pitchFamily="34" charset="0"/>
            </a:endParaRPr>
          </a:p>
          <a:p>
            <a:pPr lvl="8">
              <a:buNone/>
            </a:pPr>
            <a:r>
              <a:rPr lang="en-PH" sz="2400" dirty="0" smtClean="0">
                <a:latin typeface="Tahoma" pitchFamily="34" charset="0"/>
                <a:ea typeface="Tahoma" pitchFamily="34" charset="0"/>
                <a:cs typeface="Tahoma" pitchFamily="34" charset="0"/>
              </a:rPr>
              <a:t>			  *</a:t>
            </a:r>
            <a:r>
              <a:rPr lang="en-PH" sz="2000" dirty="0" err="1" smtClean="0">
                <a:latin typeface="Tahoma" pitchFamily="34" charset="0"/>
                <a:ea typeface="Tahoma" pitchFamily="34" charset="0"/>
                <a:cs typeface="Tahoma" pitchFamily="34" charset="0"/>
              </a:rPr>
              <a:t>Amphotericin</a:t>
            </a:r>
            <a:r>
              <a:rPr lang="en-PH" sz="2000" dirty="0" smtClean="0">
                <a:latin typeface="Tahoma" pitchFamily="34" charset="0"/>
                <a:ea typeface="Tahoma" pitchFamily="34" charset="0"/>
                <a:cs typeface="Tahoma" pitchFamily="34" charset="0"/>
              </a:rPr>
              <a:t> not tolerated</a:t>
            </a:r>
          </a:p>
          <a:p>
            <a:pPr lvl="8">
              <a:buNone/>
            </a:pPr>
            <a:r>
              <a:rPr lang="en-PH" sz="2000" dirty="0" smtClean="0">
                <a:latin typeface="Tahoma" pitchFamily="34" charset="0"/>
                <a:ea typeface="Tahoma" pitchFamily="34" charset="0"/>
                <a:cs typeface="Tahoma" pitchFamily="34" charset="0"/>
              </a:rPr>
              <a:t>			   *HIV screening </a:t>
            </a:r>
          </a:p>
          <a:p>
            <a:pPr lvl="8">
              <a:buNone/>
            </a:pPr>
            <a:endParaRPr lang="en-PH" sz="2000" dirty="0">
              <a:latin typeface="Tahoma" pitchFamily="34" charset="0"/>
              <a:ea typeface="Tahoma" pitchFamily="34" charset="0"/>
              <a:cs typeface="Tahoma" pitchFamily="34" charset="0"/>
            </a:endParaRPr>
          </a:p>
        </p:txBody>
      </p:sp>
      <p:graphicFrame>
        <p:nvGraphicFramePr>
          <p:cNvPr id="4" name="Table 3"/>
          <p:cNvGraphicFramePr>
            <a:graphicFrameLocks noGrp="1"/>
          </p:cNvGraphicFramePr>
          <p:nvPr/>
        </p:nvGraphicFramePr>
        <p:xfrm>
          <a:off x="762000" y="2133600"/>
          <a:ext cx="3810000" cy="4502729"/>
        </p:xfrm>
        <a:graphic>
          <a:graphicData uri="http://schemas.openxmlformats.org/drawingml/2006/table">
            <a:tbl>
              <a:tblPr>
                <a:tableStyleId>{3C2FFA5D-87B4-456A-9821-1D502468CF0F}</a:tableStyleId>
              </a:tblPr>
              <a:tblGrid>
                <a:gridCol w="2133600"/>
                <a:gridCol w="1676400"/>
              </a:tblGrid>
              <a:tr h="346364">
                <a:tc>
                  <a:txBody>
                    <a:bodyPr/>
                    <a:lstStyle/>
                    <a:p>
                      <a:pPr marL="0" marR="0">
                        <a:spcBef>
                          <a:spcPts val="0"/>
                        </a:spcBef>
                        <a:spcAft>
                          <a:spcPts val="0"/>
                        </a:spcAft>
                      </a:pPr>
                      <a:endParaRPr lang="en-PH" sz="2000" dirty="0">
                        <a:latin typeface="Tahoma" pitchFamily="34" charset="0"/>
                        <a:ea typeface="Tahoma" pitchFamily="34" charset="0"/>
                        <a:cs typeface="Tahoma" pitchFamily="34" charset="0"/>
                      </a:endParaRPr>
                    </a:p>
                  </a:txBody>
                  <a:tcPr marL="68580" marR="68580" marT="0" marB="0"/>
                </a:tc>
                <a:tc>
                  <a:txBody>
                    <a:bodyPr/>
                    <a:lstStyle/>
                    <a:p>
                      <a:pPr marL="0" marR="0">
                        <a:spcBef>
                          <a:spcPts val="0"/>
                        </a:spcBef>
                        <a:spcAft>
                          <a:spcPts val="0"/>
                        </a:spcAft>
                      </a:pPr>
                      <a:r>
                        <a:rPr lang="en-PH" sz="2000" dirty="0">
                          <a:latin typeface="Tahoma" pitchFamily="34" charset="0"/>
                          <a:ea typeface="Tahoma" pitchFamily="34" charset="0"/>
                          <a:cs typeface="Tahoma" pitchFamily="34" charset="0"/>
                        </a:rPr>
                        <a:t>7/21</a:t>
                      </a:r>
                    </a:p>
                  </a:txBody>
                  <a:tcPr marL="68580" marR="68580" marT="0" marB="0"/>
                </a:tc>
              </a:tr>
              <a:tr h="346364">
                <a:tc>
                  <a:txBody>
                    <a:bodyPr/>
                    <a:lstStyle/>
                    <a:p>
                      <a:pPr marL="0" marR="0">
                        <a:spcBef>
                          <a:spcPts val="0"/>
                        </a:spcBef>
                        <a:spcAft>
                          <a:spcPts val="0"/>
                        </a:spcAft>
                      </a:pPr>
                      <a:r>
                        <a:rPr lang="en-PH" sz="2000" dirty="0">
                          <a:latin typeface="Tahoma" pitchFamily="34" charset="0"/>
                          <a:ea typeface="Tahoma" pitchFamily="34" charset="0"/>
                          <a:cs typeface="Tahoma" pitchFamily="34" charset="0"/>
                        </a:rPr>
                        <a:t>Protein</a:t>
                      </a:r>
                    </a:p>
                  </a:txBody>
                  <a:tcPr marL="68580" marR="68580" marT="0" marB="0"/>
                </a:tc>
                <a:tc>
                  <a:txBody>
                    <a:bodyPr/>
                    <a:lstStyle/>
                    <a:p>
                      <a:pPr marL="0" marR="0">
                        <a:spcBef>
                          <a:spcPts val="0"/>
                        </a:spcBef>
                        <a:spcAft>
                          <a:spcPts val="0"/>
                        </a:spcAft>
                      </a:pPr>
                      <a:r>
                        <a:rPr lang="en-PH" sz="2000" dirty="0">
                          <a:latin typeface="Tahoma" pitchFamily="34" charset="0"/>
                          <a:ea typeface="Tahoma" pitchFamily="34" charset="0"/>
                          <a:cs typeface="Tahoma" pitchFamily="34" charset="0"/>
                        </a:rPr>
                        <a:t>39.5 mg/dl</a:t>
                      </a:r>
                    </a:p>
                  </a:txBody>
                  <a:tcPr marL="68580" marR="68580" marT="0" marB="0"/>
                </a:tc>
              </a:tr>
              <a:tr h="346364">
                <a:tc>
                  <a:txBody>
                    <a:bodyPr/>
                    <a:lstStyle/>
                    <a:p>
                      <a:pPr marL="0" marR="0">
                        <a:spcBef>
                          <a:spcPts val="0"/>
                        </a:spcBef>
                        <a:spcAft>
                          <a:spcPts val="0"/>
                        </a:spcAft>
                      </a:pPr>
                      <a:r>
                        <a:rPr lang="en-PH" sz="2000" dirty="0">
                          <a:latin typeface="Tahoma" pitchFamily="34" charset="0"/>
                          <a:ea typeface="Tahoma" pitchFamily="34" charset="0"/>
                          <a:cs typeface="Tahoma" pitchFamily="34" charset="0"/>
                        </a:rPr>
                        <a:t>Glucose</a:t>
                      </a:r>
                    </a:p>
                  </a:txBody>
                  <a:tcPr marL="68580" marR="68580" marT="0" marB="0"/>
                </a:tc>
                <a:tc>
                  <a:txBody>
                    <a:bodyPr/>
                    <a:lstStyle/>
                    <a:p>
                      <a:pPr marL="0" marR="0">
                        <a:spcBef>
                          <a:spcPts val="0"/>
                        </a:spcBef>
                        <a:spcAft>
                          <a:spcPts val="0"/>
                        </a:spcAft>
                      </a:pPr>
                      <a:r>
                        <a:rPr lang="en-PH" sz="2000" dirty="0">
                          <a:latin typeface="Tahoma" pitchFamily="34" charset="0"/>
                          <a:ea typeface="Tahoma" pitchFamily="34" charset="0"/>
                          <a:cs typeface="Tahoma" pitchFamily="34" charset="0"/>
                        </a:rPr>
                        <a:t>52.8 mg/dl</a:t>
                      </a:r>
                    </a:p>
                  </a:txBody>
                  <a:tcPr marL="68580" marR="68580" marT="0" marB="0"/>
                </a:tc>
              </a:tr>
              <a:tr h="346364">
                <a:tc>
                  <a:txBody>
                    <a:bodyPr/>
                    <a:lstStyle/>
                    <a:p>
                      <a:pPr marL="0" marR="0">
                        <a:spcBef>
                          <a:spcPts val="0"/>
                        </a:spcBef>
                        <a:spcAft>
                          <a:spcPts val="0"/>
                        </a:spcAft>
                      </a:pPr>
                      <a:r>
                        <a:rPr lang="en-PH" sz="2000" dirty="0">
                          <a:latin typeface="Tahoma" pitchFamily="34" charset="0"/>
                          <a:ea typeface="Tahoma" pitchFamily="34" charset="0"/>
                          <a:cs typeface="Tahoma" pitchFamily="34" charset="0"/>
                        </a:rPr>
                        <a:t>India ink</a:t>
                      </a:r>
                    </a:p>
                  </a:txBody>
                  <a:tcPr marL="68580" marR="68580" marT="0" marB="0"/>
                </a:tc>
                <a:tc>
                  <a:txBody>
                    <a:bodyPr/>
                    <a:lstStyle/>
                    <a:p>
                      <a:pPr marL="0" marR="0">
                        <a:spcBef>
                          <a:spcPts val="0"/>
                        </a:spcBef>
                        <a:spcAft>
                          <a:spcPts val="0"/>
                        </a:spcAft>
                      </a:pPr>
                      <a:r>
                        <a:rPr lang="en-PH" sz="2000">
                          <a:latin typeface="Tahoma" pitchFamily="34" charset="0"/>
                          <a:ea typeface="Tahoma" pitchFamily="34" charset="0"/>
                          <a:cs typeface="Tahoma" pitchFamily="34" charset="0"/>
                        </a:rPr>
                        <a:t>Positive</a:t>
                      </a:r>
                    </a:p>
                  </a:txBody>
                  <a:tcPr marL="68580" marR="68580" marT="0" marB="0"/>
                </a:tc>
              </a:tr>
              <a:tr h="1039091">
                <a:tc>
                  <a:txBody>
                    <a:bodyPr/>
                    <a:lstStyle/>
                    <a:p>
                      <a:pPr marL="0" marR="0">
                        <a:spcBef>
                          <a:spcPts val="0"/>
                        </a:spcBef>
                        <a:spcAft>
                          <a:spcPts val="0"/>
                        </a:spcAft>
                      </a:pPr>
                      <a:r>
                        <a:rPr lang="en-PH" sz="2000" dirty="0">
                          <a:latin typeface="Tahoma" pitchFamily="34" charset="0"/>
                          <a:ea typeface="Tahoma" pitchFamily="34" charset="0"/>
                          <a:cs typeface="Tahoma" pitchFamily="34" charset="0"/>
                        </a:rPr>
                        <a:t>CALAS</a:t>
                      </a:r>
                    </a:p>
                    <a:p>
                      <a:pPr marL="0" marR="0">
                        <a:spcBef>
                          <a:spcPts val="0"/>
                        </a:spcBef>
                        <a:spcAft>
                          <a:spcPts val="0"/>
                        </a:spcAft>
                      </a:pPr>
                      <a:r>
                        <a:rPr lang="en-PH" sz="2000" dirty="0">
                          <a:latin typeface="Tahoma" pitchFamily="34" charset="0"/>
                          <a:ea typeface="Tahoma" pitchFamily="34" charset="0"/>
                          <a:cs typeface="Tahoma" pitchFamily="34" charset="0"/>
                        </a:rPr>
                        <a:t>   Qualitative</a:t>
                      </a:r>
                    </a:p>
                    <a:p>
                      <a:pPr marL="0" marR="0">
                        <a:spcBef>
                          <a:spcPts val="0"/>
                        </a:spcBef>
                        <a:spcAft>
                          <a:spcPts val="0"/>
                        </a:spcAft>
                      </a:pPr>
                      <a:r>
                        <a:rPr lang="en-PH" sz="2000" dirty="0">
                          <a:latin typeface="Tahoma" pitchFamily="34" charset="0"/>
                          <a:ea typeface="Tahoma" pitchFamily="34" charset="0"/>
                          <a:cs typeface="Tahoma" pitchFamily="34" charset="0"/>
                        </a:rPr>
                        <a:t>  </a:t>
                      </a:r>
                    </a:p>
                  </a:txBody>
                  <a:tcPr marL="68580" marR="68580" marT="0" marB="0"/>
                </a:tc>
                <a:tc>
                  <a:txBody>
                    <a:bodyPr/>
                    <a:lstStyle/>
                    <a:p>
                      <a:pPr marL="0" marR="0">
                        <a:spcBef>
                          <a:spcPts val="0"/>
                        </a:spcBef>
                        <a:spcAft>
                          <a:spcPts val="0"/>
                        </a:spcAft>
                      </a:pPr>
                      <a:endParaRPr lang="en-PH" sz="2000" dirty="0">
                        <a:latin typeface="Tahoma" pitchFamily="34" charset="0"/>
                        <a:ea typeface="Tahoma" pitchFamily="34" charset="0"/>
                        <a:cs typeface="Tahoma" pitchFamily="34" charset="0"/>
                      </a:endParaRPr>
                    </a:p>
                    <a:p>
                      <a:pPr marL="0" marR="0">
                        <a:spcBef>
                          <a:spcPts val="0"/>
                        </a:spcBef>
                        <a:spcAft>
                          <a:spcPts val="0"/>
                        </a:spcAft>
                      </a:pPr>
                      <a:r>
                        <a:rPr lang="en-PH" sz="2000" dirty="0">
                          <a:latin typeface="Tahoma" pitchFamily="34" charset="0"/>
                          <a:ea typeface="Tahoma" pitchFamily="34" charset="0"/>
                          <a:cs typeface="Tahoma" pitchFamily="34" charset="0"/>
                        </a:rPr>
                        <a:t>Positive</a:t>
                      </a:r>
                    </a:p>
                  </a:txBody>
                  <a:tcPr marL="68580" marR="68580" marT="0" marB="0"/>
                </a:tc>
              </a:tr>
              <a:tr h="346364">
                <a:tc>
                  <a:txBody>
                    <a:bodyPr/>
                    <a:lstStyle/>
                    <a:p>
                      <a:pPr marL="0" marR="0">
                        <a:spcBef>
                          <a:spcPts val="0"/>
                        </a:spcBef>
                        <a:spcAft>
                          <a:spcPts val="0"/>
                        </a:spcAft>
                      </a:pPr>
                      <a:r>
                        <a:rPr lang="en-PH" sz="2000" dirty="0">
                          <a:latin typeface="Tahoma" pitchFamily="34" charset="0"/>
                          <a:ea typeface="Tahoma" pitchFamily="34" charset="0"/>
                          <a:cs typeface="Tahoma" pitchFamily="34" charset="0"/>
                        </a:rPr>
                        <a:t>RBC</a:t>
                      </a:r>
                    </a:p>
                  </a:txBody>
                  <a:tcPr marL="68580" marR="68580" marT="0" marB="0"/>
                </a:tc>
                <a:tc>
                  <a:txBody>
                    <a:bodyPr/>
                    <a:lstStyle/>
                    <a:p>
                      <a:pPr marL="0" marR="0">
                        <a:spcBef>
                          <a:spcPts val="0"/>
                        </a:spcBef>
                        <a:spcAft>
                          <a:spcPts val="0"/>
                        </a:spcAft>
                      </a:pPr>
                      <a:r>
                        <a:rPr lang="en-PH" sz="2000" dirty="0">
                          <a:latin typeface="Tahoma" pitchFamily="34" charset="0"/>
                          <a:ea typeface="Tahoma" pitchFamily="34" charset="0"/>
                          <a:cs typeface="Tahoma" pitchFamily="34" charset="0"/>
                        </a:rPr>
                        <a:t>24/</a:t>
                      </a:r>
                      <a:r>
                        <a:rPr lang="en-PH" sz="2000" dirty="0" err="1">
                          <a:latin typeface="Tahoma" pitchFamily="34" charset="0"/>
                          <a:ea typeface="Tahoma" pitchFamily="34" charset="0"/>
                          <a:cs typeface="Tahoma" pitchFamily="34" charset="0"/>
                        </a:rPr>
                        <a:t>uL</a:t>
                      </a:r>
                      <a:endParaRPr lang="en-PH" sz="2000" dirty="0">
                        <a:latin typeface="Tahoma" pitchFamily="34" charset="0"/>
                        <a:ea typeface="Tahoma" pitchFamily="34" charset="0"/>
                        <a:cs typeface="Tahoma" pitchFamily="34" charset="0"/>
                      </a:endParaRPr>
                    </a:p>
                  </a:txBody>
                  <a:tcPr marL="68580" marR="68580" marT="0" marB="0"/>
                </a:tc>
              </a:tr>
              <a:tr h="346364">
                <a:tc>
                  <a:txBody>
                    <a:bodyPr/>
                    <a:lstStyle/>
                    <a:p>
                      <a:pPr marL="0" marR="0">
                        <a:spcBef>
                          <a:spcPts val="0"/>
                        </a:spcBef>
                        <a:spcAft>
                          <a:spcPts val="0"/>
                        </a:spcAft>
                      </a:pPr>
                      <a:r>
                        <a:rPr lang="en-PH" sz="2000" dirty="0">
                          <a:latin typeface="Tahoma" pitchFamily="34" charset="0"/>
                          <a:ea typeface="Tahoma" pitchFamily="34" charset="0"/>
                          <a:cs typeface="Tahoma" pitchFamily="34" charset="0"/>
                        </a:rPr>
                        <a:t>WBC</a:t>
                      </a:r>
                    </a:p>
                  </a:txBody>
                  <a:tcPr marL="68580" marR="68580" marT="0" marB="0"/>
                </a:tc>
                <a:tc>
                  <a:txBody>
                    <a:bodyPr/>
                    <a:lstStyle/>
                    <a:p>
                      <a:pPr marL="0" marR="0">
                        <a:spcBef>
                          <a:spcPts val="0"/>
                        </a:spcBef>
                        <a:spcAft>
                          <a:spcPts val="0"/>
                        </a:spcAft>
                      </a:pPr>
                      <a:r>
                        <a:rPr lang="en-PH" sz="2000" dirty="0">
                          <a:latin typeface="Tahoma" pitchFamily="34" charset="0"/>
                          <a:ea typeface="Tahoma" pitchFamily="34" charset="0"/>
                          <a:cs typeface="Tahoma" pitchFamily="34" charset="0"/>
                        </a:rPr>
                        <a:t>0/</a:t>
                      </a:r>
                      <a:r>
                        <a:rPr lang="en-PH" sz="2000" dirty="0" err="1">
                          <a:latin typeface="Tahoma" pitchFamily="34" charset="0"/>
                          <a:ea typeface="Tahoma" pitchFamily="34" charset="0"/>
                          <a:cs typeface="Tahoma" pitchFamily="34" charset="0"/>
                        </a:rPr>
                        <a:t>uL</a:t>
                      </a:r>
                      <a:endParaRPr lang="en-PH" sz="2000" dirty="0">
                        <a:latin typeface="Tahoma" pitchFamily="34" charset="0"/>
                        <a:ea typeface="Tahoma" pitchFamily="34" charset="0"/>
                        <a:cs typeface="Tahoma" pitchFamily="34" charset="0"/>
                      </a:endParaRPr>
                    </a:p>
                  </a:txBody>
                  <a:tcPr marL="68580" marR="68580" marT="0" marB="0"/>
                </a:tc>
              </a:tr>
              <a:tr h="692727">
                <a:tc>
                  <a:txBody>
                    <a:bodyPr/>
                    <a:lstStyle/>
                    <a:p>
                      <a:pPr marL="0" marR="0">
                        <a:spcBef>
                          <a:spcPts val="0"/>
                        </a:spcBef>
                        <a:spcAft>
                          <a:spcPts val="0"/>
                        </a:spcAft>
                      </a:pPr>
                      <a:r>
                        <a:rPr lang="en-PH" sz="2000" dirty="0">
                          <a:latin typeface="Tahoma" pitchFamily="34" charset="0"/>
                          <a:ea typeface="Tahoma" pitchFamily="34" charset="0"/>
                          <a:cs typeface="Tahoma" pitchFamily="34" charset="0"/>
                        </a:rPr>
                        <a:t>AFB </a:t>
                      </a:r>
                      <a:r>
                        <a:rPr lang="en-PH" sz="2000" dirty="0" err="1">
                          <a:latin typeface="Tahoma" pitchFamily="34" charset="0"/>
                          <a:ea typeface="Tahoma" pitchFamily="34" charset="0"/>
                          <a:cs typeface="Tahoma" pitchFamily="34" charset="0"/>
                        </a:rPr>
                        <a:t>culture&amp;smear</a:t>
                      </a:r>
                      <a:endParaRPr lang="en-PH" sz="2000" dirty="0">
                        <a:latin typeface="Tahoma" pitchFamily="34" charset="0"/>
                        <a:ea typeface="Tahoma" pitchFamily="34" charset="0"/>
                        <a:cs typeface="Tahoma" pitchFamily="34" charset="0"/>
                      </a:endParaRPr>
                    </a:p>
                  </a:txBody>
                  <a:tcPr marL="68580" marR="68580" marT="0" marB="0"/>
                </a:tc>
                <a:tc>
                  <a:txBody>
                    <a:bodyPr/>
                    <a:lstStyle/>
                    <a:p>
                      <a:pPr marL="0" marR="0">
                        <a:spcBef>
                          <a:spcPts val="0"/>
                        </a:spcBef>
                        <a:spcAft>
                          <a:spcPts val="0"/>
                        </a:spcAft>
                      </a:pPr>
                      <a:r>
                        <a:rPr lang="en-PH" sz="2000" dirty="0">
                          <a:latin typeface="Tahoma" pitchFamily="34" charset="0"/>
                          <a:ea typeface="Tahoma" pitchFamily="34" charset="0"/>
                          <a:cs typeface="Tahoma" pitchFamily="34" charset="0"/>
                        </a:rPr>
                        <a:t>negative</a:t>
                      </a:r>
                    </a:p>
                  </a:txBody>
                  <a:tcPr marL="68580" marR="68580" marT="0" marB="0"/>
                </a:tc>
              </a:tr>
              <a:tr h="692727">
                <a:tc>
                  <a:txBody>
                    <a:bodyPr/>
                    <a:lstStyle/>
                    <a:p>
                      <a:pPr marL="0" marR="0">
                        <a:spcBef>
                          <a:spcPts val="0"/>
                        </a:spcBef>
                        <a:spcAft>
                          <a:spcPts val="0"/>
                        </a:spcAft>
                      </a:pPr>
                      <a:r>
                        <a:rPr lang="en-PH" sz="2000" dirty="0" smtClean="0">
                          <a:latin typeface="Tahoma" pitchFamily="34" charset="0"/>
                          <a:ea typeface="Tahoma" pitchFamily="34" charset="0"/>
                          <a:cs typeface="Tahoma" pitchFamily="34" charset="0"/>
                        </a:rPr>
                        <a:t>Culture</a:t>
                      </a:r>
                      <a:endParaRPr lang="en-PH" sz="2000" dirty="0">
                        <a:latin typeface="Tahoma" pitchFamily="34" charset="0"/>
                        <a:ea typeface="Tahoma" pitchFamily="34" charset="0"/>
                        <a:cs typeface="Tahoma" pitchFamily="34" charset="0"/>
                      </a:endParaRPr>
                    </a:p>
                  </a:txBody>
                  <a:tcPr marL="68580" marR="68580" marT="0" marB="0"/>
                </a:tc>
                <a:tc>
                  <a:txBody>
                    <a:bodyPr/>
                    <a:lstStyle/>
                    <a:p>
                      <a:pPr marL="0" marR="0">
                        <a:spcBef>
                          <a:spcPts val="0"/>
                        </a:spcBef>
                        <a:spcAft>
                          <a:spcPts val="0"/>
                        </a:spcAft>
                      </a:pPr>
                      <a:r>
                        <a:rPr lang="en-PH" sz="2000" dirty="0" smtClean="0">
                          <a:latin typeface="Tahoma" pitchFamily="34" charset="0"/>
                          <a:ea typeface="Tahoma" pitchFamily="34" charset="0"/>
                          <a:cs typeface="Tahoma" pitchFamily="34" charset="0"/>
                        </a:rPr>
                        <a:t>Cryptococcus</a:t>
                      </a:r>
                    </a:p>
                    <a:p>
                      <a:pPr marL="0" marR="0">
                        <a:spcBef>
                          <a:spcPts val="0"/>
                        </a:spcBef>
                        <a:spcAft>
                          <a:spcPts val="0"/>
                        </a:spcAft>
                      </a:pPr>
                      <a:r>
                        <a:rPr lang="en-PH" sz="2000" dirty="0" err="1" smtClean="0">
                          <a:latin typeface="Tahoma" pitchFamily="34" charset="0"/>
                          <a:ea typeface="Tahoma" pitchFamily="34" charset="0"/>
                          <a:cs typeface="Tahoma" pitchFamily="34" charset="0"/>
                        </a:rPr>
                        <a:t>neoformans</a:t>
                      </a:r>
                      <a:endParaRPr lang="en-PH" sz="2000" dirty="0">
                        <a:latin typeface="Tahoma" pitchFamily="34" charset="0"/>
                        <a:ea typeface="Tahoma" pitchFamily="34" charset="0"/>
                        <a:cs typeface="Tahoma" pitchFamily="34" charset="0"/>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6</a:t>
            </a:r>
            <a:r>
              <a:rPr lang="en-PH" baseline="30000" dirty="0" smtClean="0"/>
              <a:t>th</a:t>
            </a:r>
            <a:r>
              <a:rPr lang="en-PH" dirty="0" smtClean="0"/>
              <a:t> Hospital Day</a:t>
            </a:r>
            <a:endParaRPr lang="en-PH" dirty="0"/>
          </a:p>
        </p:txBody>
      </p:sp>
      <p:sp>
        <p:nvSpPr>
          <p:cNvPr id="3" name="Content Placeholder 2"/>
          <p:cNvSpPr>
            <a:spLocks noGrp="1"/>
          </p:cNvSpPr>
          <p:nvPr>
            <p:ph sz="quarter" idx="1"/>
          </p:nvPr>
        </p:nvSpPr>
        <p:spPr/>
        <p:txBody>
          <a:bodyPr/>
          <a:lstStyle/>
          <a:p>
            <a:r>
              <a:rPr lang="en-PH" dirty="0" smtClean="0">
                <a:latin typeface="Tahoma" pitchFamily="34" charset="0"/>
                <a:ea typeface="Tahoma" pitchFamily="34" charset="0"/>
                <a:cs typeface="Tahoma" pitchFamily="34" charset="0"/>
              </a:rPr>
              <a:t>Afebrile</a:t>
            </a:r>
          </a:p>
          <a:p>
            <a:r>
              <a:rPr lang="en-PH" dirty="0" smtClean="0">
                <a:latin typeface="Tahoma" pitchFamily="34" charset="0"/>
                <a:ea typeface="Tahoma" pitchFamily="34" charset="0"/>
                <a:cs typeface="Tahoma" pitchFamily="34" charset="0"/>
              </a:rPr>
              <a:t>Comfortable</a:t>
            </a:r>
          </a:p>
          <a:p>
            <a:r>
              <a:rPr lang="en-PH" dirty="0" smtClean="0">
                <a:latin typeface="Tahoma" pitchFamily="34" charset="0"/>
                <a:ea typeface="Tahoma" pitchFamily="34" charset="0"/>
                <a:cs typeface="Tahoma" pitchFamily="34" charset="0"/>
              </a:rPr>
              <a:t>Not </a:t>
            </a:r>
            <a:r>
              <a:rPr lang="en-PH" dirty="0" err="1" smtClean="0">
                <a:latin typeface="Tahoma" pitchFamily="34" charset="0"/>
                <a:ea typeface="Tahoma" pitchFamily="34" charset="0"/>
                <a:cs typeface="Tahoma" pitchFamily="34" charset="0"/>
              </a:rPr>
              <a:t>dyspneic</a:t>
            </a:r>
            <a:endParaRPr lang="en-PH" dirty="0" smtClean="0">
              <a:latin typeface="Tahoma" pitchFamily="34" charset="0"/>
              <a:ea typeface="Tahoma" pitchFamily="34" charset="0"/>
              <a:cs typeface="Tahoma" pitchFamily="34" charset="0"/>
            </a:endParaRPr>
          </a:p>
          <a:p>
            <a:r>
              <a:rPr lang="en-PH" dirty="0" smtClean="0">
                <a:latin typeface="Tahoma" pitchFamily="34" charset="0"/>
                <a:ea typeface="Tahoma" pitchFamily="34" charset="0"/>
                <a:cs typeface="Tahoma" pitchFamily="34" charset="0"/>
              </a:rPr>
              <a:t>Chest X-Ray shows clearing of infiltrates</a:t>
            </a:r>
            <a:endParaRPr lang="en-PH"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E:\Lamar\chest xray july 20.jpg"/>
          <p:cNvPicPr>
            <a:picLocks noChangeAspect="1" noChangeArrowheads="1"/>
          </p:cNvPicPr>
          <p:nvPr/>
        </p:nvPicPr>
        <p:blipFill>
          <a:blip r:embed="rId2" cstate="print"/>
          <a:srcRect/>
          <a:stretch>
            <a:fillRect/>
          </a:stretch>
        </p:blipFill>
        <p:spPr bwMode="auto">
          <a:xfrm>
            <a:off x="0" y="914400"/>
            <a:ext cx="4678307" cy="5715000"/>
          </a:xfrm>
          <a:prstGeom prst="rect">
            <a:avLst/>
          </a:prstGeom>
          <a:noFill/>
        </p:spPr>
      </p:pic>
      <p:sp>
        <p:nvSpPr>
          <p:cNvPr id="2" name="Title 1"/>
          <p:cNvSpPr>
            <a:spLocks noGrp="1"/>
          </p:cNvSpPr>
          <p:nvPr>
            <p:ph type="title"/>
          </p:nvPr>
        </p:nvSpPr>
        <p:spPr/>
        <p:txBody>
          <a:bodyPr/>
          <a:lstStyle/>
          <a:p>
            <a:endParaRPr lang="en-PH" dirty="0"/>
          </a:p>
        </p:txBody>
      </p:sp>
      <p:pic>
        <p:nvPicPr>
          <p:cNvPr id="4" name="Content Placeholder 3" descr="JUL_27.jpg"/>
          <p:cNvPicPr>
            <a:picLocks noGrp="1" noChangeAspect="1"/>
          </p:cNvPicPr>
          <p:nvPr>
            <p:ph sz="quarter" idx="1"/>
          </p:nvPr>
        </p:nvPicPr>
        <p:blipFill>
          <a:blip r:embed="rId3" cstate="print"/>
          <a:stretch>
            <a:fillRect/>
          </a:stretch>
        </p:blipFill>
        <p:spPr>
          <a:xfrm>
            <a:off x="4583359" y="914400"/>
            <a:ext cx="4560641" cy="5562600"/>
          </a:xfrm>
        </p:spPr>
      </p:pic>
      <p:sp>
        <p:nvSpPr>
          <p:cNvPr id="5" name="Rectangle 4"/>
          <p:cNvSpPr/>
          <p:nvPr/>
        </p:nvSpPr>
        <p:spPr>
          <a:xfrm>
            <a:off x="0" y="990600"/>
            <a:ext cx="1295400" cy="381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solidFill>
                <a:schemeClr val="tx1"/>
              </a:solidFill>
            </a:endParaRPr>
          </a:p>
        </p:txBody>
      </p:sp>
      <p:sp>
        <p:nvSpPr>
          <p:cNvPr id="8" name="Rectangle 7"/>
          <p:cNvSpPr/>
          <p:nvPr/>
        </p:nvSpPr>
        <p:spPr>
          <a:xfrm>
            <a:off x="4572000" y="990600"/>
            <a:ext cx="1295400" cy="381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7</a:t>
            </a:r>
            <a:r>
              <a:rPr lang="en-PH" baseline="30000" dirty="0" smtClean="0"/>
              <a:t>th</a:t>
            </a:r>
            <a:r>
              <a:rPr lang="en-PH" dirty="0" smtClean="0"/>
              <a:t> Hospital Day</a:t>
            </a:r>
            <a:endParaRPr lang="en-PH" dirty="0"/>
          </a:p>
        </p:txBody>
      </p:sp>
      <p:sp>
        <p:nvSpPr>
          <p:cNvPr id="3" name="Content Placeholder 2"/>
          <p:cNvSpPr>
            <a:spLocks noGrp="1"/>
          </p:cNvSpPr>
          <p:nvPr>
            <p:ph sz="quarter" idx="1"/>
          </p:nvPr>
        </p:nvSpPr>
        <p:spPr/>
        <p:txBody>
          <a:bodyPr/>
          <a:lstStyle/>
          <a:p>
            <a:r>
              <a:rPr lang="en-PH" dirty="0" smtClean="0">
                <a:latin typeface="Tahoma" pitchFamily="34" charset="0"/>
                <a:ea typeface="Tahoma" pitchFamily="34" charset="0"/>
                <a:cs typeface="Tahoma" pitchFamily="34" charset="0"/>
              </a:rPr>
              <a:t>Episodes of headache</a:t>
            </a:r>
          </a:p>
          <a:p>
            <a:r>
              <a:rPr lang="en-PH" dirty="0" smtClean="0">
                <a:latin typeface="Tahoma" pitchFamily="34" charset="0"/>
                <a:ea typeface="Tahoma" pitchFamily="34" charset="0"/>
                <a:cs typeface="Tahoma" pitchFamily="34" charset="0"/>
              </a:rPr>
              <a:t>CT scan of the brain: Normal</a:t>
            </a:r>
          </a:p>
          <a:p>
            <a:r>
              <a:rPr lang="en-PH" dirty="0" err="1" smtClean="0">
                <a:latin typeface="Tahoma" pitchFamily="34" charset="0"/>
                <a:ea typeface="Tahoma" pitchFamily="34" charset="0"/>
                <a:cs typeface="Tahoma" pitchFamily="34" charset="0"/>
              </a:rPr>
              <a:t>Fundoscopic</a:t>
            </a:r>
            <a:r>
              <a:rPr lang="en-PH" dirty="0" smtClean="0">
                <a:latin typeface="Tahoma" pitchFamily="34" charset="0"/>
                <a:ea typeface="Tahoma" pitchFamily="34" charset="0"/>
                <a:cs typeface="Tahoma" pitchFamily="34" charset="0"/>
              </a:rPr>
              <a:t> findings: Normal</a:t>
            </a:r>
          </a:p>
          <a:p>
            <a:endParaRPr lang="en-PH"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latin typeface="Tahoma" pitchFamily="34" charset="0"/>
                <a:ea typeface="Tahoma" pitchFamily="34" charset="0"/>
                <a:cs typeface="Tahoma" pitchFamily="34" charset="0"/>
              </a:rPr>
              <a:t>OBJECTIVES</a:t>
            </a:r>
            <a:endParaRPr lang="en-PH" dirty="0">
              <a:latin typeface="Tahoma" pitchFamily="34" charset="0"/>
              <a:ea typeface="Tahoma" pitchFamily="34" charset="0"/>
              <a:cs typeface="Tahoma" pitchFamily="34" charset="0"/>
            </a:endParaRPr>
          </a:p>
        </p:txBody>
      </p:sp>
      <p:sp>
        <p:nvSpPr>
          <p:cNvPr id="3" name="Content Placeholder 2"/>
          <p:cNvSpPr>
            <a:spLocks noGrp="1"/>
          </p:cNvSpPr>
          <p:nvPr>
            <p:ph sz="quarter" idx="1"/>
          </p:nvPr>
        </p:nvSpPr>
        <p:spPr>
          <a:xfrm>
            <a:off x="762000" y="1828800"/>
            <a:ext cx="7772400" cy="3581400"/>
          </a:xfrm>
        </p:spPr>
        <p:txBody>
          <a:bodyPr/>
          <a:lstStyle/>
          <a:p>
            <a:pPr lvl="0"/>
            <a:r>
              <a:rPr lang="en-PH" dirty="0" smtClean="0">
                <a:latin typeface="Tahoma" pitchFamily="34" charset="0"/>
                <a:ea typeface="Tahoma" pitchFamily="34" charset="0"/>
                <a:cs typeface="Tahoma" pitchFamily="34" charset="0"/>
              </a:rPr>
              <a:t>To present a course of disseminated </a:t>
            </a:r>
            <a:r>
              <a:rPr lang="en-PH" dirty="0" err="1" smtClean="0">
                <a:latin typeface="Tahoma" pitchFamily="34" charset="0"/>
                <a:ea typeface="Tahoma" pitchFamily="34" charset="0"/>
                <a:cs typeface="Tahoma" pitchFamily="34" charset="0"/>
              </a:rPr>
              <a:t>cryptococcosis</a:t>
            </a:r>
            <a:r>
              <a:rPr lang="en-PH" dirty="0" smtClean="0">
                <a:latin typeface="Tahoma" pitchFamily="34" charset="0"/>
                <a:ea typeface="Tahoma" pitchFamily="34" charset="0"/>
                <a:cs typeface="Tahoma" pitchFamily="34" charset="0"/>
              </a:rPr>
              <a:t> in an </a:t>
            </a:r>
            <a:r>
              <a:rPr lang="en-PH" dirty="0" err="1" smtClean="0">
                <a:latin typeface="Tahoma" pitchFamily="34" charset="0"/>
                <a:ea typeface="Tahoma" pitchFamily="34" charset="0"/>
                <a:cs typeface="Tahoma" pitchFamily="34" charset="0"/>
              </a:rPr>
              <a:t>immunocompromised</a:t>
            </a:r>
            <a:r>
              <a:rPr lang="en-PH" dirty="0" smtClean="0">
                <a:latin typeface="Tahoma" pitchFamily="34" charset="0"/>
                <a:ea typeface="Tahoma" pitchFamily="34" charset="0"/>
                <a:cs typeface="Tahoma" pitchFamily="34" charset="0"/>
              </a:rPr>
              <a:t> patient</a:t>
            </a:r>
          </a:p>
          <a:p>
            <a:pPr lvl="0"/>
            <a:r>
              <a:rPr lang="en-PH" dirty="0" smtClean="0">
                <a:latin typeface="Tahoma" pitchFamily="34" charset="0"/>
                <a:ea typeface="Tahoma" pitchFamily="34" charset="0"/>
                <a:cs typeface="Tahoma" pitchFamily="34" charset="0"/>
              </a:rPr>
              <a:t>To discuss the updated guidelines on the treatment strategies  of </a:t>
            </a:r>
            <a:r>
              <a:rPr lang="en-PH" dirty="0" err="1" smtClean="0">
                <a:latin typeface="Tahoma" pitchFamily="34" charset="0"/>
                <a:ea typeface="Tahoma" pitchFamily="34" charset="0"/>
                <a:cs typeface="Tahoma" pitchFamily="34" charset="0"/>
              </a:rPr>
              <a:t>cryptococcal</a:t>
            </a:r>
            <a:r>
              <a:rPr lang="en-PH" dirty="0" smtClean="0">
                <a:latin typeface="Tahoma" pitchFamily="34" charset="0"/>
                <a:ea typeface="Tahoma" pitchFamily="34" charset="0"/>
                <a:cs typeface="Tahoma" pitchFamily="34" charset="0"/>
              </a:rPr>
              <a:t> meningitis in an HIV/AIDS patient </a:t>
            </a:r>
          </a:p>
          <a:p>
            <a:pPr lvl="0"/>
            <a:r>
              <a:rPr lang="en-PH" dirty="0" smtClean="0">
                <a:latin typeface="Tahoma" pitchFamily="34" charset="0"/>
                <a:ea typeface="Tahoma" pitchFamily="34" charset="0"/>
                <a:cs typeface="Tahoma" pitchFamily="34" charset="0"/>
              </a:rPr>
              <a:t>To present an overview of the epidemiology of HIV/AIDS in the country.</a:t>
            </a:r>
          </a:p>
          <a:p>
            <a:endParaRPr lang="en-PH"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9</a:t>
            </a:r>
            <a:r>
              <a:rPr lang="en-PH" baseline="30000" dirty="0" smtClean="0"/>
              <a:t>th</a:t>
            </a:r>
            <a:r>
              <a:rPr lang="en-PH" dirty="0" smtClean="0"/>
              <a:t> Hospital Day</a:t>
            </a:r>
            <a:endParaRPr lang="en-PH" dirty="0"/>
          </a:p>
        </p:txBody>
      </p:sp>
      <p:sp>
        <p:nvSpPr>
          <p:cNvPr id="3" name="Content Placeholder 2"/>
          <p:cNvSpPr>
            <a:spLocks noGrp="1"/>
          </p:cNvSpPr>
          <p:nvPr>
            <p:ph sz="quarter" idx="1"/>
          </p:nvPr>
        </p:nvSpPr>
        <p:spPr/>
        <p:txBody>
          <a:bodyPr/>
          <a:lstStyle/>
          <a:p>
            <a:r>
              <a:rPr lang="en-PH" b="1" dirty="0" smtClean="0">
                <a:latin typeface="Tahoma" pitchFamily="34" charset="0"/>
                <a:ea typeface="Tahoma" pitchFamily="34" charset="0"/>
                <a:cs typeface="Tahoma" pitchFamily="34" charset="0"/>
              </a:rPr>
              <a:t>VDRL</a:t>
            </a:r>
            <a:r>
              <a:rPr lang="en-PH" dirty="0" smtClean="0">
                <a:latin typeface="Tahoma" pitchFamily="34" charset="0"/>
                <a:ea typeface="Tahoma" pitchFamily="34" charset="0"/>
                <a:cs typeface="Tahoma" pitchFamily="34" charset="0"/>
              </a:rPr>
              <a:t> - negative</a:t>
            </a:r>
          </a:p>
          <a:p>
            <a:r>
              <a:rPr lang="en-PH" b="1" dirty="0" smtClean="0">
                <a:latin typeface="Tahoma" pitchFamily="34" charset="0"/>
                <a:ea typeface="Tahoma" pitchFamily="34" charset="0"/>
                <a:cs typeface="Tahoma" pitchFamily="34" charset="0"/>
              </a:rPr>
              <a:t>HEPATITIS PROFILE</a:t>
            </a:r>
            <a:endParaRPr lang="en-PH" dirty="0" smtClean="0">
              <a:latin typeface="Tahoma" pitchFamily="34" charset="0"/>
              <a:ea typeface="Tahoma" pitchFamily="34" charset="0"/>
              <a:cs typeface="Tahoma" pitchFamily="34" charset="0"/>
            </a:endParaRPr>
          </a:p>
          <a:p>
            <a:pPr>
              <a:buNone/>
            </a:pPr>
            <a:r>
              <a:rPr lang="en-PH" dirty="0" smtClean="0">
                <a:latin typeface="Tahoma" pitchFamily="34" charset="0"/>
                <a:ea typeface="Tahoma" pitchFamily="34" charset="0"/>
                <a:cs typeface="Tahoma" pitchFamily="34" charset="0"/>
              </a:rPr>
              <a:t>		Anti HAV </a:t>
            </a:r>
            <a:r>
              <a:rPr lang="en-PH" dirty="0" err="1" smtClean="0">
                <a:latin typeface="Tahoma" pitchFamily="34" charset="0"/>
                <a:ea typeface="Tahoma" pitchFamily="34" charset="0"/>
                <a:cs typeface="Tahoma" pitchFamily="34" charset="0"/>
              </a:rPr>
              <a:t>IgG</a:t>
            </a:r>
            <a:r>
              <a:rPr lang="en-PH" dirty="0" smtClean="0">
                <a:latin typeface="Tahoma" pitchFamily="34" charset="0"/>
                <a:ea typeface="Tahoma" pitchFamily="34" charset="0"/>
                <a:cs typeface="Tahoma" pitchFamily="34" charset="0"/>
              </a:rPr>
              <a:t>-reactive</a:t>
            </a:r>
          </a:p>
          <a:p>
            <a:pPr>
              <a:buNone/>
            </a:pPr>
            <a:r>
              <a:rPr lang="en-PH" dirty="0" smtClean="0">
                <a:latin typeface="Tahoma" pitchFamily="34" charset="0"/>
                <a:ea typeface="Tahoma" pitchFamily="34" charset="0"/>
                <a:cs typeface="Tahoma" pitchFamily="34" charset="0"/>
              </a:rPr>
              <a:t>		Anti-HCV- non-reactive</a:t>
            </a:r>
          </a:p>
          <a:p>
            <a:pPr>
              <a:buNone/>
            </a:pPr>
            <a:r>
              <a:rPr lang="en-PH" dirty="0" smtClean="0">
                <a:latin typeface="Tahoma" pitchFamily="34" charset="0"/>
                <a:ea typeface="Tahoma" pitchFamily="34" charset="0"/>
                <a:cs typeface="Tahoma" pitchFamily="34" charset="0"/>
              </a:rPr>
              <a:t>		</a:t>
            </a:r>
            <a:r>
              <a:rPr lang="en-PH" dirty="0" err="1" smtClean="0">
                <a:latin typeface="Tahoma" pitchFamily="34" charset="0"/>
                <a:ea typeface="Tahoma" pitchFamily="34" charset="0"/>
                <a:cs typeface="Tahoma" pitchFamily="34" charset="0"/>
              </a:rPr>
              <a:t>HbsAg</a:t>
            </a:r>
            <a:r>
              <a:rPr lang="en-PH" dirty="0" smtClean="0">
                <a:latin typeface="Tahoma" pitchFamily="34" charset="0"/>
                <a:ea typeface="Tahoma" pitchFamily="34" charset="0"/>
                <a:cs typeface="Tahoma" pitchFamily="34" charset="0"/>
              </a:rPr>
              <a:t>- non-reactive</a:t>
            </a:r>
          </a:p>
          <a:p>
            <a:pPr>
              <a:buNone/>
            </a:pPr>
            <a:r>
              <a:rPr lang="en-PH" dirty="0" smtClean="0">
                <a:latin typeface="Tahoma" pitchFamily="34" charset="0"/>
                <a:ea typeface="Tahoma" pitchFamily="34" charset="0"/>
                <a:cs typeface="Tahoma" pitchFamily="34" charset="0"/>
              </a:rPr>
              <a:t>		Anti-HBS- reactive</a:t>
            </a:r>
          </a:p>
          <a:p>
            <a:endParaRPr lang="en-PH"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14</a:t>
            </a:r>
            <a:r>
              <a:rPr lang="en-PH" baseline="30000" dirty="0" smtClean="0"/>
              <a:t>th</a:t>
            </a:r>
            <a:r>
              <a:rPr lang="en-PH" dirty="0" smtClean="0"/>
              <a:t> Hospital Day</a:t>
            </a:r>
            <a:endParaRPr lang="en-PH" dirty="0"/>
          </a:p>
        </p:txBody>
      </p:sp>
      <p:sp>
        <p:nvSpPr>
          <p:cNvPr id="3" name="Content Placeholder 2"/>
          <p:cNvSpPr>
            <a:spLocks noGrp="1"/>
          </p:cNvSpPr>
          <p:nvPr>
            <p:ph sz="quarter" idx="1"/>
          </p:nvPr>
        </p:nvSpPr>
        <p:spPr/>
        <p:txBody>
          <a:bodyPr/>
          <a:lstStyle/>
          <a:p>
            <a:r>
              <a:rPr lang="en-PH" b="1" dirty="0" smtClean="0">
                <a:latin typeface="Tahoma" pitchFamily="34" charset="0"/>
                <a:ea typeface="Tahoma" pitchFamily="34" charset="0"/>
                <a:cs typeface="Tahoma" pitchFamily="34" charset="0"/>
              </a:rPr>
              <a:t>Lumbar tap</a:t>
            </a:r>
            <a:r>
              <a:rPr lang="en-PH" dirty="0" smtClean="0"/>
              <a:t>			</a:t>
            </a:r>
          </a:p>
          <a:p>
            <a:pPr lvl="8">
              <a:buNone/>
            </a:pPr>
            <a:endParaRPr lang="en-PH" sz="2800" dirty="0" smtClean="0">
              <a:latin typeface="Tahoma" pitchFamily="34" charset="0"/>
              <a:ea typeface="Tahoma" pitchFamily="34" charset="0"/>
              <a:cs typeface="Tahoma" pitchFamily="34" charset="0"/>
            </a:endParaRPr>
          </a:p>
          <a:p>
            <a:pPr lvl="8">
              <a:buNone/>
            </a:pPr>
            <a:endParaRPr lang="en-PH" sz="2800" dirty="0" smtClean="0">
              <a:latin typeface="Tahoma" pitchFamily="34" charset="0"/>
              <a:ea typeface="Tahoma" pitchFamily="34" charset="0"/>
              <a:cs typeface="Tahoma" pitchFamily="34" charset="0"/>
            </a:endParaRPr>
          </a:p>
          <a:p>
            <a:pPr lvl="8">
              <a:buNone/>
            </a:pPr>
            <a:r>
              <a:rPr lang="en-PH" sz="2800" dirty="0" smtClean="0">
                <a:latin typeface="Tahoma" pitchFamily="34" charset="0"/>
                <a:ea typeface="Tahoma" pitchFamily="34" charset="0"/>
                <a:cs typeface="Tahoma" pitchFamily="34" charset="0"/>
              </a:rPr>
              <a:t>			     </a:t>
            </a:r>
            <a:r>
              <a:rPr lang="en-PH" sz="2400" dirty="0" err="1" smtClean="0">
                <a:latin typeface="Tahoma" pitchFamily="34" charset="0"/>
                <a:ea typeface="Tahoma" pitchFamily="34" charset="0"/>
                <a:cs typeface="Tahoma" pitchFamily="34" charset="0"/>
              </a:rPr>
              <a:t>Amphotericin</a:t>
            </a:r>
            <a:r>
              <a:rPr lang="en-PH" sz="2400" dirty="0" smtClean="0">
                <a:latin typeface="Tahoma" pitchFamily="34" charset="0"/>
                <a:ea typeface="Tahoma" pitchFamily="34" charset="0"/>
                <a:cs typeface="Tahoma" pitchFamily="34" charset="0"/>
              </a:rPr>
              <a:t> B started</a:t>
            </a:r>
            <a:endParaRPr lang="en-PH" sz="2800" dirty="0">
              <a:latin typeface="Tahoma" pitchFamily="34" charset="0"/>
              <a:ea typeface="Tahoma" pitchFamily="34" charset="0"/>
              <a:cs typeface="Tahoma" pitchFamily="34" charset="0"/>
            </a:endParaRPr>
          </a:p>
        </p:txBody>
      </p:sp>
      <p:graphicFrame>
        <p:nvGraphicFramePr>
          <p:cNvPr id="4" name="Table 3"/>
          <p:cNvGraphicFramePr>
            <a:graphicFrameLocks noGrp="1"/>
          </p:cNvGraphicFramePr>
          <p:nvPr/>
        </p:nvGraphicFramePr>
        <p:xfrm>
          <a:off x="304800" y="2133600"/>
          <a:ext cx="4191000" cy="3291840"/>
        </p:xfrm>
        <a:graphic>
          <a:graphicData uri="http://schemas.openxmlformats.org/drawingml/2006/table">
            <a:tbl>
              <a:tblPr>
                <a:tableStyleId>{3C2FFA5D-87B4-456A-9821-1D502468CF0F}</a:tableStyleId>
              </a:tblPr>
              <a:tblGrid>
                <a:gridCol w="2095500"/>
                <a:gridCol w="2095500"/>
              </a:tblGrid>
              <a:tr h="0">
                <a:tc>
                  <a:txBody>
                    <a:bodyPr/>
                    <a:lstStyle/>
                    <a:p>
                      <a:pPr marL="0" marR="0">
                        <a:spcBef>
                          <a:spcPts val="0"/>
                        </a:spcBef>
                        <a:spcAft>
                          <a:spcPts val="0"/>
                        </a:spcAft>
                      </a:pPr>
                      <a:endParaRPr lang="en-PH" sz="2400" dirty="0">
                        <a:latin typeface="Tahoma" pitchFamily="34" charset="0"/>
                        <a:ea typeface="Tahoma" pitchFamily="34" charset="0"/>
                        <a:cs typeface="Tahoma" pitchFamily="34" charset="0"/>
                      </a:endParaRPr>
                    </a:p>
                  </a:txBody>
                  <a:tcPr marL="68580" marR="68580" marT="0" marB="0"/>
                </a:tc>
                <a:tc>
                  <a:txBody>
                    <a:bodyPr/>
                    <a:lstStyle/>
                    <a:p>
                      <a:pPr marL="0" marR="0">
                        <a:spcBef>
                          <a:spcPts val="0"/>
                        </a:spcBef>
                        <a:spcAft>
                          <a:spcPts val="0"/>
                        </a:spcAft>
                      </a:pPr>
                      <a:endParaRPr lang="en-PH" sz="2400" dirty="0">
                        <a:latin typeface="Tahoma" pitchFamily="34" charset="0"/>
                        <a:ea typeface="Tahoma" pitchFamily="34" charset="0"/>
                        <a:cs typeface="Tahoma" pitchFamily="34" charset="0"/>
                      </a:endParaRPr>
                    </a:p>
                  </a:txBody>
                  <a:tcPr marL="68580" marR="68580" marT="0" marB="0"/>
                </a:tc>
              </a:tr>
              <a:tr h="0">
                <a:tc>
                  <a:txBody>
                    <a:bodyPr/>
                    <a:lstStyle/>
                    <a:p>
                      <a:pPr marL="0" marR="0">
                        <a:spcBef>
                          <a:spcPts val="0"/>
                        </a:spcBef>
                        <a:spcAft>
                          <a:spcPts val="0"/>
                        </a:spcAft>
                      </a:pPr>
                      <a:r>
                        <a:rPr lang="en-PH" sz="2400" dirty="0">
                          <a:latin typeface="Tahoma" pitchFamily="34" charset="0"/>
                          <a:ea typeface="Tahoma" pitchFamily="34" charset="0"/>
                          <a:cs typeface="Tahoma" pitchFamily="34" charset="0"/>
                        </a:rPr>
                        <a:t>Protein</a:t>
                      </a:r>
                    </a:p>
                  </a:txBody>
                  <a:tcPr marL="68580" marR="68580" marT="0" marB="0"/>
                </a:tc>
                <a:tc>
                  <a:txBody>
                    <a:bodyPr/>
                    <a:lstStyle/>
                    <a:p>
                      <a:pPr marL="0" marR="0">
                        <a:spcBef>
                          <a:spcPts val="0"/>
                        </a:spcBef>
                        <a:spcAft>
                          <a:spcPts val="0"/>
                        </a:spcAft>
                      </a:pPr>
                      <a:r>
                        <a:rPr lang="en-PH" sz="2400">
                          <a:latin typeface="Tahoma" pitchFamily="34" charset="0"/>
                          <a:ea typeface="Tahoma" pitchFamily="34" charset="0"/>
                          <a:cs typeface="Tahoma" pitchFamily="34" charset="0"/>
                        </a:rPr>
                        <a:t>52mg/dl</a:t>
                      </a:r>
                    </a:p>
                  </a:txBody>
                  <a:tcPr marL="68580" marR="68580" marT="0" marB="0"/>
                </a:tc>
              </a:tr>
              <a:tr h="0">
                <a:tc>
                  <a:txBody>
                    <a:bodyPr/>
                    <a:lstStyle/>
                    <a:p>
                      <a:pPr marL="0" marR="0">
                        <a:spcBef>
                          <a:spcPts val="0"/>
                        </a:spcBef>
                        <a:spcAft>
                          <a:spcPts val="0"/>
                        </a:spcAft>
                      </a:pPr>
                      <a:r>
                        <a:rPr lang="en-PH" sz="2400" dirty="0">
                          <a:latin typeface="Tahoma" pitchFamily="34" charset="0"/>
                          <a:ea typeface="Tahoma" pitchFamily="34" charset="0"/>
                          <a:cs typeface="Tahoma" pitchFamily="34" charset="0"/>
                        </a:rPr>
                        <a:t>Glucose</a:t>
                      </a:r>
                    </a:p>
                  </a:txBody>
                  <a:tcPr marL="68580" marR="68580" marT="0" marB="0"/>
                </a:tc>
                <a:tc>
                  <a:txBody>
                    <a:bodyPr/>
                    <a:lstStyle/>
                    <a:p>
                      <a:pPr marL="0" marR="0">
                        <a:spcBef>
                          <a:spcPts val="0"/>
                        </a:spcBef>
                        <a:spcAft>
                          <a:spcPts val="0"/>
                        </a:spcAft>
                      </a:pPr>
                      <a:r>
                        <a:rPr lang="en-PH" sz="2400">
                          <a:latin typeface="Tahoma" pitchFamily="34" charset="0"/>
                          <a:ea typeface="Tahoma" pitchFamily="34" charset="0"/>
                          <a:cs typeface="Tahoma" pitchFamily="34" charset="0"/>
                        </a:rPr>
                        <a:t>55.15mg/dl</a:t>
                      </a:r>
                    </a:p>
                  </a:txBody>
                  <a:tcPr marL="68580" marR="68580" marT="0" marB="0"/>
                </a:tc>
              </a:tr>
              <a:tr h="0">
                <a:tc>
                  <a:txBody>
                    <a:bodyPr/>
                    <a:lstStyle/>
                    <a:p>
                      <a:pPr marL="0" marR="0">
                        <a:spcBef>
                          <a:spcPts val="0"/>
                        </a:spcBef>
                        <a:spcAft>
                          <a:spcPts val="0"/>
                        </a:spcAft>
                      </a:pPr>
                      <a:r>
                        <a:rPr lang="en-PH" sz="2400" dirty="0">
                          <a:latin typeface="Tahoma" pitchFamily="34" charset="0"/>
                          <a:ea typeface="Tahoma" pitchFamily="34" charset="0"/>
                          <a:cs typeface="Tahoma" pitchFamily="34" charset="0"/>
                        </a:rPr>
                        <a:t>India ink</a:t>
                      </a:r>
                    </a:p>
                  </a:txBody>
                  <a:tcPr marL="68580" marR="68580" marT="0" marB="0"/>
                </a:tc>
                <a:tc>
                  <a:txBody>
                    <a:bodyPr/>
                    <a:lstStyle/>
                    <a:p>
                      <a:pPr marL="0" marR="0">
                        <a:spcBef>
                          <a:spcPts val="0"/>
                        </a:spcBef>
                        <a:spcAft>
                          <a:spcPts val="0"/>
                        </a:spcAft>
                      </a:pPr>
                      <a:r>
                        <a:rPr lang="en-PH" sz="2400">
                          <a:latin typeface="Tahoma" pitchFamily="34" charset="0"/>
                          <a:ea typeface="Tahoma" pitchFamily="34" charset="0"/>
                          <a:cs typeface="Tahoma" pitchFamily="34" charset="0"/>
                        </a:rPr>
                        <a:t>Positive</a:t>
                      </a:r>
                    </a:p>
                  </a:txBody>
                  <a:tcPr marL="68580" marR="68580" marT="0" marB="0"/>
                </a:tc>
              </a:tr>
              <a:tr h="0">
                <a:tc>
                  <a:txBody>
                    <a:bodyPr/>
                    <a:lstStyle/>
                    <a:p>
                      <a:pPr marL="0" marR="0">
                        <a:spcBef>
                          <a:spcPts val="0"/>
                        </a:spcBef>
                        <a:spcAft>
                          <a:spcPts val="0"/>
                        </a:spcAft>
                      </a:pPr>
                      <a:r>
                        <a:rPr lang="en-PH" sz="2400" dirty="0">
                          <a:latin typeface="Tahoma" pitchFamily="34" charset="0"/>
                          <a:ea typeface="Tahoma" pitchFamily="34" charset="0"/>
                          <a:cs typeface="Tahoma" pitchFamily="34" charset="0"/>
                        </a:rPr>
                        <a:t>CALAS</a:t>
                      </a:r>
                    </a:p>
                    <a:p>
                      <a:pPr marL="0" marR="0">
                        <a:spcBef>
                          <a:spcPts val="0"/>
                        </a:spcBef>
                        <a:spcAft>
                          <a:spcPts val="0"/>
                        </a:spcAft>
                      </a:pPr>
                      <a:r>
                        <a:rPr lang="en-PH" sz="2400" dirty="0">
                          <a:latin typeface="Tahoma" pitchFamily="34" charset="0"/>
                          <a:ea typeface="Tahoma" pitchFamily="34" charset="0"/>
                          <a:cs typeface="Tahoma" pitchFamily="34" charset="0"/>
                        </a:rPr>
                        <a:t>   Qualitative</a:t>
                      </a:r>
                    </a:p>
                    <a:p>
                      <a:pPr marL="0" marR="0">
                        <a:spcBef>
                          <a:spcPts val="0"/>
                        </a:spcBef>
                        <a:spcAft>
                          <a:spcPts val="0"/>
                        </a:spcAft>
                      </a:pPr>
                      <a:r>
                        <a:rPr lang="en-PH" sz="2400" dirty="0">
                          <a:latin typeface="Tahoma" pitchFamily="34" charset="0"/>
                          <a:ea typeface="Tahoma" pitchFamily="34" charset="0"/>
                          <a:cs typeface="Tahoma" pitchFamily="34" charset="0"/>
                        </a:rPr>
                        <a:t>   Quantitative</a:t>
                      </a:r>
                    </a:p>
                  </a:txBody>
                  <a:tcPr marL="68580" marR="68580" marT="0" marB="0"/>
                </a:tc>
                <a:tc>
                  <a:txBody>
                    <a:bodyPr/>
                    <a:lstStyle/>
                    <a:p>
                      <a:pPr marL="0" marR="0">
                        <a:spcBef>
                          <a:spcPts val="0"/>
                        </a:spcBef>
                        <a:spcAft>
                          <a:spcPts val="0"/>
                        </a:spcAft>
                      </a:pPr>
                      <a:endParaRPr lang="en-PH" sz="2400">
                        <a:latin typeface="Tahoma" pitchFamily="34" charset="0"/>
                        <a:ea typeface="Tahoma" pitchFamily="34" charset="0"/>
                        <a:cs typeface="Tahoma" pitchFamily="34" charset="0"/>
                      </a:endParaRPr>
                    </a:p>
                    <a:p>
                      <a:pPr marL="0" marR="0">
                        <a:spcBef>
                          <a:spcPts val="0"/>
                        </a:spcBef>
                        <a:spcAft>
                          <a:spcPts val="0"/>
                        </a:spcAft>
                      </a:pPr>
                      <a:r>
                        <a:rPr lang="en-PH" sz="2400">
                          <a:latin typeface="Tahoma" pitchFamily="34" charset="0"/>
                          <a:ea typeface="Tahoma" pitchFamily="34" charset="0"/>
                          <a:cs typeface="Tahoma" pitchFamily="34" charset="0"/>
                        </a:rPr>
                        <a:t>Positive </a:t>
                      </a:r>
                    </a:p>
                    <a:p>
                      <a:pPr marL="0" marR="0">
                        <a:spcBef>
                          <a:spcPts val="0"/>
                        </a:spcBef>
                        <a:spcAft>
                          <a:spcPts val="0"/>
                        </a:spcAft>
                      </a:pPr>
                      <a:r>
                        <a:rPr lang="en-PH" sz="2400">
                          <a:latin typeface="Tahoma" pitchFamily="34" charset="0"/>
                          <a:ea typeface="Tahoma" pitchFamily="34" charset="0"/>
                          <a:cs typeface="Tahoma" pitchFamily="34" charset="0"/>
                        </a:rPr>
                        <a:t>1:64 dilutions</a:t>
                      </a:r>
                    </a:p>
                  </a:txBody>
                  <a:tcPr marL="68580" marR="68580" marT="0" marB="0"/>
                </a:tc>
              </a:tr>
              <a:tr h="0">
                <a:tc>
                  <a:txBody>
                    <a:bodyPr/>
                    <a:lstStyle/>
                    <a:p>
                      <a:pPr marL="0" marR="0">
                        <a:spcBef>
                          <a:spcPts val="0"/>
                        </a:spcBef>
                        <a:spcAft>
                          <a:spcPts val="0"/>
                        </a:spcAft>
                      </a:pPr>
                      <a:r>
                        <a:rPr lang="en-PH" sz="2400" dirty="0">
                          <a:latin typeface="Tahoma" pitchFamily="34" charset="0"/>
                          <a:ea typeface="Tahoma" pitchFamily="34" charset="0"/>
                          <a:cs typeface="Tahoma" pitchFamily="34" charset="0"/>
                        </a:rPr>
                        <a:t>RBC</a:t>
                      </a:r>
                    </a:p>
                  </a:txBody>
                  <a:tcPr marL="68580" marR="68580" marT="0" marB="0"/>
                </a:tc>
                <a:tc>
                  <a:txBody>
                    <a:bodyPr/>
                    <a:lstStyle/>
                    <a:p>
                      <a:pPr marL="0" marR="0">
                        <a:spcBef>
                          <a:spcPts val="0"/>
                        </a:spcBef>
                        <a:spcAft>
                          <a:spcPts val="0"/>
                        </a:spcAft>
                      </a:pPr>
                      <a:r>
                        <a:rPr lang="en-PH" sz="2400" dirty="0">
                          <a:latin typeface="Tahoma" pitchFamily="34" charset="0"/>
                          <a:ea typeface="Tahoma" pitchFamily="34" charset="0"/>
                          <a:cs typeface="Tahoma" pitchFamily="34" charset="0"/>
                        </a:rPr>
                        <a:t>217/</a:t>
                      </a:r>
                      <a:r>
                        <a:rPr lang="en-PH" sz="2400" dirty="0" err="1">
                          <a:latin typeface="Tahoma" pitchFamily="34" charset="0"/>
                          <a:ea typeface="Tahoma" pitchFamily="34" charset="0"/>
                          <a:cs typeface="Tahoma" pitchFamily="34" charset="0"/>
                        </a:rPr>
                        <a:t>uL</a:t>
                      </a:r>
                      <a:endParaRPr lang="en-PH" sz="2400" dirty="0">
                        <a:latin typeface="Tahoma" pitchFamily="34" charset="0"/>
                        <a:ea typeface="Tahoma" pitchFamily="34" charset="0"/>
                        <a:cs typeface="Tahoma" pitchFamily="34" charset="0"/>
                      </a:endParaRPr>
                    </a:p>
                  </a:txBody>
                  <a:tcPr marL="68580" marR="68580" marT="0" marB="0"/>
                </a:tc>
              </a:tr>
              <a:tr h="0">
                <a:tc>
                  <a:txBody>
                    <a:bodyPr/>
                    <a:lstStyle/>
                    <a:p>
                      <a:pPr marL="0" marR="0">
                        <a:spcBef>
                          <a:spcPts val="0"/>
                        </a:spcBef>
                        <a:spcAft>
                          <a:spcPts val="0"/>
                        </a:spcAft>
                      </a:pPr>
                      <a:r>
                        <a:rPr lang="en-PH" sz="2400" dirty="0">
                          <a:latin typeface="Tahoma" pitchFamily="34" charset="0"/>
                          <a:ea typeface="Tahoma" pitchFamily="34" charset="0"/>
                          <a:cs typeface="Tahoma" pitchFamily="34" charset="0"/>
                        </a:rPr>
                        <a:t>WBC</a:t>
                      </a:r>
                    </a:p>
                  </a:txBody>
                  <a:tcPr marL="68580" marR="68580" marT="0" marB="0"/>
                </a:tc>
                <a:tc>
                  <a:txBody>
                    <a:bodyPr/>
                    <a:lstStyle/>
                    <a:p>
                      <a:pPr marL="0" marR="0">
                        <a:spcBef>
                          <a:spcPts val="0"/>
                        </a:spcBef>
                        <a:spcAft>
                          <a:spcPts val="0"/>
                        </a:spcAft>
                      </a:pPr>
                      <a:r>
                        <a:rPr lang="en-PH" sz="2400" dirty="0">
                          <a:latin typeface="Tahoma" pitchFamily="34" charset="0"/>
                          <a:ea typeface="Tahoma" pitchFamily="34" charset="0"/>
                          <a:cs typeface="Tahoma" pitchFamily="34" charset="0"/>
                        </a:rPr>
                        <a:t>0/</a:t>
                      </a:r>
                      <a:r>
                        <a:rPr lang="en-PH" sz="2400" dirty="0" err="1">
                          <a:latin typeface="Tahoma" pitchFamily="34" charset="0"/>
                          <a:ea typeface="Tahoma" pitchFamily="34" charset="0"/>
                          <a:cs typeface="Tahoma" pitchFamily="34" charset="0"/>
                        </a:rPr>
                        <a:t>uL</a:t>
                      </a:r>
                      <a:endParaRPr lang="en-PH" sz="2400" dirty="0">
                        <a:latin typeface="Tahoma" pitchFamily="34" charset="0"/>
                        <a:ea typeface="Tahoma" pitchFamily="34" charset="0"/>
                        <a:cs typeface="Tahoma" pitchFamily="34" charset="0"/>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15</a:t>
            </a:r>
            <a:r>
              <a:rPr lang="en-PH" baseline="30000" dirty="0" smtClean="0"/>
              <a:t>th</a:t>
            </a:r>
            <a:r>
              <a:rPr lang="en-PH" dirty="0" smtClean="0"/>
              <a:t> Hospital Day </a:t>
            </a:r>
            <a:endParaRPr lang="en-PH" dirty="0"/>
          </a:p>
        </p:txBody>
      </p:sp>
      <p:pic>
        <p:nvPicPr>
          <p:cNvPr id="4" name="Content Placeholder 3" descr="AUG_4.jpg"/>
          <p:cNvPicPr>
            <a:picLocks noGrp="1" noChangeAspect="1"/>
          </p:cNvPicPr>
          <p:nvPr>
            <p:ph sz="quarter" idx="1"/>
          </p:nvPr>
        </p:nvPicPr>
        <p:blipFill>
          <a:blip r:embed="rId2" cstate="print"/>
          <a:stretch>
            <a:fillRect/>
          </a:stretch>
        </p:blipFill>
        <p:spPr>
          <a:xfrm>
            <a:off x="4569634" y="1371600"/>
            <a:ext cx="4498166" cy="5486400"/>
          </a:xfrm>
        </p:spPr>
      </p:pic>
      <p:pic>
        <p:nvPicPr>
          <p:cNvPr id="5" name="Picture 4" descr="JUL_27.jpg"/>
          <p:cNvPicPr>
            <a:picLocks noChangeAspect="1"/>
          </p:cNvPicPr>
          <p:nvPr/>
        </p:nvPicPr>
        <p:blipFill>
          <a:blip r:embed="rId3" cstate="print"/>
          <a:stretch>
            <a:fillRect/>
          </a:stretch>
        </p:blipFill>
        <p:spPr>
          <a:xfrm>
            <a:off x="0" y="1384300"/>
            <a:ext cx="4487754" cy="5473700"/>
          </a:xfrm>
          <a:prstGeom prst="rect">
            <a:avLst/>
          </a:prstGeom>
        </p:spPr>
      </p:pic>
      <p:sp>
        <p:nvSpPr>
          <p:cNvPr id="6" name="Rectangle 5"/>
          <p:cNvSpPr/>
          <p:nvPr/>
        </p:nvSpPr>
        <p:spPr>
          <a:xfrm>
            <a:off x="0" y="1524000"/>
            <a:ext cx="1371600" cy="304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 name="Rectangle 6"/>
          <p:cNvSpPr/>
          <p:nvPr/>
        </p:nvSpPr>
        <p:spPr>
          <a:xfrm>
            <a:off x="4572000" y="1524000"/>
            <a:ext cx="1371600" cy="304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16</a:t>
            </a:r>
            <a:r>
              <a:rPr lang="en-PH" baseline="30000" dirty="0" smtClean="0"/>
              <a:t>th</a:t>
            </a:r>
            <a:r>
              <a:rPr lang="en-PH" dirty="0" smtClean="0"/>
              <a:t> -26</a:t>
            </a:r>
            <a:r>
              <a:rPr lang="en-PH" baseline="30000" dirty="0" smtClean="0"/>
              <a:t>th</a:t>
            </a:r>
            <a:r>
              <a:rPr lang="en-PH" dirty="0" smtClean="0"/>
              <a:t> Hospital Days</a:t>
            </a:r>
            <a:endParaRPr lang="en-PH" dirty="0"/>
          </a:p>
        </p:txBody>
      </p:sp>
      <p:sp>
        <p:nvSpPr>
          <p:cNvPr id="3" name="Content Placeholder 2"/>
          <p:cNvSpPr>
            <a:spLocks noGrp="1"/>
          </p:cNvSpPr>
          <p:nvPr>
            <p:ph sz="quarter" idx="1"/>
          </p:nvPr>
        </p:nvSpPr>
        <p:spPr/>
        <p:txBody>
          <a:bodyPr/>
          <a:lstStyle/>
          <a:p>
            <a:r>
              <a:rPr lang="en-PH" dirty="0" smtClean="0"/>
              <a:t>Treatment with </a:t>
            </a:r>
            <a:r>
              <a:rPr lang="en-PH" dirty="0" err="1" smtClean="0"/>
              <a:t>Amphotericin</a:t>
            </a:r>
            <a:r>
              <a:rPr lang="en-PH" dirty="0" smtClean="0"/>
              <a:t> Continued </a:t>
            </a:r>
          </a:p>
          <a:p>
            <a:r>
              <a:rPr lang="en-PH" dirty="0" smtClean="0"/>
              <a:t>Electrolytes Monitored</a:t>
            </a:r>
            <a:endParaRPr lang="en-PH" dirty="0"/>
          </a:p>
        </p:txBody>
      </p:sp>
      <p:graphicFrame>
        <p:nvGraphicFramePr>
          <p:cNvPr id="4" name="Table 3"/>
          <p:cNvGraphicFramePr>
            <a:graphicFrameLocks noGrp="1"/>
          </p:cNvGraphicFramePr>
          <p:nvPr/>
        </p:nvGraphicFramePr>
        <p:xfrm>
          <a:off x="990600" y="2438400"/>
          <a:ext cx="4495800" cy="3429000"/>
        </p:xfrm>
        <a:graphic>
          <a:graphicData uri="http://schemas.openxmlformats.org/drawingml/2006/table">
            <a:tbl>
              <a:tblPr>
                <a:tableStyleId>{3C2FFA5D-87B4-456A-9821-1D502468CF0F}</a:tableStyleId>
              </a:tblPr>
              <a:tblGrid>
                <a:gridCol w="876300"/>
                <a:gridCol w="876300"/>
                <a:gridCol w="876300"/>
                <a:gridCol w="876300"/>
                <a:gridCol w="990600"/>
              </a:tblGrid>
              <a:tr h="571500">
                <a:tc>
                  <a:txBody>
                    <a:bodyPr/>
                    <a:lstStyle/>
                    <a:p>
                      <a:pPr marL="0" marR="0">
                        <a:spcBef>
                          <a:spcPts val="0"/>
                        </a:spcBef>
                        <a:spcAft>
                          <a:spcPts val="0"/>
                        </a:spcAft>
                      </a:pPr>
                      <a:endParaRPr lang="en-PH" sz="2800" b="0" dirty="0">
                        <a:latin typeface="Tahoma" pitchFamily="34" charset="0"/>
                        <a:ea typeface="Tahoma" pitchFamily="34" charset="0"/>
                        <a:cs typeface="Tahoma" pitchFamily="34" charset="0"/>
                      </a:endParaRPr>
                    </a:p>
                  </a:txBody>
                  <a:tcPr marL="68580" marR="68580" marT="0" marB="0" anchor="ctr"/>
                </a:tc>
                <a:tc>
                  <a:txBody>
                    <a:bodyPr/>
                    <a:lstStyle/>
                    <a:p>
                      <a:pPr marL="0" marR="0">
                        <a:spcBef>
                          <a:spcPts val="0"/>
                        </a:spcBef>
                        <a:spcAft>
                          <a:spcPts val="0"/>
                        </a:spcAft>
                      </a:pPr>
                      <a:r>
                        <a:rPr lang="en-PH" sz="2800" b="0" dirty="0">
                          <a:latin typeface="Tahoma" pitchFamily="34" charset="0"/>
                          <a:ea typeface="Tahoma" pitchFamily="34" charset="0"/>
                          <a:cs typeface="Tahoma" pitchFamily="34" charset="0"/>
                        </a:rPr>
                        <a:t>8/4</a:t>
                      </a:r>
                    </a:p>
                  </a:txBody>
                  <a:tcPr marL="68580" marR="68580" marT="0" marB="0" anchor="ctr"/>
                </a:tc>
                <a:tc>
                  <a:txBody>
                    <a:bodyPr/>
                    <a:lstStyle/>
                    <a:p>
                      <a:pPr marL="0" marR="0">
                        <a:spcBef>
                          <a:spcPts val="0"/>
                        </a:spcBef>
                        <a:spcAft>
                          <a:spcPts val="0"/>
                        </a:spcAft>
                      </a:pPr>
                      <a:r>
                        <a:rPr lang="en-PH" sz="2800" b="0">
                          <a:latin typeface="Tahoma" pitchFamily="34" charset="0"/>
                          <a:ea typeface="Tahoma" pitchFamily="34" charset="0"/>
                          <a:cs typeface="Tahoma" pitchFamily="34" charset="0"/>
                        </a:rPr>
                        <a:t>8/8</a:t>
                      </a:r>
                    </a:p>
                  </a:txBody>
                  <a:tcPr marL="68580" marR="68580" marT="0" marB="0" anchor="ctr"/>
                </a:tc>
                <a:tc>
                  <a:txBody>
                    <a:bodyPr/>
                    <a:lstStyle/>
                    <a:p>
                      <a:pPr marL="0" marR="0">
                        <a:spcBef>
                          <a:spcPts val="0"/>
                        </a:spcBef>
                        <a:spcAft>
                          <a:spcPts val="0"/>
                        </a:spcAft>
                      </a:pPr>
                      <a:r>
                        <a:rPr lang="en-PH" sz="2800" b="0">
                          <a:latin typeface="Tahoma" pitchFamily="34" charset="0"/>
                          <a:ea typeface="Tahoma" pitchFamily="34" charset="0"/>
                          <a:cs typeface="Tahoma" pitchFamily="34" charset="0"/>
                        </a:rPr>
                        <a:t>8/11</a:t>
                      </a:r>
                    </a:p>
                  </a:txBody>
                  <a:tcPr marL="68580" marR="68580" marT="0" marB="0" anchor="ctr"/>
                </a:tc>
                <a:tc>
                  <a:txBody>
                    <a:bodyPr/>
                    <a:lstStyle/>
                    <a:p>
                      <a:pPr marL="0" marR="0">
                        <a:spcBef>
                          <a:spcPts val="0"/>
                        </a:spcBef>
                        <a:spcAft>
                          <a:spcPts val="0"/>
                        </a:spcAft>
                      </a:pPr>
                      <a:r>
                        <a:rPr lang="en-PH" sz="2800" b="0">
                          <a:latin typeface="Tahoma" pitchFamily="34" charset="0"/>
                          <a:ea typeface="Tahoma" pitchFamily="34" charset="0"/>
                          <a:cs typeface="Tahoma" pitchFamily="34" charset="0"/>
                        </a:rPr>
                        <a:t>8/14</a:t>
                      </a:r>
                    </a:p>
                  </a:txBody>
                  <a:tcPr marL="68580" marR="68580" marT="0" marB="0" anchor="ctr"/>
                </a:tc>
              </a:tr>
              <a:tr h="571500">
                <a:tc>
                  <a:txBody>
                    <a:bodyPr/>
                    <a:lstStyle/>
                    <a:p>
                      <a:pPr marL="0" marR="0">
                        <a:spcBef>
                          <a:spcPts val="0"/>
                        </a:spcBef>
                        <a:spcAft>
                          <a:spcPts val="0"/>
                        </a:spcAft>
                      </a:pPr>
                      <a:r>
                        <a:rPr lang="en-PH" sz="2800" b="0" dirty="0">
                          <a:latin typeface="Tahoma" pitchFamily="34" charset="0"/>
                          <a:ea typeface="Tahoma" pitchFamily="34" charset="0"/>
                          <a:cs typeface="Tahoma" pitchFamily="34" charset="0"/>
                        </a:rPr>
                        <a:t>Na</a:t>
                      </a:r>
                    </a:p>
                  </a:txBody>
                  <a:tcPr marL="68580" marR="68580" marT="0" marB="0" anchor="ctr"/>
                </a:tc>
                <a:tc>
                  <a:txBody>
                    <a:bodyPr/>
                    <a:lstStyle/>
                    <a:p>
                      <a:pPr marL="0" marR="0">
                        <a:spcBef>
                          <a:spcPts val="0"/>
                        </a:spcBef>
                        <a:spcAft>
                          <a:spcPts val="0"/>
                        </a:spcAft>
                      </a:pPr>
                      <a:endParaRPr lang="en-PH" sz="2800" b="0" dirty="0">
                        <a:latin typeface="Tahoma" pitchFamily="34" charset="0"/>
                        <a:ea typeface="Tahoma" pitchFamily="34" charset="0"/>
                        <a:cs typeface="Tahoma" pitchFamily="34" charset="0"/>
                      </a:endParaRPr>
                    </a:p>
                  </a:txBody>
                  <a:tcPr marL="68580" marR="68580" marT="0" marB="0" anchor="ctr"/>
                </a:tc>
                <a:tc>
                  <a:txBody>
                    <a:bodyPr/>
                    <a:lstStyle/>
                    <a:p>
                      <a:pPr marL="0" marR="0">
                        <a:spcBef>
                          <a:spcPts val="0"/>
                        </a:spcBef>
                        <a:spcAft>
                          <a:spcPts val="0"/>
                        </a:spcAft>
                      </a:pPr>
                      <a:endParaRPr lang="en-PH" sz="2800" b="0">
                        <a:latin typeface="Tahoma" pitchFamily="34" charset="0"/>
                        <a:ea typeface="Tahoma" pitchFamily="34" charset="0"/>
                        <a:cs typeface="Tahoma" pitchFamily="34" charset="0"/>
                      </a:endParaRPr>
                    </a:p>
                  </a:txBody>
                  <a:tcPr marL="68580" marR="68580" marT="0" marB="0" anchor="ctr"/>
                </a:tc>
                <a:tc>
                  <a:txBody>
                    <a:bodyPr/>
                    <a:lstStyle/>
                    <a:p>
                      <a:pPr marL="0" marR="0">
                        <a:spcBef>
                          <a:spcPts val="0"/>
                        </a:spcBef>
                        <a:spcAft>
                          <a:spcPts val="0"/>
                        </a:spcAft>
                      </a:pPr>
                      <a:r>
                        <a:rPr lang="en-PH" sz="2800" b="0">
                          <a:latin typeface="Tahoma" pitchFamily="34" charset="0"/>
                          <a:ea typeface="Tahoma" pitchFamily="34" charset="0"/>
                          <a:cs typeface="Tahoma" pitchFamily="34" charset="0"/>
                        </a:rPr>
                        <a:t>133</a:t>
                      </a:r>
                    </a:p>
                  </a:txBody>
                  <a:tcPr marL="68580" marR="68580" marT="0" marB="0" anchor="ctr"/>
                </a:tc>
                <a:tc>
                  <a:txBody>
                    <a:bodyPr/>
                    <a:lstStyle/>
                    <a:p>
                      <a:pPr marL="0" marR="0">
                        <a:spcBef>
                          <a:spcPts val="0"/>
                        </a:spcBef>
                        <a:spcAft>
                          <a:spcPts val="0"/>
                        </a:spcAft>
                      </a:pPr>
                      <a:r>
                        <a:rPr lang="en-PH" sz="2800" b="0">
                          <a:latin typeface="Tahoma" pitchFamily="34" charset="0"/>
                          <a:ea typeface="Tahoma" pitchFamily="34" charset="0"/>
                          <a:cs typeface="Tahoma" pitchFamily="34" charset="0"/>
                        </a:rPr>
                        <a:t>139</a:t>
                      </a:r>
                    </a:p>
                  </a:txBody>
                  <a:tcPr marL="68580" marR="68580" marT="0" marB="0" anchor="ctr"/>
                </a:tc>
              </a:tr>
              <a:tr h="571500">
                <a:tc>
                  <a:txBody>
                    <a:bodyPr/>
                    <a:lstStyle/>
                    <a:p>
                      <a:pPr marL="0" marR="0">
                        <a:spcBef>
                          <a:spcPts val="0"/>
                        </a:spcBef>
                        <a:spcAft>
                          <a:spcPts val="0"/>
                        </a:spcAft>
                      </a:pPr>
                      <a:r>
                        <a:rPr lang="en-PH" sz="2800" b="0">
                          <a:latin typeface="Tahoma" pitchFamily="34" charset="0"/>
                          <a:ea typeface="Tahoma" pitchFamily="34" charset="0"/>
                          <a:cs typeface="Tahoma" pitchFamily="34" charset="0"/>
                        </a:rPr>
                        <a:t>K</a:t>
                      </a:r>
                    </a:p>
                  </a:txBody>
                  <a:tcPr marL="68580" marR="68580" marT="0" marB="0" anchor="ctr"/>
                </a:tc>
                <a:tc>
                  <a:txBody>
                    <a:bodyPr/>
                    <a:lstStyle/>
                    <a:p>
                      <a:pPr marL="0" marR="0">
                        <a:spcBef>
                          <a:spcPts val="0"/>
                        </a:spcBef>
                        <a:spcAft>
                          <a:spcPts val="0"/>
                        </a:spcAft>
                      </a:pPr>
                      <a:endParaRPr lang="en-PH" sz="2800" b="0" dirty="0">
                        <a:latin typeface="Tahoma" pitchFamily="34" charset="0"/>
                        <a:ea typeface="Tahoma" pitchFamily="34" charset="0"/>
                        <a:cs typeface="Tahoma" pitchFamily="34" charset="0"/>
                      </a:endParaRPr>
                    </a:p>
                  </a:txBody>
                  <a:tcPr marL="68580" marR="68580" marT="0" marB="0" anchor="ctr"/>
                </a:tc>
                <a:tc>
                  <a:txBody>
                    <a:bodyPr/>
                    <a:lstStyle/>
                    <a:p>
                      <a:pPr marL="0" marR="0">
                        <a:spcBef>
                          <a:spcPts val="0"/>
                        </a:spcBef>
                        <a:spcAft>
                          <a:spcPts val="0"/>
                        </a:spcAft>
                      </a:pPr>
                      <a:r>
                        <a:rPr lang="en-PH" sz="2800" b="0">
                          <a:latin typeface="Tahoma" pitchFamily="34" charset="0"/>
                          <a:ea typeface="Tahoma" pitchFamily="34" charset="0"/>
                          <a:cs typeface="Tahoma" pitchFamily="34" charset="0"/>
                        </a:rPr>
                        <a:t>4.2</a:t>
                      </a:r>
                    </a:p>
                  </a:txBody>
                  <a:tcPr marL="68580" marR="68580" marT="0" marB="0" anchor="ctr"/>
                </a:tc>
                <a:tc>
                  <a:txBody>
                    <a:bodyPr/>
                    <a:lstStyle/>
                    <a:p>
                      <a:pPr marL="0" marR="0">
                        <a:spcBef>
                          <a:spcPts val="0"/>
                        </a:spcBef>
                        <a:spcAft>
                          <a:spcPts val="0"/>
                        </a:spcAft>
                      </a:pPr>
                      <a:r>
                        <a:rPr lang="en-PH" sz="2800" b="0">
                          <a:latin typeface="Tahoma" pitchFamily="34" charset="0"/>
                          <a:ea typeface="Tahoma" pitchFamily="34" charset="0"/>
                          <a:cs typeface="Tahoma" pitchFamily="34" charset="0"/>
                        </a:rPr>
                        <a:t>3.9</a:t>
                      </a:r>
                    </a:p>
                  </a:txBody>
                  <a:tcPr marL="68580" marR="68580" marT="0" marB="0" anchor="ctr"/>
                </a:tc>
                <a:tc>
                  <a:txBody>
                    <a:bodyPr/>
                    <a:lstStyle/>
                    <a:p>
                      <a:pPr marL="0" marR="0">
                        <a:spcBef>
                          <a:spcPts val="0"/>
                        </a:spcBef>
                        <a:spcAft>
                          <a:spcPts val="0"/>
                        </a:spcAft>
                      </a:pPr>
                      <a:r>
                        <a:rPr lang="en-PH" sz="2800" b="0">
                          <a:latin typeface="Tahoma" pitchFamily="34" charset="0"/>
                          <a:ea typeface="Tahoma" pitchFamily="34" charset="0"/>
                          <a:cs typeface="Tahoma" pitchFamily="34" charset="0"/>
                        </a:rPr>
                        <a:t>3.9</a:t>
                      </a:r>
                    </a:p>
                  </a:txBody>
                  <a:tcPr marL="68580" marR="68580" marT="0" marB="0" anchor="ctr"/>
                </a:tc>
              </a:tr>
              <a:tr h="571500">
                <a:tc>
                  <a:txBody>
                    <a:bodyPr/>
                    <a:lstStyle/>
                    <a:p>
                      <a:pPr marL="0" marR="0">
                        <a:spcBef>
                          <a:spcPts val="0"/>
                        </a:spcBef>
                        <a:spcAft>
                          <a:spcPts val="0"/>
                        </a:spcAft>
                      </a:pPr>
                      <a:r>
                        <a:rPr lang="en-PH" sz="2800" b="0">
                          <a:latin typeface="Tahoma" pitchFamily="34" charset="0"/>
                          <a:ea typeface="Tahoma" pitchFamily="34" charset="0"/>
                          <a:cs typeface="Tahoma" pitchFamily="34" charset="0"/>
                        </a:rPr>
                        <a:t>Crea</a:t>
                      </a:r>
                    </a:p>
                  </a:txBody>
                  <a:tcPr marL="68580" marR="68580" marT="0" marB="0" anchor="ctr"/>
                </a:tc>
                <a:tc>
                  <a:txBody>
                    <a:bodyPr/>
                    <a:lstStyle/>
                    <a:p>
                      <a:pPr marL="0" marR="0">
                        <a:spcBef>
                          <a:spcPts val="0"/>
                        </a:spcBef>
                        <a:spcAft>
                          <a:spcPts val="0"/>
                        </a:spcAft>
                      </a:pPr>
                      <a:r>
                        <a:rPr lang="en-PH" sz="2800" b="0" dirty="0">
                          <a:latin typeface="Tahoma" pitchFamily="34" charset="0"/>
                          <a:ea typeface="Tahoma" pitchFamily="34" charset="0"/>
                          <a:cs typeface="Tahoma" pitchFamily="34" charset="0"/>
                        </a:rPr>
                        <a:t>0.99</a:t>
                      </a:r>
                    </a:p>
                  </a:txBody>
                  <a:tcPr marL="68580" marR="68580" marT="0" marB="0" anchor="ctr"/>
                </a:tc>
                <a:tc>
                  <a:txBody>
                    <a:bodyPr/>
                    <a:lstStyle/>
                    <a:p>
                      <a:pPr marL="0" marR="0">
                        <a:spcBef>
                          <a:spcPts val="0"/>
                        </a:spcBef>
                        <a:spcAft>
                          <a:spcPts val="0"/>
                        </a:spcAft>
                      </a:pPr>
                      <a:r>
                        <a:rPr lang="en-PH" sz="2800" b="0" dirty="0">
                          <a:latin typeface="Tahoma" pitchFamily="34" charset="0"/>
                          <a:ea typeface="Tahoma" pitchFamily="34" charset="0"/>
                          <a:cs typeface="Tahoma" pitchFamily="34" charset="0"/>
                        </a:rPr>
                        <a:t>1.07</a:t>
                      </a:r>
                    </a:p>
                  </a:txBody>
                  <a:tcPr marL="68580" marR="68580" marT="0" marB="0" anchor="ctr"/>
                </a:tc>
                <a:tc>
                  <a:txBody>
                    <a:bodyPr/>
                    <a:lstStyle/>
                    <a:p>
                      <a:pPr marL="0" marR="0">
                        <a:spcBef>
                          <a:spcPts val="0"/>
                        </a:spcBef>
                        <a:spcAft>
                          <a:spcPts val="0"/>
                        </a:spcAft>
                      </a:pPr>
                      <a:r>
                        <a:rPr lang="en-PH" sz="2800" b="0">
                          <a:latin typeface="Tahoma" pitchFamily="34" charset="0"/>
                          <a:ea typeface="Tahoma" pitchFamily="34" charset="0"/>
                          <a:cs typeface="Tahoma" pitchFamily="34" charset="0"/>
                        </a:rPr>
                        <a:t>1.09</a:t>
                      </a:r>
                    </a:p>
                  </a:txBody>
                  <a:tcPr marL="68580" marR="68580" marT="0" marB="0" anchor="ctr"/>
                </a:tc>
                <a:tc>
                  <a:txBody>
                    <a:bodyPr/>
                    <a:lstStyle/>
                    <a:p>
                      <a:pPr marL="0" marR="0">
                        <a:spcBef>
                          <a:spcPts val="0"/>
                        </a:spcBef>
                        <a:spcAft>
                          <a:spcPts val="0"/>
                        </a:spcAft>
                      </a:pPr>
                      <a:r>
                        <a:rPr lang="en-PH" sz="2800" b="0">
                          <a:latin typeface="Tahoma" pitchFamily="34" charset="0"/>
                          <a:ea typeface="Tahoma" pitchFamily="34" charset="0"/>
                          <a:cs typeface="Tahoma" pitchFamily="34" charset="0"/>
                        </a:rPr>
                        <a:t>0.76</a:t>
                      </a:r>
                    </a:p>
                  </a:txBody>
                  <a:tcPr marL="68580" marR="68580" marT="0" marB="0" anchor="ctr"/>
                </a:tc>
              </a:tr>
              <a:tr h="571500">
                <a:tc>
                  <a:txBody>
                    <a:bodyPr/>
                    <a:lstStyle/>
                    <a:p>
                      <a:pPr marL="0" marR="0">
                        <a:spcBef>
                          <a:spcPts val="0"/>
                        </a:spcBef>
                        <a:spcAft>
                          <a:spcPts val="0"/>
                        </a:spcAft>
                      </a:pPr>
                      <a:r>
                        <a:rPr lang="en-PH" sz="2800" b="0">
                          <a:latin typeface="Tahoma" pitchFamily="34" charset="0"/>
                          <a:ea typeface="Tahoma" pitchFamily="34" charset="0"/>
                          <a:cs typeface="Tahoma" pitchFamily="34" charset="0"/>
                        </a:rPr>
                        <a:t>BUN</a:t>
                      </a:r>
                    </a:p>
                  </a:txBody>
                  <a:tcPr marL="68580" marR="68580" marT="0" marB="0" anchor="ctr"/>
                </a:tc>
                <a:tc>
                  <a:txBody>
                    <a:bodyPr/>
                    <a:lstStyle/>
                    <a:p>
                      <a:pPr marL="0" marR="0">
                        <a:spcBef>
                          <a:spcPts val="0"/>
                        </a:spcBef>
                        <a:spcAft>
                          <a:spcPts val="0"/>
                        </a:spcAft>
                      </a:pPr>
                      <a:endParaRPr lang="en-PH" sz="2800" b="0" dirty="0">
                        <a:latin typeface="Tahoma" pitchFamily="34" charset="0"/>
                        <a:ea typeface="Tahoma" pitchFamily="34" charset="0"/>
                        <a:cs typeface="Tahoma" pitchFamily="34" charset="0"/>
                      </a:endParaRPr>
                    </a:p>
                  </a:txBody>
                  <a:tcPr marL="68580" marR="68580" marT="0" marB="0" anchor="ctr"/>
                </a:tc>
                <a:tc>
                  <a:txBody>
                    <a:bodyPr/>
                    <a:lstStyle/>
                    <a:p>
                      <a:pPr marL="0" marR="0">
                        <a:spcBef>
                          <a:spcPts val="0"/>
                        </a:spcBef>
                        <a:spcAft>
                          <a:spcPts val="0"/>
                        </a:spcAft>
                      </a:pPr>
                      <a:r>
                        <a:rPr lang="en-PH" sz="2800" b="0" dirty="0">
                          <a:latin typeface="Tahoma" pitchFamily="34" charset="0"/>
                          <a:ea typeface="Tahoma" pitchFamily="34" charset="0"/>
                          <a:cs typeface="Tahoma" pitchFamily="34" charset="0"/>
                        </a:rPr>
                        <a:t>8.41</a:t>
                      </a:r>
                    </a:p>
                  </a:txBody>
                  <a:tcPr marL="68580" marR="68580" marT="0" marB="0" anchor="ctr"/>
                </a:tc>
                <a:tc>
                  <a:txBody>
                    <a:bodyPr/>
                    <a:lstStyle/>
                    <a:p>
                      <a:pPr marL="0" marR="0">
                        <a:spcBef>
                          <a:spcPts val="0"/>
                        </a:spcBef>
                        <a:spcAft>
                          <a:spcPts val="0"/>
                        </a:spcAft>
                      </a:pPr>
                      <a:r>
                        <a:rPr lang="en-PH" sz="2800" b="0" dirty="0">
                          <a:latin typeface="Tahoma" pitchFamily="34" charset="0"/>
                          <a:ea typeface="Tahoma" pitchFamily="34" charset="0"/>
                          <a:cs typeface="Tahoma" pitchFamily="34" charset="0"/>
                        </a:rPr>
                        <a:t>7.4</a:t>
                      </a:r>
                    </a:p>
                  </a:txBody>
                  <a:tcPr marL="68580" marR="68580" marT="0" marB="0" anchor="ctr"/>
                </a:tc>
                <a:tc>
                  <a:txBody>
                    <a:bodyPr/>
                    <a:lstStyle/>
                    <a:p>
                      <a:pPr marL="0" marR="0">
                        <a:spcBef>
                          <a:spcPts val="0"/>
                        </a:spcBef>
                        <a:spcAft>
                          <a:spcPts val="0"/>
                        </a:spcAft>
                      </a:pPr>
                      <a:endParaRPr lang="en-PH" sz="2800" b="0">
                        <a:highlight>
                          <a:srgbClr val="FFFF00"/>
                        </a:highlight>
                        <a:latin typeface="Tahoma" pitchFamily="34" charset="0"/>
                        <a:ea typeface="Tahoma" pitchFamily="34" charset="0"/>
                        <a:cs typeface="Tahoma" pitchFamily="34" charset="0"/>
                      </a:endParaRPr>
                    </a:p>
                  </a:txBody>
                  <a:tcPr marL="68580" marR="68580" marT="0" marB="0" anchor="ctr"/>
                </a:tc>
              </a:tr>
              <a:tr h="571500">
                <a:tc>
                  <a:txBody>
                    <a:bodyPr/>
                    <a:lstStyle/>
                    <a:p>
                      <a:pPr marL="0" marR="0">
                        <a:spcBef>
                          <a:spcPts val="0"/>
                        </a:spcBef>
                        <a:spcAft>
                          <a:spcPts val="0"/>
                        </a:spcAft>
                      </a:pPr>
                      <a:r>
                        <a:rPr lang="en-PH" sz="2800" b="0">
                          <a:latin typeface="Tahoma" pitchFamily="34" charset="0"/>
                          <a:ea typeface="Tahoma" pitchFamily="34" charset="0"/>
                          <a:cs typeface="Tahoma" pitchFamily="34" charset="0"/>
                        </a:rPr>
                        <a:t>Mg</a:t>
                      </a:r>
                    </a:p>
                  </a:txBody>
                  <a:tcPr marL="68580" marR="68580" marT="0" marB="0" anchor="ctr"/>
                </a:tc>
                <a:tc>
                  <a:txBody>
                    <a:bodyPr/>
                    <a:lstStyle/>
                    <a:p>
                      <a:pPr marL="0" marR="0">
                        <a:spcBef>
                          <a:spcPts val="0"/>
                        </a:spcBef>
                        <a:spcAft>
                          <a:spcPts val="0"/>
                        </a:spcAft>
                      </a:pPr>
                      <a:endParaRPr lang="en-PH" sz="2800" b="0" dirty="0">
                        <a:latin typeface="Tahoma" pitchFamily="34" charset="0"/>
                        <a:ea typeface="Tahoma" pitchFamily="34" charset="0"/>
                        <a:cs typeface="Tahoma" pitchFamily="34" charset="0"/>
                      </a:endParaRPr>
                    </a:p>
                  </a:txBody>
                  <a:tcPr marL="68580" marR="68580" marT="0" marB="0" anchor="ctr"/>
                </a:tc>
                <a:tc>
                  <a:txBody>
                    <a:bodyPr/>
                    <a:lstStyle/>
                    <a:p>
                      <a:pPr marL="0" marR="0">
                        <a:spcBef>
                          <a:spcPts val="0"/>
                        </a:spcBef>
                        <a:spcAft>
                          <a:spcPts val="0"/>
                        </a:spcAft>
                      </a:pPr>
                      <a:r>
                        <a:rPr lang="en-PH" sz="2800" b="0" dirty="0">
                          <a:latin typeface="Tahoma" pitchFamily="34" charset="0"/>
                          <a:ea typeface="Tahoma" pitchFamily="34" charset="0"/>
                          <a:cs typeface="Tahoma" pitchFamily="34" charset="0"/>
                        </a:rPr>
                        <a:t>1.75</a:t>
                      </a:r>
                    </a:p>
                  </a:txBody>
                  <a:tcPr marL="68580" marR="68580" marT="0" marB="0" anchor="ctr"/>
                </a:tc>
                <a:tc>
                  <a:txBody>
                    <a:bodyPr/>
                    <a:lstStyle/>
                    <a:p>
                      <a:pPr marL="0" marR="0">
                        <a:spcBef>
                          <a:spcPts val="0"/>
                        </a:spcBef>
                        <a:spcAft>
                          <a:spcPts val="0"/>
                        </a:spcAft>
                      </a:pPr>
                      <a:r>
                        <a:rPr lang="en-PH" sz="2800" b="0" dirty="0">
                          <a:latin typeface="Tahoma" pitchFamily="34" charset="0"/>
                          <a:ea typeface="Tahoma" pitchFamily="34" charset="0"/>
                          <a:cs typeface="Tahoma" pitchFamily="34" charset="0"/>
                        </a:rPr>
                        <a:t>1.75</a:t>
                      </a:r>
                    </a:p>
                  </a:txBody>
                  <a:tcPr marL="68580" marR="68580" marT="0" marB="0" anchor="ctr"/>
                </a:tc>
                <a:tc>
                  <a:txBody>
                    <a:bodyPr/>
                    <a:lstStyle/>
                    <a:p>
                      <a:pPr marL="0" marR="0">
                        <a:spcBef>
                          <a:spcPts val="0"/>
                        </a:spcBef>
                        <a:spcAft>
                          <a:spcPts val="0"/>
                        </a:spcAft>
                      </a:pPr>
                      <a:r>
                        <a:rPr lang="en-PH" sz="2800" b="0" dirty="0">
                          <a:latin typeface="Tahoma" pitchFamily="34" charset="0"/>
                          <a:ea typeface="Tahoma" pitchFamily="34" charset="0"/>
                          <a:cs typeface="Tahoma" pitchFamily="34" charset="0"/>
                        </a:rPr>
                        <a:t>1.75</a:t>
                      </a: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27</a:t>
            </a:r>
            <a:r>
              <a:rPr lang="en-PH" baseline="30000" dirty="0" smtClean="0"/>
              <a:t>th</a:t>
            </a:r>
            <a:r>
              <a:rPr lang="en-PH" dirty="0" smtClean="0"/>
              <a:t> Hospital Day</a:t>
            </a:r>
            <a:endParaRPr lang="en-PH" dirty="0"/>
          </a:p>
        </p:txBody>
      </p:sp>
      <p:sp>
        <p:nvSpPr>
          <p:cNvPr id="3" name="Content Placeholder 2"/>
          <p:cNvSpPr>
            <a:spLocks noGrp="1"/>
          </p:cNvSpPr>
          <p:nvPr>
            <p:ph sz="quarter" idx="1"/>
          </p:nvPr>
        </p:nvSpPr>
        <p:spPr/>
        <p:txBody>
          <a:bodyPr/>
          <a:lstStyle/>
          <a:p>
            <a:r>
              <a:rPr lang="en-PH" dirty="0" smtClean="0">
                <a:latin typeface="Tahoma" pitchFamily="34" charset="0"/>
                <a:ea typeface="Tahoma" pitchFamily="34" charset="0"/>
                <a:cs typeface="Tahoma" pitchFamily="34" charset="0"/>
              </a:rPr>
              <a:t>Feels much better</a:t>
            </a:r>
          </a:p>
          <a:p>
            <a:r>
              <a:rPr lang="en-PH" dirty="0" smtClean="0">
                <a:latin typeface="Tahoma" pitchFamily="34" charset="0"/>
                <a:ea typeface="Tahoma" pitchFamily="34" charset="0"/>
                <a:cs typeface="Tahoma" pitchFamily="34" charset="0"/>
              </a:rPr>
              <a:t>Asymptomatic</a:t>
            </a:r>
          </a:p>
          <a:p>
            <a:r>
              <a:rPr lang="en-PH" dirty="0" smtClean="0">
                <a:latin typeface="Tahoma" pitchFamily="34" charset="0"/>
                <a:ea typeface="Tahoma" pitchFamily="34" charset="0"/>
                <a:cs typeface="Tahoma" pitchFamily="34" charset="0"/>
              </a:rPr>
              <a:t>Lumbar tap – CALAS and </a:t>
            </a:r>
            <a:r>
              <a:rPr lang="en-PH" dirty="0" err="1" smtClean="0">
                <a:latin typeface="Tahoma" pitchFamily="34" charset="0"/>
                <a:ea typeface="Tahoma" pitchFamily="34" charset="0"/>
                <a:cs typeface="Tahoma" pitchFamily="34" charset="0"/>
              </a:rPr>
              <a:t>india</a:t>
            </a:r>
            <a:r>
              <a:rPr lang="en-PH" dirty="0" smtClean="0">
                <a:latin typeface="Tahoma" pitchFamily="34" charset="0"/>
                <a:ea typeface="Tahoma" pitchFamily="34" charset="0"/>
                <a:cs typeface="Tahoma" pitchFamily="34" charset="0"/>
              </a:rPr>
              <a:t> ink positive</a:t>
            </a:r>
          </a:p>
          <a:p>
            <a:r>
              <a:rPr lang="en-PH" dirty="0" smtClean="0">
                <a:latin typeface="Tahoma" pitchFamily="34" charset="0"/>
                <a:ea typeface="Tahoma" pitchFamily="34" charset="0"/>
                <a:cs typeface="Tahoma" pitchFamily="34" charset="0"/>
              </a:rPr>
              <a:t>Discharged and monitored closely as outpatient</a:t>
            </a:r>
          </a:p>
          <a:p>
            <a:pPr lvl="1"/>
            <a:r>
              <a:rPr lang="en-PH" dirty="0" smtClean="0">
                <a:latin typeface="Tahoma" pitchFamily="34" charset="0"/>
                <a:ea typeface="Tahoma" pitchFamily="34" charset="0"/>
                <a:cs typeface="Tahoma" pitchFamily="34" charset="0"/>
              </a:rPr>
              <a:t>Treatment:</a:t>
            </a:r>
          </a:p>
          <a:p>
            <a:pPr lvl="2"/>
            <a:r>
              <a:rPr lang="en-PH" dirty="0" smtClean="0">
                <a:latin typeface="Tahoma" pitchFamily="34" charset="0"/>
                <a:ea typeface="Tahoma" pitchFamily="34" charset="0"/>
                <a:cs typeface="Tahoma" pitchFamily="34" charset="0"/>
              </a:rPr>
              <a:t> </a:t>
            </a:r>
            <a:r>
              <a:rPr lang="en-PH" dirty="0" err="1" smtClean="0">
                <a:latin typeface="Tahoma" pitchFamily="34" charset="0"/>
                <a:ea typeface="Tahoma" pitchFamily="34" charset="0"/>
                <a:cs typeface="Tahoma" pitchFamily="34" charset="0"/>
              </a:rPr>
              <a:t>Fluconazole</a:t>
            </a:r>
            <a:r>
              <a:rPr lang="en-PH" dirty="0" smtClean="0">
                <a:latin typeface="Tahoma" pitchFamily="34" charset="0"/>
                <a:ea typeface="Tahoma" pitchFamily="34" charset="0"/>
                <a:cs typeface="Tahoma" pitchFamily="34" charset="0"/>
              </a:rPr>
              <a:t> and </a:t>
            </a:r>
            <a:r>
              <a:rPr lang="en-PH" dirty="0" err="1" smtClean="0">
                <a:latin typeface="Tahoma" pitchFamily="34" charset="0"/>
                <a:ea typeface="Tahoma" pitchFamily="34" charset="0"/>
                <a:cs typeface="Tahoma" pitchFamily="34" charset="0"/>
              </a:rPr>
              <a:t>cotrimoxazole</a:t>
            </a:r>
            <a:endParaRPr lang="en-PH" dirty="0" smtClean="0">
              <a:latin typeface="Tahoma" pitchFamily="34" charset="0"/>
              <a:ea typeface="Tahoma" pitchFamily="34" charset="0"/>
              <a:cs typeface="Tahoma" pitchFamily="34" charset="0"/>
            </a:endParaRPr>
          </a:p>
          <a:p>
            <a:pPr lvl="2"/>
            <a:r>
              <a:rPr lang="en-PH" dirty="0" smtClean="0">
                <a:latin typeface="Tahoma" pitchFamily="34" charset="0"/>
                <a:ea typeface="Tahoma" pitchFamily="34" charset="0"/>
                <a:cs typeface="Tahoma" pitchFamily="34" charset="0"/>
              </a:rPr>
              <a:t>Antiretroviral therapy</a:t>
            </a:r>
          </a:p>
          <a:p>
            <a:pPr lvl="3"/>
            <a:r>
              <a:rPr lang="en-PH" dirty="0" err="1" smtClean="0">
                <a:latin typeface="Tahoma" pitchFamily="34" charset="0"/>
                <a:ea typeface="Tahoma" pitchFamily="34" charset="0"/>
                <a:cs typeface="Tahoma" pitchFamily="34" charset="0"/>
              </a:rPr>
              <a:t>Nevirapine</a:t>
            </a:r>
            <a:r>
              <a:rPr lang="en-PH" dirty="0" smtClean="0">
                <a:latin typeface="Tahoma" pitchFamily="34" charset="0"/>
                <a:ea typeface="Tahoma" pitchFamily="34" charset="0"/>
                <a:cs typeface="Tahoma" pitchFamily="34" charset="0"/>
              </a:rPr>
              <a:t> </a:t>
            </a:r>
          </a:p>
          <a:p>
            <a:pPr lvl="3"/>
            <a:r>
              <a:rPr lang="en-PH" dirty="0" err="1" smtClean="0">
                <a:latin typeface="Tahoma" pitchFamily="34" charset="0"/>
                <a:ea typeface="Tahoma" pitchFamily="34" charset="0"/>
                <a:cs typeface="Tahoma" pitchFamily="34" charset="0"/>
              </a:rPr>
              <a:t>Lamivudine+Zidovudine</a:t>
            </a:r>
            <a:endParaRPr lang="en-PH"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sp>
        <p:nvSpPr>
          <p:cNvPr id="3" name="Content Placeholder 2"/>
          <p:cNvSpPr>
            <a:spLocks noGrp="1"/>
          </p:cNvSpPr>
          <p:nvPr>
            <p:ph sz="quarter" idx="1"/>
          </p:nvPr>
        </p:nvSpPr>
        <p:spPr/>
        <p:txBody>
          <a:bodyPr/>
          <a:lstStyle/>
          <a:p>
            <a:r>
              <a:rPr lang="en-PH" dirty="0" smtClean="0"/>
              <a:t>FINAL DIAGNOSIS:</a:t>
            </a:r>
          </a:p>
          <a:p>
            <a:pPr>
              <a:buNone/>
            </a:pPr>
            <a:endParaRPr lang="en-PH" dirty="0" smtClean="0"/>
          </a:p>
          <a:p>
            <a:pPr>
              <a:buNone/>
            </a:pPr>
            <a:r>
              <a:rPr lang="en-PH" b="1" dirty="0" smtClean="0">
                <a:latin typeface="Tahoma" pitchFamily="34" charset="0"/>
                <a:ea typeface="Tahoma" pitchFamily="34" charset="0"/>
                <a:cs typeface="Tahoma" pitchFamily="34" charset="0"/>
              </a:rPr>
              <a:t>Disseminated </a:t>
            </a:r>
            <a:r>
              <a:rPr lang="en-PH" b="1" dirty="0" err="1" smtClean="0">
                <a:latin typeface="Tahoma" pitchFamily="34" charset="0"/>
                <a:ea typeface="Tahoma" pitchFamily="34" charset="0"/>
                <a:cs typeface="Tahoma" pitchFamily="34" charset="0"/>
              </a:rPr>
              <a:t>Cryptococcosis</a:t>
            </a:r>
            <a:endParaRPr lang="en-PH" b="1" dirty="0" smtClean="0">
              <a:latin typeface="Tahoma" pitchFamily="34" charset="0"/>
              <a:ea typeface="Tahoma" pitchFamily="34" charset="0"/>
              <a:cs typeface="Tahoma" pitchFamily="34" charset="0"/>
            </a:endParaRPr>
          </a:p>
          <a:p>
            <a:pPr>
              <a:buNone/>
            </a:pPr>
            <a:r>
              <a:rPr lang="en-PH" b="1" dirty="0" smtClean="0">
                <a:latin typeface="Tahoma" pitchFamily="34" charset="0"/>
                <a:ea typeface="Tahoma" pitchFamily="34" charset="0"/>
                <a:cs typeface="Tahoma" pitchFamily="34" charset="0"/>
              </a:rPr>
              <a:t>Acquired Immunodeficiency Syndrome</a:t>
            </a:r>
            <a:endParaRPr lang="en-PH" b="1"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Follow up</a:t>
            </a:r>
            <a:endParaRPr lang="en-PH" dirty="0"/>
          </a:p>
        </p:txBody>
      </p:sp>
      <p:sp>
        <p:nvSpPr>
          <p:cNvPr id="3" name="Content Placeholder 2"/>
          <p:cNvSpPr>
            <a:spLocks noGrp="1"/>
          </p:cNvSpPr>
          <p:nvPr>
            <p:ph sz="quarter" idx="1"/>
          </p:nvPr>
        </p:nvSpPr>
        <p:spPr/>
        <p:txBody>
          <a:bodyPr/>
          <a:lstStyle/>
          <a:p>
            <a:r>
              <a:rPr lang="en-PH" dirty="0" smtClean="0">
                <a:latin typeface="Tahoma" pitchFamily="34" charset="0"/>
                <a:ea typeface="Tahoma" pitchFamily="34" charset="0"/>
                <a:cs typeface="Tahoma" pitchFamily="34" charset="0"/>
              </a:rPr>
              <a:t>Patient is doing well</a:t>
            </a:r>
          </a:p>
          <a:p>
            <a:r>
              <a:rPr lang="en-PH" dirty="0" smtClean="0">
                <a:latin typeface="Tahoma" pitchFamily="34" charset="0"/>
                <a:ea typeface="Tahoma" pitchFamily="34" charset="0"/>
                <a:cs typeface="Tahoma" pitchFamily="34" charset="0"/>
              </a:rPr>
              <a:t>Asymptomatic</a:t>
            </a:r>
            <a:r>
              <a:rPr lang="en-PH" dirty="0" smtClean="0"/>
              <a:t>	</a:t>
            </a:r>
          </a:p>
          <a:p>
            <a:pPr lvl="1"/>
            <a:endParaRPr lang="en-PH" dirty="0"/>
          </a:p>
        </p:txBody>
      </p:sp>
      <p:graphicFrame>
        <p:nvGraphicFramePr>
          <p:cNvPr id="4" name="Table 3"/>
          <p:cNvGraphicFramePr>
            <a:graphicFrameLocks noGrp="1"/>
          </p:cNvGraphicFramePr>
          <p:nvPr/>
        </p:nvGraphicFramePr>
        <p:xfrm>
          <a:off x="1143000" y="2506980"/>
          <a:ext cx="3657600" cy="3665221"/>
        </p:xfrm>
        <a:graphic>
          <a:graphicData uri="http://schemas.openxmlformats.org/drawingml/2006/table">
            <a:tbl>
              <a:tblPr>
                <a:tableStyleId>{3C2FFA5D-87B4-456A-9821-1D502468CF0F}</a:tableStyleId>
              </a:tblPr>
              <a:tblGrid>
                <a:gridCol w="1828800"/>
                <a:gridCol w="1828800"/>
              </a:tblGrid>
              <a:tr h="333202">
                <a:tc>
                  <a:txBody>
                    <a:bodyPr/>
                    <a:lstStyle/>
                    <a:p>
                      <a:pPr marL="0" marR="0">
                        <a:spcBef>
                          <a:spcPts val="0"/>
                        </a:spcBef>
                        <a:spcAft>
                          <a:spcPts val="0"/>
                        </a:spcAft>
                      </a:pPr>
                      <a:endParaRPr lang="en-PH" sz="2000" dirty="0">
                        <a:latin typeface="Tahoma" pitchFamily="34" charset="0"/>
                        <a:ea typeface="Tahoma" pitchFamily="34" charset="0"/>
                        <a:cs typeface="Tahoma" pitchFamily="34" charset="0"/>
                      </a:endParaRPr>
                    </a:p>
                  </a:txBody>
                  <a:tcPr marL="68580" marR="68580" marT="0" marB="0"/>
                </a:tc>
                <a:tc>
                  <a:txBody>
                    <a:bodyPr/>
                    <a:lstStyle/>
                    <a:p>
                      <a:pPr marL="0" marR="0">
                        <a:spcBef>
                          <a:spcPts val="0"/>
                        </a:spcBef>
                        <a:spcAft>
                          <a:spcPts val="0"/>
                        </a:spcAft>
                      </a:pPr>
                      <a:r>
                        <a:rPr lang="en-PH" sz="2000" dirty="0">
                          <a:latin typeface="Tahoma" pitchFamily="34" charset="0"/>
                          <a:ea typeface="Tahoma" pitchFamily="34" charset="0"/>
                          <a:cs typeface="Tahoma" pitchFamily="34" charset="0"/>
                        </a:rPr>
                        <a:t>12/4</a:t>
                      </a:r>
                    </a:p>
                  </a:txBody>
                  <a:tcPr marL="68580" marR="68580" marT="0" marB="0"/>
                </a:tc>
              </a:tr>
              <a:tr h="333202">
                <a:tc>
                  <a:txBody>
                    <a:bodyPr/>
                    <a:lstStyle/>
                    <a:p>
                      <a:pPr marL="0" marR="0">
                        <a:spcBef>
                          <a:spcPts val="0"/>
                        </a:spcBef>
                        <a:spcAft>
                          <a:spcPts val="0"/>
                        </a:spcAft>
                      </a:pPr>
                      <a:r>
                        <a:rPr lang="en-PH" sz="2000" dirty="0">
                          <a:latin typeface="Tahoma" pitchFamily="34" charset="0"/>
                          <a:ea typeface="Tahoma" pitchFamily="34" charset="0"/>
                          <a:cs typeface="Tahoma" pitchFamily="34" charset="0"/>
                        </a:rPr>
                        <a:t>Protein</a:t>
                      </a:r>
                    </a:p>
                  </a:txBody>
                  <a:tcPr marL="68580" marR="68580" marT="0" marB="0"/>
                </a:tc>
                <a:tc>
                  <a:txBody>
                    <a:bodyPr/>
                    <a:lstStyle/>
                    <a:p>
                      <a:pPr marL="0" marR="0">
                        <a:spcBef>
                          <a:spcPts val="0"/>
                        </a:spcBef>
                        <a:spcAft>
                          <a:spcPts val="0"/>
                        </a:spcAft>
                      </a:pPr>
                      <a:r>
                        <a:rPr lang="en-PH" sz="2000" dirty="0">
                          <a:latin typeface="Tahoma" pitchFamily="34" charset="0"/>
                          <a:ea typeface="Tahoma" pitchFamily="34" charset="0"/>
                          <a:cs typeface="Tahoma" pitchFamily="34" charset="0"/>
                        </a:rPr>
                        <a:t>48.4</a:t>
                      </a:r>
                    </a:p>
                  </a:txBody>
                  <a:tcPr marL="68580" marR="68580" marT="0" marB="0"/>
                </a:tc>
              </a:tr>
              <a:tr h="333202">
                <a:tc>
                  <a:txBody>
                    <a:bodyPr/>
                    <a:lstStyle/>
                    <a:p>
                      <a:pPr marL="0" marR="0">
                        <a:spcBef>
                          <a:spcPts val="0"/>
                        </a:spcBef>
                        <a:spcAft>
                          <a:spcPts val="0"/>
                        </a:spcAft>
                      </a:pPr>
                      <a:r>
                        <a:rPr lang="en-PH" sz="2000" dirty="0">
                          <a:latin typeface="Tahoma" pitchFamily="34" charset="0"/>
                          <a:ea typeface="Tahoma" pitchFamily="34" charset="0"/>
                          <a:cs typeface="Tahoma" pitchFamily="34" charset="0"/>
                        </a:rPr>
                        <a:t>Glucose</a:t>
                      </a:r>
                    </a:p>
                  </a:txBody>
                  <a:tcPr marL="68580" marR="68580" marT="0" marB="0"/>
                </a:tc>
                <a:tc>
                  <a:txBody>
                    <a:bodyPr/>
                    <a:lstStyle/>
                    <a:p>
                      <a:pPr marL="0" marR="0">
                        <a:spcBef>
                          <a:spcPts val="0"/>
                        </a:spcBef>
                        <a:spcAft>
                          <a:spcPts val="0"/>
                        </a:spcAft>
                      </a:pPr>
                      <a:r>
                        <a:rPr lang="en-PH" sz="2000" dirty="0">
                          <a:latin typeface="Tahoma" pitchFamily="34" charset="0"/>
                          <a:ea typeface="Tahoma" pitchFamily="34" charset="0"/>
                          <a:cs typeface="Tahoma" pitchFamily="34" charset="0"/>
                        </a:rPr>
                        <a:t>58.15</a:t>
                      </a:r>
                    </a:p>
                  </a:txBody>
                  <a:tcPr marL="68580" marR="68580" marT="0" marB="0"/>
                </a:tc>
              </a:tr>
              <a:tr h="333202">
                <a:tc>
                  <a:txBody>
                    <a:bodyPr/>
                    <a:lstStyle/>
                    <a:p>
                      <a:pPr marL="0" marR="0">
                        <a:spcBef>
                          <a:spcPts val="0"/>
                        </a:spcBef>
                        <a:spcAft>
                          <a:spcPts val="0"/>
                        </a:spcAft>
                      </a:pPr>
                      <a:r>
                        <a:rPr lang="en-PH" sz="2000" dirty="0">
                          <a:latin typeface="Tahoma" pitchFamily="34" charset="0"/>
                          <a:ea typeface="Tahoma" pitchFamily="34" charset="0"/>
                          <a:cs typeface="Tahoma" pitchFamily="34" charset="0"/>
                        </a:rPr>
                        <a:t>India ink</a:t>
                      </a:r>
                    </a:p>
                  </a:txBody>
                  <a:tcPr marL="68580" marR="68580" marT="0" marB="0"/>
                </a:tc>
                <a:tc>
                  <a:txBody>
                    <a:bodyPr/>
                    <a:lstStyle/>
                    <a:p>
                      <a:pPr marL="0" marR="0">
                        <a:spcBef>
                          <a:spcPts val="0"/>
                        </a:spcBef>
                        <a:spcAft>
                          <a:spcPts val="0"/>
                        </a:spcAft>
                      </a:pPr>
                      <a:r>
                        <a:rPr lang="en-PH" sz="2000" b="1" dirty="0">
                          <a:latin typeface="Tahoma" pitchFamily="34" charset="0"/>
                          <a:ea typeface="Tahoma" pitchFamily="34" charset="0"/>
                          <a:cs typeface="Tahoma" pitchFamily="34" charset="0"/>
                        </a:rPr>
                        <a:t>Negative</a:t>
                      </a:r>
                    </a:p>
                  </a:txBody>
                  <a:tcPr marL="68580" marR="68580" marT="0" marB="0"/>
                </a:tc>
              </a:tr>
              <a:tr h="999605">
                <a:tc>
                  <a:txBody>
                    <a:bodyPr/>
                    <a:lstStyle/>
                    <a:p>
                      <a:pPr marL="0" marR="0">
                        <a:spcBef>
                          <a:spcPts val="0"/>
                        </a:spcBef>
                        <a:spcAft>
                          <a:spcPts val="0"/>
                        </a:spcAft>
                      </a:pPr>
                      <a:r>
                        <a:rPr lang="en-PH" sz="2000" dirty="0">
                          <a:latin typeface="Tahoma" pitchFamily="34" charset="0"/>
                          <a:ea typeface="Tahoma" pitchFamily="34" charset="0"/>
                          <a:cs typeface="Tahoma" pitchFamily="34" charset="0"/>
                        </a:rPr>
                        <a:t>CALAS</a:t>
                      </a:r>
                    </a:p>
                    <a:p>
                      <a:pPr marL="0" marR="0">
                        <a:spcBef>
                          <a:spcPts val="0"/>
                        </a:spcBef>
                        <a:spcAft>
                          <a:spcPts val="0"/>
                        </a:spcAft>
                      </a:pPr>
                      <a:r>
                        <a:rPr lang="en-PH" sz="2000" dirty="0">
                          <a:latin typeface="Tahoma" pitchFamily="34" charset="0"/>
                          <a:ea typeface="Tahoma" pitchFamily="34" charset="0"/>
                          <a:cs typeface="Tahoma" pitchFamily="34" charset="0"/>
                        </a:rPr>
                        <a:t>   Qualitative</a:t>
                      </a:r>
                    </a:p>
                    <a:p>
                      <a:pPr marL="0" marR="0">
                        <a:spcBef>
                          <a:spcPts val="0"/>
                        </a:spcBef>
                        <a:spcAft>
                          <a:spcPts val="0"/>
                        </a:spcAft>
                      </a:pPr>
                      <a:r>
                        <a:rPr lang="en-PH" sz="2000" dirty="0">
                          <a:latin typeface="Tahoma" pitchFamily="34" charset="0"/>
                          <a:ea typeface="Tahoma" pitchFamily="34" charset="0"/>
                          <a:cs typeface="Tahoma" pitchFamily="34" charset="0"/>
                        </a:rPr>
                        <a:t>   Quantitative</a:t>
                      </a:r>
                    </a:p>
                  </a:txBody>
                  <a:tcPr marL="68580" marR="68580" marT="0" marB="0"/>
                </a:tc>
                <a:tc>
                  <a:txBody>
                    <a:bodyPr/>
                    <a:lstStyle/>
                    <a:p>
                      <a:pPr marL="0" marR="0">
                        <a:spcBef>
                          <a:spcPts val="0"/>
                        </a:spcBef>
                        <a:spcAft>
                          <a:spcPts val="0"/>
                        </a:spcAft>
                      </a:pPr>
                      <a:endParaRPr lang="en-PH" sz="2000" b="1" dirty="0">
                        <a:latin typeface="Tahoma" pitchFamily="34" charset="0"/>
                        <a:ea typeface="Tahoma" pitchFamily="34" charset="0"/>
                        <a:cs typeface="Tahoma" pitchFamily="34" charset="0"/>
                      </a:endParaRPr>
                    </a:p>
                    <a:p>
                      <a:pPr marL="0" marR="0">
                        <a:spcBef>
                          <a:spcPts val="0"/>
                        </a:spcBef>
                        <a:spcAft>
                          <a:spcPts val="0"/>
                        </a:spcAft>
                      </a:pPr>
                      <a:r>
                        <a:rPr lang="en-PH" sz="2000" b="1" dirty="0">
                          <a:latin typeface="Tahoma" pitchFamily="34" charset="0"/>
                          <a:ea typeface="Tahoma" pitchFamily="34" charset="0"/>
                          <a:cs typeface="Tahoma" pitchFamily="34" charset="0"/>
                        </a:rPr>
                        <a:t>Negative</a:t>
                      </a:r>
                    </a:p>
                  </a:txBody>
                  <a:tcPr marL="68580" marR="68580" marT="0" marB="0"/>
                </a:tc>
              </a:tr>
              <a:tr h="333202">
                <a:tc>
                  <a:txBody>
                    <a:bodyPr/>
                    <a:lstStyle/>
                    <a:p>
                      <a:pPr marL="0" marR="0">
                        <a:spcBef>
                          <a:spcPts val="0"/>
                        </a:spcBef>
                        <a:spcAft>
                          <a:spcPts val="0"/>
                        </a:spcAft>
                      </a:pPr>
                      <a:r>
                        <a:rPr lang="en-PH" sz="2000">
                          <a:latin typeface="Tahoma" pitchFamily="34" charset="0"/>
                          <a:ea typeface="Tahoma" pitchFamily="34" charset="0"/>
                          <a:cs typeface="Tahoma" pitchFamily="34" charset="0"/>
                        </a:rPr>
                        <a:t>RBC</a:t>
                      </a:r>
                    </a:p>
                  </a:txBody>
                  <a:tcPr marL="68580" marR="68580" marT="0" marB="0"/>
                </a:tc>
                <a:tc>
                  <a:txBody>
                    <a:bodyPr/>
                    <a:lstStyle/>
                    <a:p>
                      <a:pPr marL="0" marR="0">
                        <a:spcBef>
                          <a:spcPts val="0"/>
                        </a:spcBef>
                        <a:spcAft>
                          <a:spcPts val="0"/>
                        </a:spcAft>
                      </a:pPr>
                      <a:r>
                        <a:rPr lang="en-PH" sz="2000" dirty="0">
                          <a:latin typeface="Tahoma" pitchFamily="34" charset="0"/>
                          <a:ea typeface="Tahoma" pitchFamily="34" charset="0"/>
                          <a:cs typeface="Tahoma" pitchFamily="34" charset="0"/>
                        </a:rPr>
                        <a:t>3/</a:t>
                      </a:r>
                      <a:r>
                        <a:rPr lang="en-PH" sz="2000" dirty="0" err="1">
                          <a:latin typeface="Tahoma" pitchFamily="34" charset="0"/>
                          <a:ea typeface="Tahoma" pitchFamily="34" charset="0"/>
                          <a:cs typeface="Tahoma" pitchFamily="34" charset="0"/>
                        </a:rPr>
                        <a:t>uL</a:t>
                      </a:r>
                      <a:endParaRPr lang="en-PH" sz="2000" dirty="0">
                        <a:latin typeface="Tahoma" pitchFamily="34" charset="0"/>
                        <a:ea typeface="Tahoma" pitchFamily="34" charset="0"/>
                        <a:cs typeface="Tahoma" pitchFamily="34" charset="0"/>
                      </a:endParaRPr>
                    </a:p>
                  </a:txBody>
                  <a:tcPr marL="68580" marR="68580" marT="0" marB="0"/>
                </a:tc>
              </a:tr>
              <a:tr h="333202">
                <a:tc>
                  <a:txBody>
                    <a:bodyPr/>
                    <a:lstStyle/>
                    <a:p>
                      <a:pPr marL="0" marR="0">
                        <a:spcBef>
                          <a:spcPts val="0"/>
                        </a:spcBef>
                        <a:spcAft>
                          <a:spcPts val="0"/>
                        </a:spcAft>
                      </a:pPr>
                      <a:r>
                        <a:rPr lang="en-PH" sz="2000">
                          <a:latin typeface="Tahoma" pitchFamily="34" charset="0"/>
                          <a:ea typeface="Tahoma" pitchFamily="34" charset="0"/>
                          <a:cs typeface="Tahoma" pitchFamily="34" charset="0"/>
                        </a:rPr>
                        <a:t>WBC</a:t>
                      </a:r>
                    </a:p>
                  </a:txBody>
                  <a:tcPr marL="68580" marR="68580" marT="0" marB="0"/>
                </a:tc>
                <a:tc>
                  <a:txBody>
                    <a:bodyPr/>
                    <a:lstStyle/>
                    <a:p>
                      <a:pPr marL="0" marR="0">
                        <a:spcBef>
                          <a:spcPts val="0"/>
                        </a:spcBef>
                        <a:spcAft>
                          <a:spcPts val="0"/>
                        </a:spcAft>
                      </a:pPr>
                      <a:r>
                        <a:rPr lang="en-PH" sz="2000" dirty="0">
                          <a:latin typeface="Tahoma" pitchFamily="34" charset="0"/>
                          <a:ea typeface="Tahoma" pitchFamily="34" charset="0"/>
                          <a:cs typeface="Tahoma" pitchFamily="34" charset="0"/>
                        </a:rPr>
                        <a:t>2/</a:t>
                      </a:r>
                      <a:r>
                        <a:rPr lang="en-PH" sz="2000" dirty="0" err="1">
                          <a:latin typeface="Tahoma" pitchFamily="34" charset="0"/>
                          <a:ea typeface="Tahoma" pitchFamily="34" charset="0"/>
                          <a:cs typeface="Tahoma" pitchFamily="34" charset="0"/>
                        </a:rPr>
                        <a:t>uL</a:t>
                      </a:r>
                      <a:endParaRPr lang="en-PH" sz="2000" dirty="0">
                        <a:latin typeface="Tahoma" pitchFamily="34" charset="0"/>
                        <a:ea typeface="Tahoma" pitchFamily="34" charset="0"/>
                        <a:cs typeface="Tahoma" pitchFamily="34" charset="0"/>
                      </a:endParaRPr>
                    </a:p>
                  </a:txBody>
                  <a:tcPr marL="68580" marR="68580" marT="0" marB="0"/>
                </a:tc>
              </a:tr>
              <a:tr h="666404">
                <a:tc>
                  <a:txBody>
                    <a:bodyPr/>
                    <a:lstStyle/>
                    <a:p>
                      <a:pPr marL="0" marR="0">
                        <a:spcBef>
                          <a:spcPts val="0"/>
                        </a:spcBef>
                        <a:spcAft>
                          <a:spcPts val="0"/>
                        </a:spcAft>
                      </a:pPr>
                      <a:r>
                        <a:rPr lang="en-PH" sz="2000">
                          <a:latin typeface="Tahoma" pitchFamily="34" charset="0"/>
                          <a:ea typeface="Tahoma" pitchFamily="34" charset="0"/>
                          <a:cs typeface="Tahoma" pitchFamily="34" charset="0"/>
                        </a:rPr>
                        <a:t>AFB culture&amp;smear</a:t>
                      </a:r>
                    </a:p>
                  </a:txBody>
                  <a:tcPr marL="68580" marR="68580" marT="0" marB="0"/>
                </a:tc>
                <a:tc>
                  <a:txBody>
                    <a:bodyPr/>
                    <a:lstStyle/>
                    <a:p>
                      <a:pPr marL="0" marR="0">
                        <a:spcBef>
                          <a:spcPts val="0"/>
                        </a:spcBef>
                        <a:spcAft>
                          <a:spcPts val="0"/>
                        </a:spcAft>
                      </a:pPr>
                      <a:endParaRPr lang="en-PH" sz="2000" dirty="0">
                        <a:latin typeface="Tahoma" pitchFamily="34" charset="0"/>
                        <a:ea typeface="Tahoma" pitchFamily="34" charset="0"/>
                        <a:cs typeface="Tahoma" pitchFamily="34" charset="0"/>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CRYPTOCOCCOSIS</a:t>
            </a:r>
            <a:endParaRPr lang="en-PH" dirty="0"/>
          </a:p>
        </p:txBody>
      </p:sp>
      <p:sp>
        <p:nvSpPr>
          <p:cNvPr id="3" name="Content Placeholder 2"/>
          <p:cNvSpPr>
            <a:spLocks noGrp="1"/>
          </p:cNvSpPr>
          <p:nvPr>
            <p:ph sz="quarter" idx="1"/>
          </p:nvPr>
        </p:nvSpPr>
        <p:spPr>
          <a:xfrm>
            <a:off x="914400" y="1447800"/>
            <a:ext cx="8229600" cy="4572000"/>
          </a:xfrm>
        </p:spPr>
        <p:txBody>
          <a:bodyPr/>
          <a:lstStyle/>
          <a:p>
            <a:r>
              <a:rPr lang="en-PH" dirty="0" smtClean="0">
                <a:latin typeface="Tahoma" pitchFamily="34" charset="0"/>
                <a:ea typeface="Tahoma" pitchFamily="34" charset="0"/>
                <a:cs typeface="Tahoma" pitchFamily="34" charset="0"/>
              </a:rPr>
              <a:t>Global invasive mycosis</a:t>
            </a:r>
          </a:p>
          <a:p>
            <a:r>
              <a:rPr lang="en-PH" dirty="0" smtClean="0">
                <a:latin typeface="Tahoma" pitchFamily="34" charset="0"/>
                <a:ea typeface="Tahoma" pitchFamily="34" charset="0"/>
                <a:cs typeface="Tahoma" pitchFamily="34" charset="0"/>
              </a:rPr>
              <a:t>Approximates 1 million cases annually worldwide</a:t>
            </a:r>
          </a:p>
          <a:p>
            <a:r>
              <a:rPr lang="en-PH" dirty="0" smtClean="0">
                <a:latin typeface="Tahoma" pitchFamily="34" charset="0"/>
                <a:ea typeface="Tahoma" pitchFamily="34" charset="0"/>
                <a:cs typeface="Tahoma" pitchFamily="34" charset="0"/>
              </a:rPr>
              <a:t>Management: </a:t>
            </a:r>
            <a:r>
              <a:rPr lang="en-PH" dirty="0" err="1" smtClean="0">
                <a:latin typeface="Tahoma" pitchFamily="34" charset="0"/>
                <a:ea typeface="Tahoma" pitchFamily="34" charset="0"/>
                <a:cs typeface="Tahoma" pitchFamily="34" charset="0"/>
              </a:rPr>
              <a:t>a.Established</a:t>
            </a:r>
            <a:r>
              <a:rPr lang="en-PH" dirty="0" smtClean="0">
                <a:latin typeface="Tahoma" pitchFamily="34" charset="0"/>
                <a:ea typeface="Tahoma" pitchFamily="34" charset="0"/>
                <a:cs typeface="Tahoma" pitchFamily="34" charset="0"/>
              </a:rPr>
              <a:t> antifungal regimens 		     b. aggressive </a:t>
            </a:r>
            <a:r>
              <a:rPr lang="en-PH" dirty="0" err="1" smtClean="0">
                <a:latin typeface="Tahoma" pitchFamily="34" charset="0"/>
                <a:ea typeface="Tahoma" pitchFamily="34" charset="0"/>
                <a:cs typeface="Tahoma" pitchFamily="34" charset="0"/>
              </a:rPr>
              <a:t>Tx</a:t>
            </a:r>
            <a:r>
              <a:rPr lang="en-PH" dirty="0" smtClean="0">
                <a:latin typeface="Tahoma" pitchFamily="34" charset="0"/>
                <a:ea typeface="Tahoma" pitchFamily="34" charset="0"/>
                <a:cs typeface="Tahoma" pitchFamily="34" charset="0"/>
              </a:rPr>
              <a:t> of underlying disease</a:t>
            </a:r>
          </a:p>
          <a:p>
            <a:endParaRPr lang="en-PH"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CRYPTOCOCCOSIS</a:t>
            </a:r>
            <a:endParaRPr lang="en-PH" dirty="0"/>
          </a:p>
        </p:txBody>
      </p:sp>
      <p:sp>
        <p:nvSpPr>
          <p:cNvPr id="3" name="Content Placeholder 2"/>
          <p:cNvSpPr>
            <a:spLocks noGrp="1"/>
          </p:cNvSpPr>
          <p:nvPr>
            <p:ph idx="1"/>
          </p:nvPr>
        </p:nvSpPr>
        <p:spPr/>
        <p:txBody>
          <a:bodyPr/>
          <a:lstStyle/>
          <a:p>
            <a:r>
              <a:rPr lang="en-PH" dirty="0" smtClean="0">
                <a:latin typeface="Tahoma" pitchFamily="34" charset="0"/>
                <a:ea typeface="Tahoma" pitchFamily="34" charset="0"/>
                <a:cs typeface="Tahoma" pitchFamily="34" charset="0"/>
              </a:rPr>
              <a:t>Yeast-like fungus </a:t>
            </a:r>
            <a:r>
              <a:rPr lang="en-PH" i="1" dirty="0" smtClean="0">
                <a:latin typeface="Tahoma" pitchFamily="34" charset="0"/>
                <a:ea typeface="Tahoma" pitchFamily="34" charset="0"/>
                <a:cs typeface="Tahoma" pitchFamily="34" charset="0"/>
              </a:rPr>
              <a:t>Cryptococcus </a:t>
            </a:r>
            <a:r>
              <a:rPr lang="en-PH" i="1" dirty="0" err="1" smtClean="0">
                <a:latin typeface="Tahoma" pitchFamily="34" charset="0"/>
                <a:ea typeface="Tahoma" pitchFamily="34" charset="0"/>
                <a:cs typeface="Tahoma" pitchFamily="34" charset="0"/>
              </a:rPr>
              <a:t>neoformans</a:t>
            </a:r>
            <a:endParaRPr lang="en-PH" i="1" dirty="0" smtClean="0">
              <a:latin typeface="Tahoma" pitchFamily="34" charset="0"/>
              <a:ea typeface="Tahoma" pitchFamily="34" charset="0"/>
              <a:cs typeface="Tahoma" pitchFamily="34" charset="0"/>
            </a:endParaRPr>
          </a:p>
          <a:p>
            <a:r>
              <a:rPr lang="en-PH" dirty="0" smtClean="0">
                <a:latin typeface="Tahoma" pitchFamily="34" charset="0"/>
                <a:ea typeface="Tahoma" pitchFamily="34" charset="0"/>
                <a:cs typeface="Tahoma" pitchFamily="34" charset="0"/>
              </a:rPr>
              <a:t>spectrum consists of</a:t>
            </a:r>
          </a:p>
          <a:p>
            <a:pPr lvl="1"/>
            <a:r>
              <a:rPr lang="en-PH" dirty="0" err="1" smtClean="0">
                <a:latin typeface="Tahoma" pitchFamily="34" charset="0"/>
                <a:ea typeface="Tahoma" pitchFamily="34" charset="0"/>
                <a:cs typeface="Tahoma" pitchFamily="34" charset="0"/>
              </a:rPr>
              <a:t>Meningoencephalitis</a:t>
            </a:r>
            <a:endParaRPr lang="en-PH" dirty="0" smtClean="0">
              <a:latin typeface="Tahoma" pitchFamily="34" charset="0"/>
              <a:ea typeface="Tahoma" pitchFamily="34" charset="0"/>
              <a:cs typeface="Tahoma" pitchFamily="34" charset="0"/>
            </a:endParaRPr>
          </a:p>
          <a:p>
            <a:pPr lvl="1"/>
            <a:r>
              <a:rPr lang="en-PH" dirty="0" smtClean="0">
                <a:latin typeface="Tahoma" pitchFamily="34" charset="0"/>
                <a:ea typeface="Tahoma" pitchFamily="34" charset="0"/>
                <a:cs typeface="Tahoma" pitchFamily="34" charset="0"/>
              </a:rPr>
              <a:t>Pneumonia</a:t>
            </a:r>
          </a:p>
          <a:p>
            <a:pPr lvl="1"/>
            <a:r>
              <a:rPr lang="en-PH" dirty="0" smtClean="0">
                <a:latin typeface="Tahoma" pitchFamily="34" charset="0"/>
                <a:ea typeface="Tahoma" pitchFamily="34" charset="0"/>
                <a:cs typeface="Tahoma" pitchFamily="34" charset="0"/>
              </a:rPr>
              <a:t>Skin and soft tissue infection</a:t>
            </a:r>
          </a:p>
          <a:p>
            <a:r>
              <a:rPr lang="en-PH" dirty="0" smtClean="0">
                <a:latin typeface="Tahoma" pitchFamily="34" charset="0"/>
                <a:ea typeface="Tahoma" pitchFamily="34" charset="0"/>
                <a:cs typeface="Tahoma" pitchFamily="34" charset="0"/>
              </a:rPr>
              <a:t>Hematologic malignancies, organ transplants, </a:t>
            </a:r>
            <a:r>
              <a:rPr lang="en-PH" dirty="0" err="1" smtClean="0">
                <a:latin typeface="Tahoma" pitchFamily="34" charset="0"/>
                <a:ea typeface="Tahoma" pitchFamily="34" charset="0"/>
                <a:cs typeface="Tahoma" pitchFamily="34" charset="0"/>
              </a:rPr>
              <a:t>glucocorticoid</a:t>
            </a:r>
            <a:r>
              <a:rPr lang="en-PH" dirty="0" smtClean="0">
                <a:latin typeface="Tahoma" pitchFamily="34" charset="0"/>
                <a:ea typeface="Tahoma" pitchFamily="34" charset="0"/>
                <a:cs typeface="Tahoma" pitchFamily="34" charset="0"/>
              </a:rPr>
              <a:t> therapy, HIV infection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PATHOGENESIS</a:t>
            </a:r>
            <a:endParaRPr lang="en-PH" dirty="0"/>
          </a:p>
        </p:txBody>
      </p:sp>
      <p:pic>
        <p:nvPicPr>
          <p:cNvPr id="1026" name="Picture 2"/>
          <p:cNvPicPr>
            <a:picLocks noGrp="1" noChangeAspect="1" noChangeArrowheads="1"/>
          </p:cNvPicPr>
          <p:nvPr>
            <p:ph idx="1"/>
          </p:nvPr>
        </p:nvPicPr>
        <p:blipFill>
          <a:blip r:embed="rId2" cstate="print"/>
          <a:srcRect r="21392" b="20870"/>
          <a:stretch>
            <a:fillRect/>
          </a:stretch>
        </p:blipFill>
        <p:spPr bwMode="auto">
          <a:xfrm>
            <a:off x="709845" y="1600200"/>
            <a:ext cx="8205555" cy="48398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PH" dirty="0" smtClean="0">
                <a:latin typeface="Tahoma" pitchFamily="34" charset="0"/>
                <a:ea typeface="Tahoma" pitchFamily="34" charset="0"/>
                <a:cs typeface="Tahoma" pitchFamily="34" charset="0"/>
              </a:rPr>
              <a:t>CASE</a:t>
            </a:r>
            <a:endParaRPr lang="en-PH" dirty="0">
              <a:latin typeface="Tahoma" pitchFamily="34" charset="0"/>
              <a:ea typeface="Tahoma" pitchFamily="34" charset="0"/>
              <a:cs typeface="Tahoma" pitchFamily="34" charset="0"/>
            </a:endParaRPr>
          </a:p>
        </p:txBody>
      </p:sp>
      <p:sp>
        <p:nvSpPr>
          <p:cNvPr id="3" name="Content Placeholder 2"/>
          <p:cNvSpPr>
            <a:spLocks noGrp="1"/>
          </p:cNvSpPr>
          <p:nvPr>
            <p:ph sz="quarter" idx="1"/>
          </p:nvPr>
        </p:nvSpPr>
        <p:spPr/>
        <p:txBody>
          <a:bodyPr/>
          <a:lstStyle/>
          <a:p>
            <a:endParaRPr lang="en-PH" dirty="0" smtClean="0">
              <a:latin typeface="Tahoma" pitchFamily="34" charset="0"/>
              <a:ea typeface="Tahoma" pitchFamily="34" charset="0"/>
              <a:cs typeface="Tahoma" pitchFamily="34" charset="0"/>
            </a:endParaRPr>
          </a:p>
          <a:p>
            <a:r>
              <a:rPr lang="en-PH" dirty="0" smtClean="0">
                <a:latin typeface="Tahoma" pitchFamily="34" charset="0"/>
                <a:ea typeface="Tahoma" pitchFamily="34" charset="0"/>
                <a:cs typeface="Tahoma" pitchFamily="34" charset="0"/>
              </a:rPr>
              <a:t>52 year old, male, married</a:t>
            </a:r>
          </a:p>
          <a:p>
            <a:r>
              <a:rPr lang="en-PH" dirty="0" smtClean="0">
                <a:latin typeface="Tahoma" pitchFamily="34" charset="0"/>
                <a:ea typeface="Tahoma" pitchFamily="34" charset="0"/>
                <a:cs typeface="Tahoma" pitchFamily="34" charset="0"/>
              </a:rPr>
              <a:t>Surgeon</a:t>
            </a:r>
          </a:p>
          <a:p>
            <a:pPr>
              <a:buNone/>
            </a:pPr>
            <a:r>
              <a:rPr lang="en-PH" dirty="0" smtClean="0">
                <a:latin typeface="Tahoma" pitchFamily="34" charset="0"/>
                <a:ea typeface="Tahoma" pitchFamily="34" charset="0"/>
                <a:cs typeface="Tahoma" pitchFamily="34" charset="0"/>
              </a:rPr>
              <a:t>			</a:t>
            </a:r>
          </a:p>
          <a:p>
            <a:pPr>
              <a:buNone/>
            </a:pPr>
            <a:r>
              <a:rPr lang="en-PH" sz="3200" dirty="0" smtClean="0">
                <a:latin typeface="Tahoma" pitchFamily="34" charset="0"/>
                <a:ea typeface="Tahoma" pitchFamily="34" charset="0"/>
                <a:cs typeface="Tahoma" pitchFamily="34" charset="0"/>
              </a:rPr>
              <a:t>CHIEF COMPLAINT: </a:t>
            </a:r>
            <a:r>
              <a:rPr lang="en-PH" b="1" dirty="0" smtClean="0">
                <a:latin typeface="Tahoma" pitchFamily="34" charset="0"/>
                <a:ea typeface="Tahoma" pitchFamily="34" charset="0"/>
                <a:cs typeface="Tahoma" pitchFamily="34" charset="0"/>
              </a:rPr>
              <a:t>fever</a:t>
            </a:r>
          </a:p>
          <a:p>
            <a:endParaRPr lang="en-PH"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VIRULENCE FACTORS</a:t>
            </a:r>
            <a:endParaRPr lang="en-PH" dirty="0"/>
          </a:p>
        </p:txBody>
      </p:sp>
      <p:pic>
        <p:nvPicPr>
          <p:cNvPr id="5122" name="Picture 2"/>
          <p:cNvPicPr>
            <a:picLocks noGrp="1" noChangeAspect="1" noChangeArrowheads="1"/>
          </p:cNvPicPr>
          <p:nvPr>
            <p:ph idx="1"/>
          </p:nvPr>
        </p:nvPicPr>
        <p:blipFill>
          <a:blip r:embed="rId3" cstate="print"/>
          <a:srcRect l="1973" t="23571" r="53946" b="17503"/>
          <a:stretch>
            <a:fillRect/>
          </a:stretch>
        </p:blipFill>
        <p:spPr bwMode="auto">
          <a:xfrm>
            <a:off x="5257800" y="1524000"/>
            <a:ext cx="3404955" cy="2667000"/>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l="44531" t="31333" r="7031" b="15334"/>
          <a:stretch>
            <a:fillRect/>
          </a:stretch>
        </p:blipFill>
        <p:spPr bwMode="auto">
          <a:xfrm>
            <a:off x="2895600" y="3581400"/>
            <a:ext cx="4724400" cy="3048000"/>
          </a:xfrm>
          <a:prstGeom prst="rect">
            <a:avLst/>
          </a:prstGeom>
          <a:noFill/>
          <a:ln w="9525">
            <a:noFill/>
            <a:miter lim="800000"/>
            <a:headEnd/>
            <a:tailEnd/>
          </a:ln>
        </p:spPr>
      </p:pic>
      <p:pic>
        <p:nvPicPr>
          <p:cNvPr id="5124" name="Picture 4"/>
          <p:cNvPicPr>
            <a:picLocks noChangeAspect="1" noChangeArrowheads="1"/>
          </p:cNvPicPr>
          <p:nvPr/>
        </p:nvPicPr>
        <p:blipFill>
          <a:blip r:embed="rId5" cstate="print"/>
          <a:srcRect l="1468" t="25839" r="82019" b="43475"/>
          <a:stretch>
            <a:fillRect/>
          </a:stretch>
        </p:blipFill>
        <p:spPr bwMode="auto">
          <a:xfrm>
            <a:off x="0" y="1371600"/>
            <a:ext cx="2895600" cy="3152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DIAGNOSIS</a:t>
            </a:r>
            <a:endParaRPr lang="en-PH" dirty="0"/>
          </a:p>
        </p:txBody>
      </p:sp>
      <p:pic>
        <p:nvPicPr>
          <p:cNvPr id="55298" name="Picture 2"/>
          <p:cNvPicPr>
            <a:picLocks noGrp="1" noChangeAspect="1" noChangeArrowheads="1"/>
          </p:cNvPicPr>
          <p:nvPr>
            <p:ph idx="1"/>
          </p:nvPr>
        </p:nvPicPr>
        <p:blipFill>
          <a:blip r:embed="rId2" cstate="print"/>
          <a:srcRect t="25254" r="76324" b="42757"/>
          <a:stretch>
            <a:fillRect/>
          </a:stretch>
        </p:blipFill>
        <p:spPr bwMode="auto">
          <a:xfrm>
            <a:off x="1828800" y="1219200"/>
            <a:ext cx="4800600" cy="3800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56323" name="Picture 3"/>
          <p:cNvPicPr>
            <a:picLocks noChangeAspect="1" noChangeArrowheads="1"/>
          </p:cNvPicPr>
          <p:nvPr/>
        </p:nvPicPr>
        <p:blipFill>
          <a:blip r:embed="rId2" cstate="print"/>
          <a:srcRect l="14844" t="12667" r="38281" b="23333"/>
          <a:stretch>
            <a:fillRect/>
          </a:stretch>
        </p:blipFill>
        <p:spPr bwMode="auto">
          <a:xfrm>
            <a:off x="4572000" y="0"/>
            <a:ext cx="4572000" cy="3352800"/>
          </a:xfrm>
          <a:prstGeom prst="rect">
            <a:avLst/>
          </a:prstGeom>
          <a:noFill/>
          <a:ln w="9525">
            <a:noFill/>
            <a:miter lim="800000"/>
            <a:headEnd/>
            <a:tailEnd/>
          </a:ln>
        </p:spPr>
      </p:pic>
      <p:pic>
        <p:nvPicPr>
          <p:cNvPr id="56324" name="Picture 4"/>
          <p:cNvPicPr>
            <a:picLocks noChangeAspect="1" noChangeArrowheads="1"/>
          </p:cNvPicPr>
          <p:nvPr/>
        </p:nvPicPr>
        <p:blipFill>
          <a:blip r:embed="rId3" cstate="print"/>
          <a:srcRect l="23437" t="20667" r="39063" b="35333"/>
          <a:stretch>
            <a:fillRect/>
          </a:stretch>
        </p:blipFill>
        <p:spPr bwMode="auto">
          <a:xfrm>
            <a:off x="0" y="4572000"/>
            <a:ext cx="4114800" cy="2514600"/>
          </a:xfrm>
          <a:prstGeom prst="rect">
            <a:avLst/>
          </a:prstGeom>
          <a:noFill/>
          <a:ln w="9525">
            <a:noFill/>
            <a:miter lim="800000"/>
            <a:headEnd/>
            <a:tailEnd/>
          </a:ln>
        </p:spPr>
      </p:pic>
      <p:pic>
        <p:nvPicPr>
          <p:cNvPr id="56322" name="Picture 2"/>
          <p:cNvPicPr>
            <a:picLocks noGrp="1" noChangeAspect="1" noChangeArrowheads="1"/>
          </p:cNvPicPr>
          <p:nvPr>
            <p:ph idx="1"/>
          </p:nvPr>
        </p:nvPicPr>
        <p:blipFill>
          <a:blip r:embed="rId4" cstate="print"/>
          <a:srcRect l="18432" t="15153" r="29284" b="22553"/>
          <a:stretch>
            <a:fillRect/>
          </a:stretch>
        </p:blipFill>
        <p:spPr bwMode="auto">
          <a:xfrm>
            <a:off x="2514600" y="2286000"/>
            <a:ext cx="4038600"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57346" name="Picture 2"/>
          <p:cNvPicPr>
            <a:picLocks noGrp="1" noChangeAspect="1" noChangeArrowheads="1"/>
          </p:cNvPicPr>
          <p:nvPr>
            <p:ph idx="1"/>
          </p:nvPr>
        </p:nvPicPr>
        <p:blipFill>
          <a:blip r:embed="rId2" cstate="print"/>
          <a:srcRect t="23571" r="75649" b="37706"/>
          <a:stretch>
            <a:fillRect/>
          </a:stretch>
        </p:blipFill>
        <p:spPr bwMode="auto">
          <a:xfrm>
            <a:off x="0" y="1447800"/>
            <a:ext cx="4395555" cy="4095606"/>
          </a:xfrm>
          <a:prstGeom prst="rect">
            <a:avLst/>
          </a:prstGeom>
          <a:noFill/>
          <a:ln w="9525">
            <a:noFill/>
            <a:miter lim="800000"/>
            <a:headEnd/>
            <a:tailEnd/>
          </a:ln>
        </p:spPr>
      </p:pic>
      <p:pic>
        <p:nvPicPr>
          <p:cNvPr id="57347" name="Picture 3"/>
          <p:cNvPicPr>
            <a:picLocks noChangeAspect="1" noChangeArrowheads="1"/>
          </p:cNvPicPr>
          <p:nvPr/>
        </p:nvPicPr>
        <p:blipFill>
          <a:blip r:embed="rId3" cstate="print"/>
          <a:srcRect l="3125" t="26000" r="76563" b="43333"/>
          <a:stretch>
            <a:fillRect/>
          </a:stretch>
        </p:blipFill>
        <p:spPr bwMode="auto">
          <a:xfrm>
            <a:off x="4648200" y="1676400"/>
            <a:ext cx="4038600" cy="35726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0"/>
            <a:ext cx="8229600" cy="3459162"/>
          </a:xfrm>
        </p:spPr>
        <p:txBody>
          <a:bodyPr>
            <a:normAutofit/>
          </a:bodyPr>
          <a:lstStyle/>
          <a:p>
            <a:endParaRPr lang="en-PH" dirty="0"/>
          </a:p>
        </p:txBody>
      </p:sp>
      <p:pic>
        <p:nvPicPr>
          <p:cNvPr id="1026" name="Picture 2"/>
          <p:cNvPicPr>
            <a:picLocks noChangeAspect="1" noChangeArrowheads="1"/>
          </p:cNvPicPr>
          <p:nvPr/>
        </p:nvPicPr>
        <p:blipFill>
          <a:blip r:embed="rId2" cstate="print"/>
          <a:srcRect/>
          <a:stretch>
            <a:fillRect/>
          </a:stretch>
        </p:blipFill>
        <p:spPr bwMode="auto">
          <a:xfrm>
            <a:off x="215900" y="2057400"/>
            <a:ext cx="8775700"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sp>
        <p:nvSpPr>
          <p:cNvPr id="3" name="Content Placeholder 2"/>
          <p:cNvSpPr>
            <a:spLocks noGrp="1"/>
          </p:cNvSpPr>
          <p:nvPr>
            <p:ph idx="1"/>
          </p:nvPr>
        </p:nvSpPr>
        <p:spPr/>
        <p:txBody>
          <a:bodyPr/>
          <a:lstStyle/>
          <a:p>
            <a:endParaRPr lang="en-PH"/>
          </a:p>
        </p:txBody>
      </p:sp>
      <p:pic>
        <p:nvPicPr>
          <p:cNvPr id="1026" name="Picture 2"/>
          <p:cNvPicPr>
            <a:picLocks noChangeAspect="1" noChangeArrowheads="1"/>
          </p:cNvPicPr>
          <p:nvPr/>
        </p:nvPicPr>
        <p:blipFill>
          <a:blip r:embed="rId2" cstate="print"/>
          <a:srcRect/>
          <a:stretch>
            <a:fillRect/>
          </a:stretch>
        </p:blipFill>
        <p:spPr bwMode="auto">
          <a:xfrm>
            <a:off x="152400" y="1219200"/>
            <a:ext cx="8760032" cy="50074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dirty="0" smtClean="0"/>
              <a:t>For Patients With Non-</a:t>
            </a:r>
            <a:r>
              <a:rPr lang="en-PH" dirty="0" err="1" smtClean="0"/>
              <a:t>meningeal</a:t>
            </a:r>
            <a:r>
              <a:rPr lang="en-PH" dirty="0" smtClean="0"/>
              <a:t> </a:t>
            </a:r>
            <a:r>
              <a:rPr lang="en-PH" dirty="0" err="1" smtClean="0"/>
              <a:t>Cryptococcosis</a:t>
            </a:r>
            <a:endParaRPr lang="en-PH" dirty="0"/>
          </a:p>
        </p:txBody>
      </p:sp>
      <p:sp>
        <p:nvSpPr>
          <p:cNvPr id="3" name="Content Placeholder 2"/>
          <p:cNvSpPr>
            <a:spLocks noGrp="1"/>
          </p:cNvSpPr>
          <p:nvPr>
            <p:ph sz="quarter" idx="1"/>
          </p:nvPr>
        </p:nvSpPr>
        <p:spPr/>
        <p:txBody>
          <a:bodyPr/>
          <a:lstStyle/>
          <a:p>
            <a:r>
              <a:rPr lang="en-PH" dirty="0" smtClean="0">
                <a:latin typeface="Tahoma" pitchFamily="34" charset="0"/>
                <a:ea typeface="Tahoma" pitchFamily="34" charset="0"/>
                <a:cs typeface="Tahoma" pitchFamily="34" charset="0"/>
              </a:rPr>
              <a:t>Pulmonary </a:t>
            </a:r>
          </a:p>
          <a:p>
            <a:pPr lvl="1"/>
            <a:r>
              <a:rPr lang="en-PH" dirty="0" smtClean="0">
                <a:latin typeface="Tahoma" pitchFamily="34" charset="0"/>
                <a:ea typeface="Tahoma" pitchFamily="34" charset="0"/>
                <a:cs typeface="Tahoma" pitchFamily="34" charset="0"/>
              </a:rPr>
              <a:t>In </a:t>
            </a:r>
            <a:r>
              <a:rPr lang="en-PH" dirty="0" err="1" smtClean="0">
                <a:latin typeface="Tahoma" pitchFamily="34" charset="0"/>
                <a:ea typeface="Tahoma" pitchFamily="34" charset="0"/>
                <a:cs typeface="Tahoma" pitchFamily="34" charset="0"/>
              </a:rPr>
              <a:t>immunosuppressed</a:t>
            </a:r>
            <a:r>
              <a:rPr lang="en-PH" dirty="0" smtClean="0">
                <a:latin typeface="Tahoma" pitchFamily="34" charset="0"/>
                <a:ea typeface="Tahoma" pitchFamily="34" charset="0"/>
                <a:cs typeface="Tahoma" pitchFamily="34" charset="0"/>
              </a:rPr>
              <a:t> patients with pulmonary </a:t>
            </a:r>
            <a:r>
              <a:rPr lang="en-PH" dirty="0" err="1" smtClean="0">
                <a:latin typeface="Tahoma" pitchFamily="34" charset="0"/>
                <a:ea typeface="Tahoma" pitchFamily="34" charset="0"/>
                <a:cs typeface="Tahoma" pitchFamily="34" charset="0"/>
              </a:rPr>
              <a:t>cryptococcosis</a:t>
            </a:r>
            <a:r>
              <a:rPr lang="en-PH" dirty="0" smtClean="0">
                <a:latin typeface="Tahoma" pitchFamily="34" charset="0"/>
                <a:ea typeface="Tahoma" pitchFamily="34" charset="0"/>
                <a:cs typeface="Tahoma" pitchFamily="34" charset="0"/>
              </a:rPr>
              <a:t>, </a:t>
            </a:r>
            <a:r>
              <a:rPr lang="en-PH" b="1" dirty="0" smtClean="0">
                <a:latin typeface="Tahoma" pitchFamily="34" charset="0"/>
                <a:ea typeface="Tahoma" pitchFamily="34" charset="0"/>
                <a:cs typeface="Tahoma" pitchFamily="34" charset="0"/>
              </a:rPr>
              <a:t>meningitis should always be ruled out by lumbar puncture</a:t>
            </a:r>
            <a:r>
              <a:rPr lang="en-PH" dirty="0" smtClean="0">
                <a:latin typeface="Tahoma" pitchFamily="34" charset="0"/>
                <a:ea typeface="Tahoma" pitchFamily="34" charset="0"/>
                <a:cs typeface="Tahoma" pitchFamily="34" charset="0"/>
              </a:rPr>
              <a:t> (B-II)</a:t>
            </a:r>
          </a:p>
          <a:p>
            <a:pPr lvl="1"/>
            <a:r>
              <a:rPr lang="en-PH" b="1" dirty="0" smtClean="0">
                <a:latin typeface="Tahoma" pitchFamily="34" charset="0"/>
                <a:ea typeface="Tahoma" pitchFamily="34" charset="0"/>
                <a:cs typeface="Tahoma" pitchFamily="34" charset="0"/>
              </a:rPr>
              <a:t>Pneumonia associated with CNS </a:t>
            </a:r>
            <a:r>
              <a:rPr lang="en-PH" dirty="0" smtClean="0">
                <a:latin typeface="Tahoma" pitchFamily="34" charset="0"/>
                <a:ea typeface="Tahoma" pitchFamily="34" charset="0"/>
                <a:cs typeface="Tahoma" pitchFamily="34" charset="0"/>
              </a:rPr>
              <a:t>or documented dissemination and/or severe pneumonia is </a:t>
            </a:r>
            <a:r>
              <a:rPr lang="en-PH" b="1" dirty="0" smtClean="0">
                <a:latin typeface="Tahoma" pitchFamily="34" charset="0"/>
                <a:ea typeface="Tahoma" pitchFamily="34" charset="0"/>
                <a:cs typeface="Tahoma" pitchFamily="34" charset="0"/>
              </a:rPr>
              <a:t>treated like CNS disease </a:t>
            </a:r>
            <a:r>
              <a:rPr lang="en-PH" dirty="0" smtClean="0">
                <a:latin typeface="Tahoma" pitchFamily="34" charset="0"/>
                <a:ea typeface="Tahoma" pitchFamily="34" charset="0"/>
                <a:cs typeface="Tahoma" pitchFamily="34" charset="0"/>
              </a:rPr>
              <a:t>(B-III)</a:t>
            </a:r>
          </a:p>
          <a:p>
            <a:pPr lvl="1"/>
            <a:endParaRPr lang="en-PH"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2050" name="Picture 2"/>
          <p:cNvPicPr>
            <a:picLocks noGrp="1" noChangeAspect="1" noChangeArrowheads="1"/>
          </p:cNvPicPr>
          <p:nvPr>
            <p:ph idx="1"/>
          </p:nvPr>
        </p:nvPicPr>
        <p:blipFill>
          <a:blip r:embed="rId2" cstate="print"/>
          <a:srcRect/>
          <a:stretch>
            <a:fillRect/>
          </a:stretch>
        </p:blipFill>
        <p:spPr bwMode="auto">
          <a:xfrm>
            <a:off x="304799" y="0"/>
            <a:ext cx="8278689" cy="6703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dirty="0" smtClean="0"/>
              <a:t>Primary therapy: induction and consolidation</a:t>
            </a:r>
            <a:endParaRPr lang="en-PH" dirty="0"/>
          </a:p>
        </p:txBody>
      </p:sp>
      <p:sp>
        <p:nvSpPr>
          <p:cNvPr id="3" name="Content Placeholder 2"/>
          <p:cNvSpPr>
            <a:spLocks noGrp="1"/>
          </p:cNvSpPr>
          <p:nvPr>
            <p:ph idx="1"/>
          </p:nvPr>
        </p:nvSpPr>
        <p:spPr/>
        <p:txBody>
          <a:bodyPr>
            <a:normAutofit/>
          </a:bodyPr>
          <a:lstStyle/>
          <a:p>
            <a:pPr marL="514350" indent="-514350">
              <a:buAutoNum type="arabicPeriod"/>
            </a:pPr>
            <a:r>
              <a:rPr lang="en-PH" b="1" dirty="0" err="1" smtClean="0">
                <a:latin typeface="Tahoma" pitchFamily="34" charset="0"/>
                <a:ea typeface="Tahoma" pitchFamily="34" charset="0"/>
                <a:cs typeface="Tahoma" pitchFamily="34" charset="0"/>
              </a:rPr>
              <a:t>Amphotericin</a:t>
            </a:r>
            <a:r>
              <a:rPr lang="en-PH" b="1" dirty="0" smtClean="0">
                <a:latin typeface="Tahoma" pitchFamily="34" charset="0"/>
                <a:ea typeface="Tahoma" pitchFamily="34" charset="0"/>
                <a:cs typeface="Tahoma" pitchFamily="34" charset="0"/>
              </a:rPr>
              <a:t> B (</a:t>
            </a:r>
            <a:r>
              <a:rPr lang="en-PH" b="1" dirty="0" err="1" smtClean="0">
                <a:latin typeface="Tahoma" pitchFamily="34" charset="0"/>
                <a:ea typeface="Tahoma" pitchFamily="34" charset="0"/>
                <a:cs typeface="Tahoma" pitchFamily="34" charset="0"/>
              </a:rPr>
              <a:t>AmB</a:t>
            </a:r>
            <a:r>
              <a:rPr lang="en-PH" b="1" dirty="0" smtClean="0">
                <a:latin typeface="Tahoma" pitchFamily="34" charset="0"/>
                <a:ea typeface="Tahoma" pitchFamily="34" charset="0"/>
                <a:cs typeface="Tahoma" pitchFamily="34" charset="0"/>
              </a:rPr>
              <a:t>) </a:t>
            </a:r>
            <a:r>
              <a:rPr lang="en-PH" b="1" dirty="0" err="1" smtClean="0">
                <a:latin typeface="Tahoma" pitchFamily="34" charset="0"/>
                <a:ea typeface="Tahoma" pitchFamily="34" charset="0"/>
                <a:cs typeface="Tahoma" pitchFamily="34" charset="0"/>
              </a:rPr>
              <a:t>deoxycholate</a:t>
            </a:r>
            <a:r>
              <a:rPr lang="en-PH" b="1" dirty="0" smtClean="0">
                <a:latin typeface="Tahoma" pitchFamily="34" charset="0"/>
                <a:ea typeface="Tahoma" pitchFamily="34" charset="0"/>
                <a:cs typeface="Tahoma" pitchFamily="34" charset="0"/>
              </a:rPr>
              <a:t> </a:t>
            </a:r>
            <a:r>
              <a:rPr lang="en-PH" dirty="0" smtClean="0">
                <a:latin typeface="Tahoma" pitchFamily="34" charset="0"/>
                <a:ea typeface="Tahoma" pitchFamily="34" charset="0"/>
                <a:cs typeface="Tahoma" pitchFamily="34" charset="0"/>
              </a:rPr>
              <a:t>(0.7-1mg/kg/day IV) plus </a:t>
            </a:r>
            <a:r>
              <a:rPr lang="en-PH" b="1" dirty="0" err="1" smtClean="0">
                <a:latin typeface="Tahoma" pitchFamily="34" charset="0"/>
                <a:ea typeface="Tahoma" pitchFamily="34" charset="0"/>
                <a:cs typeface="Tahoma" pitchFamily="34" charset="0"/>
              </a:rPr>
              <a:t>Flucytosine</a:t>
            </a:r>
            <a:r>
              <a:rPr lang="en-PH" dirty="0" smtClean="0">
                <a:latin typeface="Tahoma" pitchFamily="34" charset="0"/>
                <a:ea typeface="Tahoma" pitchFamily="34" charset="0"/>
                <a:cs typeface="Tahoma" pitchFamily="34" charset="0"/>
              </a:rPr>
              <a:t> (100mg/kg/day orally divided into 4 doses) for at least 2 weeks followed by </a:t>
            </a:r>
            <a:r>
              <a:rPr lang="en-PH" b="1" dirty="0" err="1" smtClean="0">
                <a:latin typeface="Tahoma" pitchFamily="34" charset="0"/>
                <a:ea typeface="Tahoma" pitchFamily="34" charset="0"/>
                <a:cs typeface="Tahoma" pitchFamily="34" charset="0"/>
              </a:rPr>
              <a:t>fluconazole</a:t>
            </a:r>
            <a:r>
              <a:rPr lang="en-PH" dirty="0" smtClean="0">
                <a:latin typeface="Tahoma" pitchFamily="34" charset="0"/>
                <a:ea typeface="Tahoma" pitchFamily="34" charset="0"/>
                <a:cs typeface="Tahoma" pitchFamily="34" charset="0"/>
              </a:rPr>
              <a:t> (400mg [6mg/kg] per day orally) for a minimum of 8 weeks (A-I).</a:t>
            </a:r>
          </a:p>
          <a:p>
            <a:pPr marL="514350" indent="-514350">
              <a:buNone/>
            </a:pPr>
            <a:endParaRPr lang="en-PH" dirty="0" smtClean="0">
              <a:latin typeface="Tahoma" pitchFamily="34" charset="0"/>
              <a:ea typeface="Tahoma" pitchFamily="34" charset="0"/>
              <a:cs typeface="Tahoma" pitchFamily="34" charset="0"/>
            </a:endParaRPr>
          </a:p>
          <a:p>
            <a:pPr marL="514350" indent="-514350">
              <a:buNone/>
            </a:pPr>
            <a:r>
              <a:rPr lang="en-PH" dirty="0" smtClean="0">
                <a:latin typeface="Tahoma" pitchFamily="34" charset="0"/>
                <a:ea typeface="Tahoma" pitchFamily="34" charset="0"/>
                <a:cs typeface="Tahoma" pitchFamily="34" charset="0"/>
              </a:rPr>
              <a:t>*</a:t>
            </a:r>
            <a:r>
              <a:rPr lang="en-PH" sz="2400" dirty="0" smtClean="0">
                <a:latin typeface="Tahoma" pitchFamily="34" charset="0"/>
                <a:ea typeface="Tahoma" pitchFamily="34" charset="0"/>
                <a:cs typeface="Tahoma" pitchFamily="34" charset="0"/>
              </a:rPr>
              <a:t>Lipid formulations of </a:t>
            </a:r>
            <a:r>
              <a:rPr lang="en-PH" sz="2400" dirty="0" err="1" smtClean="0">
                <a:latin typeface="Tahoma" pitchFamily="34" charset="0"/>
                <a:ea typeface="Tahoma" pitchFamily="34" charset="0"/>
                <a:cs typeface="Tahoma" pitchFamily="34" charset="0"/>
              </a:rPr>
              <a:t>AmB</a:t>
            </a:r>
            <a:r>
              <a:rPr lang="en-PH" sz="2400" dirty="0" smtClean="0">
                <a:latin typeface="Tahoma" pitchFamily="34" charset="0"/>
                <a:ea typeface="Tahoma" pitchFamily="34" charset="0"/>
                <a:cs typeface="Tahoma" pitchFamily="34" charset="0"/>
              </a:rPr>
              <a:t> can be substituted among patients with or predisposed to renal dysfunction (B-II)</a:t>
            </a:r>
            <a:endParaRPr lang="en-PH"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dirty="0" smtClean="0"/>
              <a:t>Primary therapy: Alternative Regimens for Induction and Consolidation</a:t>
            </a:r>
            <a:endParaRPr lang="en-PH" dirty="0"/>
          </a:p>
        </p:txBody>
      </p:sp>
      <p:sp>
        <p:nvSpPr>
          <p:cNvPr id="3" name="Content Placeholder 2"/>
          <p:cNvSpPr>
            <a:spLocks noGrp="1"/>
          </p:cNvSpPr>
          <p:nvPr>
            <p:ph idx="1"/>
          </p:nvPr>
        </p:nvSpPr>
        <p:spPr/>
        <p:txBody>
          <a:bodyPr>
            <a:normAutofit/>
          </a:bodyPr>
          <a:lstStyle/>
          <a:p>
            <a:pPr>
              <a:buNone/>
            </a:pPr>
            <a:r>
              <a:rPr lang="en-PH" dirty="0" smtClean="0"/>
              <a:t>2. </a:t>
            </a:r>
            <a:r>
              <a:rPr lang="en-PH" b="1" dirty="0" err="1" smtClean="0">
                <a:latin typeface="Tahoma" pitchFamily="34" charset="0"/>
                <a:ea typeface="Tahoma" pitchFamily="34" charset="0"/>
                <a:cs typeface="Tahoma" pitchFamily="34" charset="0"/>
              </a:rPr>
              <a:t>AmBd</a:t>
            </a:r>
            <a:r>
              <a:rPr lang="en-PH" dirty="0" smtClean="0">
                <a:latin typeface="Tahoma" pitchFamily="34" charset="0"/>
                <a:ea typeface="Tahoma" pitchFamily="34" charset="0"/>
                <a:cs typeface="Tahoma" pitchFamily="34" charset="0"/>
              </a:rPr>
              <a:t> (0.7-1mg/kg/day IV), </a:t>
            </a:r>
            <a:r>
              <a:rPr lang="en-PH" b="1" dirty="0" smtClean="0">
                <a:latin typeface="Tahoma" pitchFamily="34" charset="0"/>
                <a:ea typeface="Tahoma" pitchFamily="34" charset="0"/>
                <a:cs typeface="Tahoma" pitchFamily="34" charset="0"/>
              </a:rPr>
              <a:t>liposomal </a:t>
            </a:r>
            <a:r>
              <a:rPr lang="en-PH" b="1" dirty="0" err="1" smtClean="0">
                <a:latin typeface="Tahoma" pitchFamily="34" charset="0"/>
                <a:ea typeface="Tahoma" pitchFamily="34" charset="0"/>
                <a:cs typeface="Tahoma" pitchFamily="34" charset="0"/>
              </a:rPr>
              <a:t>AmB</a:t>
            </a:r>
            <a:r>
              <a:rPr lang="en-PH" b="1" dirty="0" smtClean="0">
                <a:latin typeface="Tahoma" pitchFamily="34" charset="0"/>
                <a:ea typeface="Tahoma" pitchFamily="34" charset="0"/>
                <a:cs typeface="Tahoma" pitchFamily="34" charset="0"/>
              </a:rPr>
              <a:t> </a:t>
            </a:r>
            <a:r>
              <a:rPr lang="en-PH" dirty="0" smtClean="0">
                <a:latin typeface="Tahoma" pitchFamily="34" charset="0"/>
                <a:ea typeface="Tahoma" pitchFamily="34" charset="0"/>
                <a:cs typeface="Tahoma" pitchFamily="34" charset="0"/>
              </a:rPr>
              <a:t>(3-4 mg/kg/day IV) or </a:t>
            </a:r>
            <a:r>
              <a:rPr lang="en-PH" b="1" dirty="0" smtClean="0">
                <a:latin typeface="Tahoma" pitchFamily="34" charset="0"/>
                <a:ea typeface="Tahoma" pitchFamily="34" charset="0"/>
                <a:cs typeface="Tahoma" pitchFamily="34" charset="0"/>
              </a:rPr>
              <a:t>ABLC </a:t>
            </a:r>
            <a:r>
              <a:rPr lang="en-PH" dirty="0" smtClean="0">
                <a:latin typeface="Tahoma" pitchFamily="34" charset="0"/>
                <a:ea typeface="Tahoma" pitchFamily="34" charset="0"/>
                <a:cs typeface="Tahoma" pitchFamily="34" charset="0"/>
              </a:rPr>
              <a:t>(5mg/kg/day) for 4-6weeks (A-II)</a:t>
            </a:r>
          </a:p>
          <a:p>
            <a:pPr>
              <a:buNone/>
            </a:pPr>
            <a:endParaRPr lang="en-PH" dirty="0" smtClean="0">
              <a:latin typeface="Tahoma" pitchFamily="34" charset="0"/>
              <a:ea typeface="Tahoma" pitchFamily="34" charset="0"/>
              <a:cs typeface="Tahoma" pitchFamily="34" charset="0"/>
            </a:endParaRPr>
          </a:p>
          <a:p>
            <a:pPr>
              <a:buNone/>
            </a:pPr>
            <a:endParaRPr lang="en-PH" dirty="0" smtClean="0">
              <a:latin typeface="Tahoma" pitchFamily="34" charset="0"/>
              <a:ea typeface="Tahoma" pitchFamily="34" charset="0"/>
              <a:cs typeface="Tahoma" pitchFamily="34" charset="0"/>
            </a:endParaRPr>
          </a:p>
          <a:p>
            <a:pPr>
              <a:buNone/>
            </a:pPr>
            <a:r>
              <a:rPr lang="en-PH" dirty="0" smtClean="0">
                <a:latin typeface="Tahoma" pitchFamily="34" charset="0"/>
                <a:ea typeface="Tahoma" pitchFamily="34" charset="0"/>
                <a:cs typeface="Tahoma" pitchFamily="34" charset="0"/>
              </a:rPr>
              <a:t>*</a:t>
            </a:r>
            <a:r>
              <a:rPr lang="en-PH" sz="2400" dirty="0" smtClean="0">
                <a:latin typeface="Tahoma" pitchFamily="34" charset="0"/>
                <a:ea typeface="Tahoma" pitchFamily="34" charset="0"/>
                <a:cs typeface="Tahoma" pitchFamily="34" charset="0"/>
              </a:rPr>
              <a:t>liposomal </a:t>
            </a:r>
            <a:r>
              <a:rPr lang="en-PH" sz="2400" dirty="0" err="1" smtClean="0">
                <a:latin typeface="Tahoma" pitchFamily="34" charset="0"/>
                <a:ea typeface="Tahoma" pitchFamily="34" charset="0"/>
                <a:cs typeface="Tahoma" pitchFamily="34" charset="0"/>
              </a:rPr>
              <a:t>AmB</a:t>
            </a:r>
            <a:r>
              <a:rPr lang="en-PH" sz="2400" dirty="0" smtClean="0">
                <a:latin typeface="Tahoma" pitchFamily="34" charset="0"/>
                <a:ea typeface="Tahoma" pitchFamily="34" charset="0"/>
                <a:cs typeface="Tahoma" pitchFamily="34" charset="0"/>
              </a:rPr>
              <a:t> has been given safely a 6mg/kg/day in </a:t>
            </a:r>
            <a:r>
              <a:rPr lang="en-PH" sz="2400" dirty="0" err="1" smtClean="0">
                <a:latin typeface="Tahoma" pitchFamily="34" charset="0"/>
                <a:ea typeface="Tahoma" pitchFamily="34" charset="0"/>
                <a:cs typeface="Tahoma" pitchFamily="34" charset="0"/>
              </a:rPr>
              <a:t>cryptococcal</a:t>
            </a:r>
            <a:r>
              <a:rPr lang="en-PH" sz="2400" dirty="0" smtClean="0">
                <a:latin typeface="Tahoma" pitchFamily="34" charset="0"/>
                <a:ea typeface="Tahoma" pitchFamily="34" charset="0"/>
                <a:cs typeface="Tahoma" pitchFamily="34" charset="0"/>
              </a:rPr>
              <a:t> </a:t>
            </a:r>
            <a:r>
              <a:rPr lang="en-PH" sz="2400" dirty="0" err="1" smtClean="0">
                <a:latin typeface="Tahoma" pitchFamily="34" charset="0"/>
                <a:ea typeface="Tahoma" pitchFamily="34" charset="0"/>
                <a:cs typeface="Tahoma" pitchFamily="34" charset="0"/>
              </a:rPr>
              <a:t>meningoenchephalitis</a:t>
            </a:r>
            <a:r>
              <a:rPr lang="en-PH" sz="2400" dirty="0" smtClean="0">
                <a:latin typeface="Tahoma" pitchFamily="34" charset="0"/>
                <a:ea typeface="Tahoma" pitchFamily="34" charset="0"/>
                <a:cs typeface="Tahoma" pitchFamily="34" charset="0"/>
              </a:rPr>
              <a:t> and could be considered in the event of treatment failure of high-fungal burden disease</a:t>
            </a:r>
            <a:endParaRPr lang="en-PH"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latin typeface="Tahoma" pitchFamily="34" charset="0"/>
                <a:ea typeface="Tahoma" pitchFamily="34" charset="0"/>
                <a:cs typeface="Tahoma" pitchFamily="34" charset="0"/>
              </a:rPr>
              <a:t>HISTORY OF PRESENT ILLNESS </a:t>
            </a:r>
            <a:endParaRPr lang="en-PH" dirty="0">
              <a:latin typeface="Tahoma" pitchFamily="34" charset="0"/>
              <a:ea typeface="Tahoma" pitchFamily="34" charset="0"/>
              <a:cs typeface="Tahoma" pitchFamily="34" charset="0"/>
            </a:endParaRPr>
          </a:p>
        </p:txBody>
      </p:sp>
      <p:graphicFrame>
        <p:nvGraphicFramePr>
          <p:cNvPr id="4" name="Content Placeholder 3"/>
          <p:cNvGraphicFramePr>
            <a:graphicFrameLocks noGrp="1"/>
          </p:cNvGraphicFramePr>
          <p:nvPr>
            <p:ph sz="quarter" idx="1"/>
          </p:nvPr>
        </p:nvGraphicFramePr>
        <p:xfrm>
          <a:off x="533400" y="1905000"/>
          <a:ext cx="8229600" cy="4568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dirty="0" smtClean="0"/>
              <a:t>Primary therapy: Alternative Regimens for Induction and Consolidation</a:t>
            </a:r>
            <a:endParaRPr lang="en-PH" dirty="0"/>
          </a:p>
        </p:txBody>
      </p:sp>
      <p:sp>
        <p:nvSpPr>
          <p:cNvPr id="3" name="Content Placeholder 2"/>
          <p:cNvSpPr>
            <a:spLocks noGrp="1"/>
          </p:cNvSpPr>
          <p:nvPr>
            <p:ph idx="1"/>
          </p:nvPr>
        </p:nvSpPr>
        <p:spPr>
          <a:xfrm>
            <a:off x="838200" y="1752600"/>
            <a:ext cx="7772400" cy="4572000"/>
          </a:xfrm>
          <a:ln>
            <a:solidFill>
              <a:schemeClr val="accent1"/>
            </a:solidFill>
          </a:ln>
        </p:spPr>
        <p:txBody>
          <a:bodyPr/>
          <a:lstStyle/>
          <a:p>
            <a:pPr>
              <a:buNone/>
            </a:pPr>
            <a:r>
              <a:rPr lang="en-PH" dirty="0" smtClean="0"/>
              <a:t>3</a:t>
            </a:r>
            <a:r>
              <a:rPr lang="en-PH" dirty="0" smtClean="0">
                <a:latin typeface="Tahoma" pitchFamily="34" charset="0"/>
                <a:ea typeface="Tahoma" pitchFamily="34" charset="0"/>
                <a:cs typeface="Tahoma" pitchFamily="34" charset="0"/>
              </a:rPr>
              <a:t>. </a:t>
            </a:r>
            <a:r>
              <a:rPr lang="en-PH" b="1" dirty="0" err="1" smtClean="0">
                <a:latin typeface="Tahoma" pitchFamily="34" charset="0"/>
                <a:ea typeface="Tahoma" pitchFamily="34" charset="0"/>
                <a:cs typeface="Tahoma" pitchFamily="34" charset="0"/>
              </a:rPr>
              <a:t>AmB</a:t>
            </a:r>
            <a:r>
              <a:rPr lang="en-PH" dirty="0" smtClean="0">
                <a:latin typeface="Tahoma" pitchFamily="34" charset="0"/>
                <a:ea typeface="Tahoma" pitchFamily="34" charset="0"/>
                <a:cs typeface="Tahoma" pitchFamily="34" charset="0"/>
              </a:rPr>
              <a:t> (0.7mg/kg day IV) </a:t>
            </a:r>
            <a:r>
              <a:rPr lang="en-PH" b="1" dirty="0" smtClean="0">
                <a:latin typeface="Tahoma" pitchFamily="34" charset="0"/>
                <a:ea typeface="Tahoma" pitchFamily="34" charset="0"/>
                <a:cs typeface="Tahoma" pitchFamily="34" charset="0"/>
              </a:rPr>
              <a:t>plus </a:t>
            </a:r>
            <a:r>
              <a:rPr lang="en-PH" b="1" dirty="0" err="1" smtClean="0">
                <a:latin typeface="Tahoma" pitchFamily="34" charset="0"/>
                <a:ea typeface="Tahoma" pitchFamily="34" charset="0"/>
                <a:cs typeface="Tahoma" pitchFamily="34" charset="0"/>
              </a:rPr>
              <a:t>fluconazole</a:t>
            </a:r>
            <a:r>
              <a:rPr lang="en-PH" b="1" dirty="0" smtClean="0">
                <a:latin typeface="Tahoma" pitchFamily="34" charset="0"/>
                <a:ea typeface="Tahoma" pitchFamily="34" charset="0"/>
                <a:cs typeface="Tahoma" pitchFamily="34" charset="0"/>
              </a:rPr>
              <a:t> </a:t>
            </a:r>
            <a:r>
              <a:rPr lang="en-PH" dirty="0" smtClean="0">
                <a:latin typeface="Tahoma" pitchFamily="34" charset="0"/>
                <a:ea typeface="Tahoma" pitchFamily="34" charset="0"/>
                <a:cs typeface="Tahoma" pitchFamily="34" charset="0"/>
              </a:rPr>
              <a:t>(800mg/day orally) for 2 weeks followed by </a:t>
            </a:r>
            <a:r>
              <a:rPr lang="en-PH" dirty="0" err="1" smtClean="0">
                <a:latin typeface="Tahoma" pitchFamily="34" charset="0"/>
                <a:ea typeface="Tahoma" pitchFamily="34" charset="0"/>
                <a:cs typeface="Tahoma" pitchFamily="34" charset="0"/>
              </a:rPr>
              <a:t>fluconazole</a:t>
            </a:r>
            <a:r>
              <a:rPr lang="en-PH" dirty="0" smtClean="0">
                <a:latin typeface="Tahoma" pitchFamily="34" charset="0"/>
                <a:ea typeface="Tahoma" pitchFamily="34" charset="0"/>
                <a:cs typeface="Tahoma" pitchFamily="34" charset="0"/>
              </a:rPr>
              <a:t> 800mg/day for a minimum of 8 weeks (B-I).</a:t>
            </a:r>
          </a:p>
          <a:p>
            <a:pPr>
              <a:buNone/>
            </a:pPr>
            <a:r>
              <a:rPr lang="en-PH" dirty="0" smtClean="0">
                <a:latin typeface="Tahoma" pitchFamily="34" charset="0"/>
                <a:ea typeface="Tahoma" pitchFamily="34" charset="0"/>
                <a:cs typeface="Tahoma" pitchFamily="34" charset="0"/>
              </a:rPr>
              <a:t>4. </a:t>
            </a:r>
            <a:r>
              <a:rPr lang="en-PH" b="1" dirty="0" err="1" smtClean="0">
                <a:latin typeface="Tahoma" pitchFamily="34" charset="0"/>
                <a:ea typeface="Tahoma" pitchFamily="34" charset="0"/>
                <a:cs typeface="Tahoma" pitchFamily="34" charset="0"/>
              </a:rPr>
              <a:t>Fluconazole</a:t>
            </a:r>
            <a:r>
              <a:rPr lang="en-PH" dirty="0" smtClean="0">
                <a:latin typeface="Tahoma" pitchFamily="34" charset="0"/>
                <a:ea typeface="Tahoma" pitchFamily="34" charset="0"/>
                <a:cs typeface="Tahoma" pitchFamily="34" charset="0"/>
              </a:rPr>
              <a:t> (≥800md/day; 1200 mg per day is </a:t>
            </a:r>
            <a:r>
              <a:rPr lang="en-PH" dirty="0" err="1" smtClean="0">
                <a:latin typeface="Tahoma" pitchFamily="34" charset="0"/>
                <a:ea typeface="Tahoma" pitchFamily="34" charset="0"/>
                <a:cs typeface="Tahoma" pitchFamily="34" charset="0"/>
              </a:rPr>
              <a:t>favored</a:t>
            </a:r>
            <a:r>
              <a:rPr lang="en-PH" dirty="0" smtClean="0">
                <a:latin typeface="Tahoma" pitchFamily="34" charset="0"/>
                <a:ea typeface="Tahoma" pitchFamily="34" charset="0"/>
                <a:cs typeface="Tahoma" pitchFamily="34" charset="0"/>
              </a:rPr>
              <a:t>) </a:t>
            </a:r>
            <a:r>
              <a:rPr lang="en-PH" b="1" dirty="0" smtClean="0">
                <a:latin typeface="Tahoma" pitchFamily="34" charset="0"/>
                <a:ea typeface="Tahoma" pitchFamily="34" charset="0"/>
                <a:cs typeface="Tahoma" pitchFamily="34" charset="0"/>
              </a:rPr>
              <a:t>plus </a:t>
            </a:r>
            <a:r>
              <a:rPr lang="en-PH" b="1" dirty="0" err="1" smtClean="0">
                <a:latin typeface="Tahoma" pitchFamily="34" charset="0"/>
                <a:ea typeface="Tahoma" pitchFamily="34" charset="0"/>
                <a:cs typeface="Tahoma" pitchFamily="34" charset="0"/>
              </a:rPr>
              <a:t>flucytosine</a:t>
            </a:r>
            <a:r>
              <a:rPr lang="en-PH" dirty="0" smtClean="0">
                <a:latin typeface="Tahoma" pitchFamily="34" charset="0"/>
                <a:ea typeface="Tahoma" pitchFamily="34" charset="0"/>
                <a:cs typeface="Tahoma" pitchFamily="34" charset="0"/>
              </a:rPr>
              <a:t> (100mg/kg per day orally) for 6 weeks (B-II).</a:t>
            </a:r>
            <a:endParaRPr lang="en-PH"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dirty="0" smtClean="0"/>
              <a:t>Primary therapy: Alternative Regimens for Induction and Consolidation</a:t>
            </a:r>
            <a:endParaRPr lang="en-PH" dirty="0"/>
          </a:p>
        </p:txBody>
      </p:sp>
      <p:sp>
        <p:nvSpPr>
          <p:cNvPr id="3" name="Content Placeholder 2"/>
          <p:cNvSpPr>
            <a:spLocks noGrp="1"/>
          </p:cNvSpPr>
          <p:nvPr>
            <p:ph idx="1"/>
          </p:nvPr>
        </p:nvSpPr>
        <p:spPr>
          <a:xfrm>
            <a:off x="914400" y="1981200"/>
            <a:ext cx="7772400" cy="2895600"/>
          </a:xfrm>
        </p:spPr>
        <p:txBody>
          <a:bodyPr/>
          <a:lstStyle/>
          <a:p>
            <a:pPr>
              <a:buNone/>
            </a:pPr>
            <a:r>
              <a:rPr lang="en-PH" dirty="0" smtClean="0"/>
              <a:t>5. </a:t>
            </a:r>
            <a:r>
              <a:rPr lang="en-PH" b="1" dirty="0" err="1" smtClean="0">
                <a:latin typeface="Tahoma" pitchFamily="34" charset="0"/>
                <a:ea typeface="Tahoma" pitchFamily="34" charset="0"/>
                <a:cs typeface="Tahoma" pitchFamily="34" charset="0"/>
              </a:rPr>
              <a:t>Fluconazole</a:t>
            </a:r>
            <a:r>
              <a:rPr lang="en-PH" dirty="0" smtClean="0">
                <a:latin typeface="Tahoma" pitchFamily="34" charset="0"/>
                <a:ea typeface="Tahoma" pitchFamily="34" charset="0"/>
                <a:cs typeface="Tahoma" pitchFamily="34" charset="0"/>
              </a:rPr>
              <a:t> (800-2000mg/day orally) for 10-12 weeks; a dosage of </a:t>
            </a:r>
            <a:r>
              <a:rPr lang="en-PH" b="1" dirty="0" smtClean="0">
                <a:latin typeface="Tahoma" pitchFamily="34" charset="0"/>
                <a:ea typeface="Tahoma" pitchFamily="34" charset="0"/>
                <a:cs typeface="Tahoma" pitchFamily="34" charset="0"/>
              </a:rPr>
              <a:t>≥1200mg/day </a:t>
            </a:r>
            <a:r>
              <a:rPr lang="en-PH" dirty="0" smtClean="0">
                <a:latin typeface="Tahoma" pitchFamily="34" charset="0"/>
                <a:ea typeface="Tahoma" pitchFamily="34" charset="0"/>
                <a:cs typeface="Tahoma" pitchFamily="34" charset="0"/>
              </a:rPr>
              <a:t>is encouraged if </a:t>
            </a:r>
            <a:r>
              <a:rPr lang="en-PH" dirty="0" err="1" smtClean="0">
                <a:latin typeface="Tahoma" pitchFamily="34" charset="0"/>
                <a:ea typeface="Tahoma" pitchFamily="34" charset="0"/>
                <a:cs typeface="Tahoma" pitchFamily="34" charset="0"/>
              </a:rPr>
              <a:t>fluconazole</a:t>
            </a:r>
            <a:r>
              <a:rPr lang="en-PH" dirty="0" smtClean="0">
                <a:latin typeface="Tahoma" pitchFamily="34" charset="0"/>
                <a:ea typeface="Tahoma" pitchFamily="34" charset="0"/>
                <a:cs typeface="Tahoma" pitchFamily="34" charset="0"/>
              </a:rPr>
              <a:t> alone is used (B-II).</a:t>
            </a:r>
            <a:endParaRPr lang="en-PH"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dirty="0" smtClean="0"/>
              <a:t>Maintenance (suppressive) and Prophylactic Therapy</a:t>
            </a:r>
            <a:endParaRPr lang="en-PH" dirty="0"/>
          </a:p>
        </p:txBody>
      </p:sp>
      <p:sp>
        <p:nvSpPr>
          <p:cNvPr id="3" name="Content Placeholder 2"/>
          <p:cNvSpPr>
            <a:spLocks noGrp="1"/>
          </p:cNvSpPr>
          <p:nvPr>
            <p:ph idx="1"/>
          </p:nvPr>
        </p:nvSpPr>
        <p:spPr>
          <a:xfrm>
            <a:off x="609600" y="1981200"/>
            <a:ext cx="8153400" cy="2590800"/>
          </a:xfrm>
        </p:spPr>
        <p:txBody>
          <a:bodyPr>
            <a:normAutofit lnSpcReduction="10000"/>
          </a:bodyPr>
          <a:lstStyle/>
          <a:p>
            <a:pPr>
              <a:buNone/>
            </a:pPr>
            <a:r>
              <a:rPr lang="en-PH" dirty="0" smtClean="0">
                <a:latin typeface="Tahoma" pitchFamily="34" charset="0"/>
                <a:ea typeface="Tahoma" pitchFamily="34" charset="0"/>
                <a:cs typeface="Tahoma" pitchFamily="34" charset="0"/>
              </a:rPr>
              <a:t>7. </a:t>
            </a:r>
            <a:r>
              <a:rPr lang="en-PH" dirty="0" err="1" smtClean="0">
                <a:latin typeface="Tahoma" pitchFamily="34" charset="0"/>
                <a:ea typeface="Tahoma" pitchFamily="34" charset="0"/>
                <a:cs typeface="Tahoma" pitchFamily="34" charset="0"/>
              </a:rPr>
              <a:t>Fluconazole</a:t>
            </a:r>
            <a:r>
              <a:rPr lang="en-PH" dirty="0" smtClean="0">
                <a:latin typeface="Tahoma" pitchFamily="34" charset="0"/>
                <a:ea typeface="Tahoma" pitchFamily="34" charset="0"/>
                <a:cs typeface="Tahoma" pitchFamily="34" charset="0"/>
              </a:rPr>
              <a:t> (200mg/day orally) (A-I)</a:t>
            </a:r>
          </a:p>
          <a:p>
            <a:pPr>
              <a:buNone/>
            </a:pPr>
            <a:r>
              <a:rPr lang="en-PH" dirty="0" smtClean="0">
                <a:latin typeface="Tahoma" pitchFamily="34" charset="0"/>
                <a:ea typeface="Tahoma" pitchFamily="34" charset="0"/>
                <a:cs typeface="Tahoma" pitchFamily="34" charset="0"/>
              </a:rPr>
              <a:t>8. </a:t>
            </a:r>
            <a:r>
              <a:rPr lang="en-PH" dirty="0" err="1" smtClean="0">
                <a:latin typeface="Tahoma" pitchFamily="34" charset="0"/>
                <a:ea typeface="Tahoma" pitchFamily="34" charset="0"/>
                <a:cs typeface="Tahoma" pitchFamily="34" charset="0"/>
              </a:rPr>
              <a:t>Itraconzaole</a:t>
            </a:r>
            <a:r>
              <a:rPr lang="en-PH" dirty="0" smtClean="0">
                <a:latin typeface="Tahoma" pitchFamily="34" charset="0"/>
                <a:ea typeface="Tahoma" pitchFamily="34" charset="0"/>
                <a:cs typeface="Tahoma" pitchFamily="34" charset="0"/>
              </a:rPr>
              <a:t> (200mg 2x/day; drug-level monitoring) (C-I).</a:t>
            </a:r>
          </a:p>
          <a:p>
            <a:pPr>
              <a:buNone/>
            </a:pPr>
            <a:r>
              <a:rPr lang="en-PH" dirty="0" smtClean="0">
                <a:latin typeface="Tahoma" pitchFamily="34" charset="0"/>
                <a:ea typeface="Tahoma" pitchFamily="34" charset="0"/>
                <a:cs typeface="Tahoma" pitchFamily="34" charset="0"/>
              </a:rPr>
              <a:t>9. </a:t>
            </a:r>
            <a:r>
              <a:rPr lang="en-PH" dirty="0" err="1" smtClean="0">
                <a:latin typeface="Tahoma" pitchFamily="34" charset="0"/>
                <a:ea typeface="Tahoma" pitchFamily="34" charset="0"/>
                <a:cs typeface="Tahoma" pitchFamily="34" charset="0"/>
              </a:rPr>
              <a:t>AmBd</a:t>
            </a:r>
            <a:r>
              <a:rPr lang="en-PH" dirty="0" smtClean="0">
                <a:latin typeface="Tahoma" pitchFamily="34" charset="0"/>
                <a:ea typeface="Tahoma" pitchFamily="34" charset="0"/>
                <a:cs typeface="Tahoma" pitchFamily="34" charset="0"/>
              </a:rPr>
              <a:t> (1mg/kg per </a:t>
            </a:r>
            <a:r>
              <a:rPr lang="en-PH" dirty="0" err="1" smtClean="0">
                <a:latin typeface="Tahoma" pitchFamily="34" charset="0"/>
                <a:ea typeface="Tahoma" pitchFamily="34" charset="0"/>
                <a:cs typeface="Tahoma" pitchFamily="34" charset="0"/>
              </a:rPr>
              <a:t>weekIV</a:t>
            </a:r>
            <a:r>
              <a:rPr lang="en-PH" dirty="0" smtClean="0">
                <a:latin typeface="Tahoma" pitchFamily="34" charset="0"/>
                <a:ea typeface="Tahoma" pitchFamily="34" charset="0"/>
                <a:cs typeface="Tahoma" pitchFamily="34" charset="0"/>
              </a:rPr>
              <a:t>); this is less effective than azoles, associated with IV catheter related infection; use for </a:t>
            </a:r>
            <a:r>
              <a:rPr lang="en-PH" dirty="0" err="1" smtClean="0">
                <a:latin typeface="Tahoma" pitchFamily="34" charset="0"/>
                <a:ea typeface="Tahoma" pitchFamily="34" charset="0"/>
                <a:cs typeface="Tahoma" pitchFamily="34" charset="0"/>
              </a:rPr>
              <a:t>azole</a:t>
            </a:r>
            <a:r>
              <a:rPr lang="en-PH" dirty="0" smtClean="0">
                <a:latin typeface="Tahoma" pitchFamily="34" charset="0"/>
                <a:ea typeface="Tahoma" pitchFamily="34" charset="0"/>
                <a:cs typeface="Tahoma" pitchFamily="34" charset="0"/>
              </a:rPr>
              <a:t>- intolerant  individuals (C-1).</a:t>
            </a:r>
            <a:endParaRPr lang="en-PH"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dirty="0" smtClean="0"/>
              <a:t>Maintenance (suppressive) and Prophylactic Therapy</a:t>
            </a:r>
            <a:endParaRPr lang="en-PH" dirty="0"/>
          </a:p>
        </p:txBody>
      </p:sp>
      <p:sp>
        <p:nvSpPr>
          <p:cNvPr id="3" name="Content Placeholder 2"/>
          <p:cNvSpPr>
            <a:spLocks noGrp="1"/>
          </p:cNvSpPr>
          <p:nvPr>
            <p:ph idx="1"/>
          </p:nvPr>
        </p:nvSpPr>
        <p:spPr>
          <a:xfrm>
            <a:off x="609600" y="1447800"/>
            <a:ext cx="8305800" cy="4572000"/>
          </a:xfrm>
        </p:spPr>
        <p:txBody>
          <a:bodyPr>
            <a:normAutofit/>
          </a:bodyPr>
          <a:lstStyle/>
          <a:p>
            <a:pPr>
              <a:buNone/>
            </a:pPr>
            <a:r>
              <a:rPr lang="en-PH" dirty="0" smtClean="0">
                <a:latin typeface="Tahoma" pitchFamily="34" charset="0"/>
                <a:ea typeface="Tahoma" pitchFamily="34" charset="0"/>
                <a:cs typeface="Tahoma" pitchFamily="34" charset="0"/>
              </a:rPr>
              <a:t>10. Initiate </a:t>
            </a:r>
            <a:r>
              <a:rPr lang="en-PH" b="1" dirty="0" smtClean="0">
                <a:latin typeface="Tahoma" pitchFamily="34" charset="0"/>
                <a:ea typeface="Tahoma" pitchFamily="34" charset="0"/>
                <a:cs typeface="Tahoma" pitchFamily="34" charset="0"/>
              </a:rPr>
              <a:t>HAART 2-10 weeks after </a:t>
            </a:r>
            <a:r>
              <a:rPr lang="en-PH" dirty="0" smtClean="0">
                <a:latin typeface="Tahoma" pitchFamily="34" charset="0"/>
                <a:ea typeface="Tahoma" pitchFamily="34" charset="0"/>
                <a:cs typeface="Tahoma" pitchFamily="34" charset="0"/>
              </a:rPr>
              <a:t>commencement of initial anti-fungal treatment (B-III).</a:t>
            </a:r>
          </a:p>
          <a:p>
            <a:pPr>
              <a:buNone/>
            </a:pPr>
            <a:r>
              <a:rPr lang="en-PH" dirty="0" smtClean="0">
                <a:latin typeface="Tahoma" pitchFamily="34" charset="0"/>
                <a:ea typeface="Tahoma" pitchFamily="34" charset="0"/>
                <a:cs typeface="Tahoma" pitchFamily="34" charset="0"/>
              </a:rPr>
              <a:t>11. Consider discontinuing suppressive therapy during HAART in patients with a CD4 cell count &gt;100 cells/</a:t>
            </a:r>
            <a:r>
              <a:rPr lang="en-PH" dirty="0" err="1" smtClean="0">
                <a:latin typeface="Tahoma" pitchFamily="34" charset="0"/>
                <a:ea typeface="Tahoma" pitchFamily="34" charset="0"/>
                <a:cs typeface="Tahoma" pitchFamily="34" charset="0"/>
              </a:rPr>
              <a:t>uL</a:t>
            </a:r>
            <a:r>
              <a:rPr lang="en-PH" dirty="0" smtClean="0">
                <a:latin typeface="Tahoma" pitchFamily="34" charset="0"/>
                <a:ea typeface="Tahoma" pitchFamily="34" charset="0"/>
                <a:cs typeface="Tahoma" pitchFamily="34" charset="0"/>
              </a:rPr>
              <a:t> and an undetectable or very low HIV RNA level sustained for ≥3 months (minimum of 12 months antifungal therapy); Consider reinstitution of maintenance therapy if CD4 cell count decreases to &lt; 100 cells/</a:t>
            </a:r>
            <a:r>
              <a:rPr lang="en-PH" dirty="0" err="1" smtClean="0">
                <a:latin typeface="Tahoma" pitchFamily="34" charset="0"/>
                <a:ea typeface="Tahoma" pitchFamily="34" charset="0"/>
                <a:cs typeface="Tahoma" pitchFamily="34" charset="0"/>
              </a:rPr>
              <a:t>uL</a:t>
            </a:r>
            <a:r>
              <a:rPr lang="en-PH" dirty="0" smtClean="0">
                <a:latin typeface="Tahoma" pitchFamily="34" charset="0"/>
                <a:ea typeface="Tahoma" pitchFamily="34" charset="0"/>
                <a:cs typeface="Tahoma" pitchFamily="34" charset="0"/>
              </a:rPr>
              <a:t> (B-III).</a:t>
            </a:r>
            <a:endParaRPr lang="en-PH"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dirty="0" smtClean="0"/>
              <a:t>Maintenance (suppressive) and Prophylactic Therapy</a:t>
            </a:r>
            <a:endParaRPr lang="en-PH" dirty="0"/>
          </a:p>
        </p:txBody>
      </p:sp>
      <p:sp>
        <p:nvSpPr>
          <p:cNvPr id="3" name="Content Placeholder 2"/>
          <p:cNvSpPr>
            <a:spLocks noGrp="1"/>
          </p:cNvSpPr>
          <p:nvPr>
            <p:ph idx="1"/>
          </p:nvPr>
        </p:nvSpPr>
        <p:spPr>
          <a:xfrm>
            <a:off x="381000" y="1981200"/>
            <a:ext cx="8534400" cy="3048000"/>
          </a:xfrm>
        </p:spPr>
        <p:txBody>
          <a:bodyPr>
            <a:normAutofit/>
          </a:bodyPr>
          <a:lstStyle/>
          <a:p>
            <a:pPr>
              <a:buNone/>
            </a:pPr>
            <a:r>
              <a:rPr lang="en-PH" dirty="0" smtClean="0">
                <a:latin typeface="Tahoma" pitchFamily="34" charset="0"/>
                <a:ea typeface="Tahoma" pitchFamily="34" charset="0"/>
                <a:cs typeface="Tahoma" pitchFamily="34" charset="0"/>
              </a:rPr>
              <a:t>12. </a:t>
            </a:r>
            <a:r>
              <a:rPr lang="en-PH" b="1" dirty="0" smtClean="0">
                <a:latin typeface="Tahoma" pitchFamily="34" charset="0"/>
                <a:ea typeface="Tahoma" pitchFamily="34" charset="0"/>
                <a:cs typeface="Tahoma" pitchFamily="34" charset="0"/>
              </a:rPr>
              <a:t>Asymptomatic </a:t>
            </a:r>
            <a:r>
              <a:rPr lang="en-PH" b="1" dirty="0" err="1" smtClean="0">
                <a:latin typeface="Tahoma" pitchFamily="34" charset="0"/>
                <a:ea typeface="Tahoma" pitchFamily="34" charset="0"/>
                <a:cs typeface="Tahoma" pitchFamily="34" charset="0"/>
              </a:rPr>
              <a:t>antigenemia</a:t>
            </a:r>
            <a:r>
              <a:rPr lang="en-PH" b="1" dirty="0" smtClean="0">
                <a:latin typeface="Tahoma" pitchFamily="34" charset="0"/>
                <a:ea typeface="Tahoma" pitchFamily="34" charset="0"/>
                <a:cs typeface="Tahoma" pitchFamily="34" charset="0"/>
              </a:rPr>
              <a:t> </a:t>
            </a:r>
            <a:r>
              <a:rPr lang="en-PH" dirty="0" smtClean="0">
                <a:latin typeface="Tahoma" pitchFamily="34" charset="0"/>
                <a:ea typeface="Tahoma" pitchFamily="34" charset="0"/>
                <a:cs typeface="Tahoma" pitchFamily="34" charset="0"/>
              </a:rPr>
              <a:t>- perform lumbar puncture and blood culture </a:t>
            </a:r>
          </a:p>
          <a:p>
            <a:pPr>
              <a:buNone/>
            </a:pPr>
            <a:r>
              <a:rPr lang="en-PH" dirty="0" smtClean="0">
                <a:latin typeface="Tahoma" pitchFamily="34" charset="0"/>
                <a:ea typeface="Tahoma" pitchFamily="34" charset="0"/>
                <a:cs typeface="Tahoma" pitchFamily="34" charset="0"/>
              </a:rPr>
              <a:t>	*if positive, treat as symptomatic </a:t>
            </a:r>
            <a:r>
              <a:rPr lang="en-PH" dirty="0" err="1" smtClean="0">
                <a:latin typeface="Tahoma" pitchFamily="34" charset="0"/>
                <a:ea typeface="Tahoma" pitchFamily="34" charset="0"/>
                <a:cs typeface="Tahoma" pitchFamily="34" charset="0"/>
              </a:rPr>
              <a:t>meningoencephalitis</a:t>
            </a:r>
            <a:r>
              <a:rPr lang="en-PH" dirty="0" smtClean="0">
                <a:latin typeface="Tahoma" pitchFamily="34" charset="0"/>
                <a:ea typeface="Tahoma" pitchFamily="34" charset="0"/>
                <a:cs typeface="Tahoma" pitchFamily="34" charset="0"/>
              </a:rPr>
              <a:t>. *Without evidence, treat with </a:t>
            </a:r>
            <a:r>
              <a:rPr lang="en-PH" dirty="0" err="1" smtClean="0">
                <a:latin typeface="Tahoma" pitchFamily="34" charset="0"/>
                <a:ea typeface="Tahoma" pitchFamily="34" charset="0"/>
                <a:cs typeface="Tahoma" pitchFamily="34" charset="0"/>
              </a:rPr>
              <a:t>fluconazole</a:t>
            </a:r>
            <a:r>
              <a:rPr lang="en-PH" dirty="0" smtClean="0">
                <a:latin typeface="Tahoma" pitchFamily="34" charset="0"/>
                <a:ea typeface="Tahoma" pitchFamily="34" charset="0"/>
                <a:cs typeface="Tahoma" pitchFamily="34" charset="0"/>
              </a:rPr>
              <a:t> (400mg/day oral) until immune reconstitution</a:t>
            </a:r>
            <a:r>
              <a:rPr lang="en-PH" dirty="0" smtClean="0"/>
              <a:t>.</a:t>
            </a:r>
            <a:endParaRPr lang="en-PH"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dirty="0" smtClean="0"/>
              <a:t>Maintenance (suppressive) and Prophylactic Therapy</a:t>
            </a:r>
            <a:endParaRPr lang="en-PH" dirty="0"/>
          </a:p>
        </p:txBody>
      </p:sp>
      <p:sp>
        <p:nvSpPr>
          <p:cNvPr id="3" name="Content Placeholder 2"/>
          <p:cNvSpPr>
            <a:spLocks noGrp="1"/>
          </p:cNvSpPr>
          <p:nvPr>
            <p:ph idx="1"/>
          </p:nvPr>
        </p:nvSpPr>
        <p:spPr>
          <a:xfrm>
            <a:off x="609600" y="1828800"/>
            <a:ext cx="8077200" cy="4572000"/>
          </a:xfrm>
        </p:spPr>
        <p:txBody>
          <a:bodyPr/>
          <a:lstStyle/>
          <a:p>
            <a:pPr>
              <a:buNone/>
            </a:pPr>
            <a:r>
              <a:rPr lang="en-PH" dirty="0" smtClean="0">
                <a:latin typeface="Tahoma" pitchFamily="34" charset="0"/>
                <a:ea typeface="Tahoma" pitchFamily="34" charset="0"/>
                <a:cs typeface="Tahoma" pitchFamily="34" charset="0"/>
              </a:rPr>
              <a:t>13. </a:t>
            </a:r>
            <a:r>
              <a:rPr lang="en-PH" b="1" dirty="0" smtClean="0">
                <a:latin typeface="Tahoma" pitchFamily="34" charset="0"/>
                <a:ea typeface="Tahoma" pitchFamily="34" charset="0"/>
                <a:cs typeface="Tahoma" pitchFamily="34" charset="0"/>
              </a:rPr>
              <a:t>Primary antifungal prophylaxis</a:t>
            </a:r>
            <a:r>
              <a:rPr lang="en-PH" dirty="0" smtClean="0">
                <a:latin typeface="Tahoma" pitchFamily="34" charset="0"/>
                <a:ea typeface="Tahoma" pitchFamily="34" charset="0"/>
                <a:cs typeface="Tahoma" pitchFamily="34" charset="0"/>
              </a:rPr>
              <a:t> for </a:t>
            </a:r>
            <a:r>
              <a:rPr lang="en-PH" dirty="0" err="1" smtClean="0">
                <a:latin typeface="Tahoma" pitchFamily="34" charset="0"/>
                <a:ea typeface="Tahoma" pitchFamily="34" charset="0"/>
                <a:cs typeface="Tahoma" pitchFamily="34" charset="0"/>
              </a:rPr>
              <a:t>cryptococcosis</a:t>
            </a:r>
            <a:r>
              <a:rPr lang="en-PH" dirty="0" smtClean="0">
                <a:latin typeface="Tahoma" pitchFamily="34" charset="0"/>
                <a:ea typeface="Tahoma" pitchFamily="34" charset="0"/>
                <a:cs typeface="Tahoma" pitchFamily="34" charset="0"/>
              </a:rPr>
              <a:t> is </a:t>
            </a:r>
            <a:r>
              <a:rPr lang="en-PH" b="1" i="1" dirty="0" smtClean="0">
                <a:latin typeface="Tahoma" pitchFamily="34" charset="0"/>
                <a:ea typeface="Tahoma" pitchFamily="34" charset="0"/>
                <a:cs typeface="Tahoma" pitchFamily="34" charset="0"/>
              </a:rPr>
              <a:t>not routinely recommended </a:t>
            </a:r>
            <a:r>
              <a:rPr lang="en-PH" dirty="0" smtClean="0">
                <a:latin typeface="Tahoma" pitchFamily="34" charset="0"/>
                <a:ea typeface="Tahoma" pitchFamily="34" charset="0"/>
                <a:cs typeface="Tahoma" pitchFamily="34" charset="0"/>
              </a:rPr>
              <a:t>in HIV-infected patients in the US and Europe,  but with areas with limited HAART availability, high levels of antiretroviral drug resistance and high burden of disease might consider it or presumptive strategy with </a:t>
            </a:r>
            <a:r>
              <a:rPr lang="en-PH" b="1" dirty="0" smtClean="0">
                <a:latin typeface="Tahoma" pitchFamily="34" charset="0"/>
                <a:ea typeface="Tahoma" pitchFamily="34" charset="0"/>
                <a:cs typeface="Tahoma" pitchFamily="34" charset="0"/>
              </a:rPr>
              <a:t>serum </a:t>
            </a:r>
            <a:r>
              <a:rPr lang="en-PH" b="1" dirty="0" err="1" smtClean="0">
                <a:latin typeface="Tahoma" pitchFamily="34" charset="0"/>
                <a:ea typeface="Tahoma" pitchFamily="34" charset="0"/>
                <a:cs typeface="Tahoma" pitchFamily="34" charset="0"/>
              </a:rPr>
              <a:t>cryptococcal</a:t>
            </a:r>
            <a:r>
              <a:rPr lang="en-PH" b="1" dirty="0" smtClean="0">
                <a:latin typeface="Tahoma" pitchFamily="34" charset="0"/>
                <a:ea typeface="Tahoma" pitchFamily="34" charset="0"/>
                <a:cs typeface="Tahoma" pitchFamily="34" charset="0"/>
              </a:rPr>
              <a:t> antigen testing </a:t>
            </a:r>
            <a:r>
              <a:rPr lang="en-PH" dirty="0" smtClean="0">
                <a:latin typeface="Tahoma" pitchFamily="34" charset="0"/>
                <a:ea typeface="Tahoma" pitchFamily="34" charset="0"/>
                <a:cs typeface="Tahoma" pitchFamily="34" charset="0"/>
              </a:rPr>
              <a:t>for asymptomatic </a:t>
            </a:r>
            <a:r>
              <a:rPr lang="en-PH" dirty="0" err="1" smtClean="0">
                <a:latin typeface="Tahoma" pitchFamily="34" charset="0"/>
                <a:ea typeface="Tahoma" pitchFamily="34" charset="0"/>
                <a:cs typeface="Tahoma" pitchFamily="34" charset="0"/>
              </a:rPr>
              <a:t>antigenemia</a:t>
            </a:r>
            <a:r>
              <a:rPr lang="en-PH" dirty="0" smtClean="0">
                <a:latin typeface="Tahoma" pitchFamily="34" charset="0"/>
                <a:ea typeface="Tahoma" pitchFamily="34" charset="0"/>
                <a:cs typeface="Tahoma" pitchFamily="34" charset="0"/>
              </a:rPr>
              <a:t> (B-I).</a:t>
            </a:r>
            <a:endParaRPr lang="en-PH"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dirty="0" smtClean="0"/>
              <a:t>Management of Complications in Patients with </a:t>
            </a:r>
            <a:r>
              <a:rPr lang="en-PH" dirty="0" err="1" smtClean="0"/>
              <a:t>Cryptococcosis</a:t>
            </a:r>
            <a:endParaRPr lang="en-PH" dirty="0"/>
          </a:p>
        </p:txBody>
      </p:sp>
      <p:sp>
        <p:nvSpPr>
          <p:cNvPr id="3" name="Content Placeholder 2"/>
          <p:cNvSpPr>
            <a:spLocks noGrp="1"/>
          </p:cNvSpPr>
          <p:nvPr>
            <p:ph idx="1"/>
          </p:nvPr>
        </p:nvSpPr>
        <p:spPr/>
        <p:txBody>
          <a:bodyPr>
            <a:normAutofit/>
          </a:bodyPr>
          <a:lstStyle/>
          <a:p>
            <a:r>
              <a:rPr lang="en-PH" dirty="0" smtClean="0">
                <a:latin typeface="Tahoma" pitchFamily="34" charset="0"/>
                <a:ea typeface="Tahoma" pitchFamily="34" charset="0"/>
                <a:cs typeface="Tahoma" pitchFamily="34" charset="0"/>
              </a:rPr>
              <a:t>PERSISTENCE </a:t>
            </a:r>
          </a:p>
          <a:p>
            <a:pPr lvl="1"/>
            <a:r>
              <a:rPr lang="en-PH" dirty="0" smtClean="0">
                <a:latin typeface="Tahoma" pitchFamily="34" charset="0"/>
                <a:ea typeface="Tahoma" pitchFamily="34" charset="0"/>
                <a:cs typeface="Tahoma" pitchFamily="34" charset="0"/>
              </a:rPr>
              <a:t>Persistent positive results of cultures of CSF after 4 weeks of proven antifungal therapy.</a:t>
            </a:r>
          </a:p>
          <a:p>
            <a:r>
              <a:rPr lang="en-PH" dirty="0" smtClean="0">
                <a:latin typeface="Tahoma" pitchFamily="34" charset="0"/>
                <a:ea typeface="Tahoma" pitchFamily="34" charset="0"/>
                <a:cs typeface="Tahoma" pitchFamily="34" charset="0"/>
              </a:rPr>
              <a:t>RELAPSE</a:t>
            </a:r>
          </a:p>
          <a:p>
            <a:pPr lvl="1"/>
            <a:r>
              <a:rPr lang="en-PH" dirty="0" smtClean="0">
                <a:latin typeface="Tahoma" pitchFamily="34" charset="0"/>
                <a:ea typeface="Tahoma" pitchFamily="34" charset="0"/>
                <a:cs typeface="Tahoma" pitchFamily="34" charset="0"/>
              </a:rPr>
              <a:t>Recovery of viable </a:t>
            </a:r>
            <a:r>
              <a:rPr lang="en-PH" dirty="0" err="1" smtClean="0">
                <a:latin typeface="Tahoma" pitchFamily="34" charset="0"/>
                <a:ea typeface="Tahoma" pitchFamily="34" charset="0"/>
                <a:cs typeface="Tahoma" pitchFamily="34" charset="0"/>
              </a:rPr>
              <a:t>cryptococci</a:t>
            </a:r>
            <a:r>
              <a:rPr lang="en-PH" dirty="0" smtClean="0">
                <a:latin typeface="Tahoma" pitchFamily="34" charset="0"/>
                <a:ea typeface="Tahoma" pitchFamily="34" charset="0"/>
                <a:cs typeface="Tahoma" pitchFamily="34" charset="0"/>
              </a:rPr>
              <a:t> from a previously checked sterile body site</a:t>
            </a:r>
          </a:p>
          <a:p>
            <a:pPr lvl="1"/>
            <a:r>
              <a:rPr lang="en-PH" dirty="0" smtClean="0">
                <a:latin typeface="Tahoma" pitchFamily="34" charset="0"/>
                <a:ea typeface="Tahoma" pitchFamily="34" charset="0"/>
                <a:cs typeface="Tahoma" pitchFamily="34" charset="0"/>
              </a:rPr>
              <a:t>Recrudescence of signs and symptoms at the previous site of disease</a:t>
            </a:r>
          </a:p>
          <a:p>
            <a:pPr lvl="1">
              <a:buNone/>
            </a:pPr>
            <a:endParaRPr lang="en-PH"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dirty="0" smtClean="0"/>
              <a:t>Management of Complications in Patients with </a:t>
            </a:r>
            <a:r>
              <a:rPr lang="en-PH" dirty="0" err="1" smtClean="0"/>
              <a:t>cryptococcosis</a:t>
            </a:r>
            <a:endParaRPr lang="en-PH" dirty="0"/>
          </a:p>
        </p:txBody>
      </p:sp>
      <p:sp>
        <p:nvSpPr>
          <p:cNvPr id="3" name="Content Placeholder 2"/>
          <p:cNvSpPr>
            <a:spLocks noGrp="1"/>
          </p:cNvSpPr>
          <p:nvPr>
            <p:ph idx="1"/>
          </p:nvPr>
        </p:nvSpPr>
        <p:spPr>
          <a:xfrm>
            <a:off x="914400" y="1828800"/>
            <a:ext cx="7772400" cy="4572000"/>
          </a:xfrm>
        </p:spPr>
        <p:txBody>
          <a:bodyPr/>
          <a:lstStyle/>
          <a:p>
            <a:r>
              <a:rPr lang="en-PH" dirty="0" smtClean="0">
                <a:latin typeface="Tahoma" pitchFamily="34" charset="0"/>
                <a:ea typeface="Tahoma" pitchFamily="34" charset="0"/>
                <a:cs typeface="Tahoma" pitchFamily="34" charset="0"/>
              </a:rPr>
              <a:t>PERSISTENCE</a:t>
            </a:r>
          </a:p>
          <a:p>
            <a:pPr lvl="1"/>
            <a:r>
              <a:rPr lang="en-PH" dirty="0" smtClean="0">
                <a:latin typeface="Tahoma" pitchFamily="34" charset="0"/>
                <a:ea typeface="Tahoma" pitchFamily="34" charset="0"/>
                <a:cs typeface="Tahoma" pitchFamily="34" charset="0"/>
              </a:rPr>
              <a:t>Improve immune status (</a:t>
            </a:r>
            <a:r>
              <a:rPr lang="en-PH" dirty="0" err="1" smtClean="0">
                <a:latin typeface="Tahoma" pitchFamily="34" charset="0"/>
                <a:ea typeface="Tahoma" pitchFamily="34" charset="0"/>
                <a:cs typeface="Tahoma" pitchFamily="34" charset="0"/>
              </a:rPr>
              <a:t>eg</a:t>
            </a:r>
            <a:r>
              <a:rPr lang="en-PH" dirty="0" smtClean="0">
                <a:latin typeface="Tahoma" pitchFamily="34" charset="0"/>
                <a:ea typeface="Tahoma" pitchFamily="34" charset="0"/>
                <a:cs typeface="Tahoma" pitchFamily="34" charset="0"/>
              </a:rPr>
              <a:t>. Decrease immunosuppressant, introduce HAART) B-III</a:t>
            </a:r>
          </a:p>
          <a:p>
            <a:pPr lvl="1"/>
            <a:r>
              <a:rPr lang="en-PH" dirty="0" smtClean="0">
                <a:latin typeface="Tahoma" pitchFamily="34" charset="0"/>
                <a:ea typeface="Tahoma" pitchFamily="34" charset="0"/>
                <a:cs typeface="Tahoma" pitchFamily="34" charset="0"/>
              </a:rPr>
              <a:t>Reinstitute induction therapy for longer course (4-10 weeks) B-III</a:t>
            </a:r>
          </a:p>
          <a:p>
            <a:pPr lvl="1"/>
            <a:r>
              <a:rPr lang="en-PH" dirty="0" smtClean="0">
                <a:latin typeface="Tahoma" pitchFamily="34" charset="0"/>
                <a:ea typeface="Tahoma" pitchFamily="34" charset="0"/>
                <a:cs typeface="Tahoma" pitchFamily="34" charset="0"/>
              </a:rPr>
              <a:t>Consider increasing the dose of the initial dosage of induction therapy  B-III</a:t>
            </a:r>
          </a:p>
          <a:p>
            <a:pPr lvl="1"/>
            <a:r>
              <a:rPr lang="en-PH" dirty="0" smtClean="0">
                <a:latin typeface="Tahoma" pitchFamily="34" charset="0"/>
                <a:ea typeface="Tahoma" pitchFamily="34" charset="0"/>
                <a:cs typeface="Tahoma" pitchFamily="34" charset="0"/>
              </a:rPr>
              <a:t>If </a:t>
            </a:r>
            <a:r>
              <a:rPr lang="en-PH" dirty="0" err="1" smtClean="0">
                <a:latin typeface="Tahoma" pitchFamily="34" charset="0"/>
                <a:ea typeface="Tahoma" pitchFamily="34" charset="0"/>
                <a:cs typeface="Tahoma" pitchFamily="34" charset="0"/>
              </a:rPr>
              <a:t>polyene</a:t>
            </a:r>
            <a:r>
              <a:rPr lang="en-PH" dirty="0" smtClean="0">
                <a:latin typeface="Tahoma" pitchFamily="34" charset="0"/>
                <a:ea typeface="Tahoma" pitchFamily="34" charset="0"/>
                <a:cs typeface="Tahoma" pitchFamily="34" charset="0"/>
              </a:rPr>
              <a:t> intolerant, consider </a:t>
            </a:r>
            <a:r>
              <a:rPr lang="en-PH" dirty="0" err="1" smtClean="0">
                <a:latin typeface="Tahoma" pitchFamily="34" charset="0"/>
                <a:ea typeface="Tahoma" pitchFamily="34" charset="0"/>
                <a:cs typeface="Tahoma" pitchFamily="34" charset="0"/>
              </a:rPr>
              <a:t>fuconazole</a:t>
            </a:r>
            <a:r>
              <a:rPr lang="en-PH" dirty="0" smtClean="0">
                <a:latin typeface="Tahoma" pitchFamily="34" charset="0"/>
                <a:ea typeface="Tahoma" pitchFamily="34" charset="0"/>
                <a:cs typeface="Tahoma" pitchFamily="34" charset="0"/>
              </a:rPr>
              <a:t> plus </a:t>
            </a:r>
            <a:r>
              <a:rPr lang="en-PH" dirty="0" err="1" smtClean="0">
                <a:latin typeface="Tahoma" pitchFamily="34" charset="0"/>
                <a:ea typeface="Tahoma" pitchFamily="34" charset="0"/>
                <a:cs typeface="Tahoma" pitchFamily="34" charset="0"/>
              </a:rPr>
              <a:t>flucytosine</a:t>
            </a:r>
            <a:r>
              <a:rPr lang="en-PH" dirty="0" smtClean="0">
                <a:latin typeface="Tahoma" pitchFamily="34" charset="0"/>
                <a:ea typeface="Tahoma" pitchFamily="34" charset="0"/>
                <a:cs typeface="Tahoma" pitchFamily="34" charset="0"/>
              </a:rPr>
              <a:t> B-III</a:t>
            </a:r>
          </a:p>
          <a:p>
            <a:pPr lvl="1"/>
            <a:endParaRPr lang="en-PH" dirty="0"/>
          </a:p>
        </p:txBody>
      </p:sp>
      <p:pic>
        <p:nvPicPr>
          <p:cNvPr id="3074" name="Picture 2"/>
          <p:cNvPicPr>
            <a:picLocks noChangeAspect="1" noChangeArrowheads="1"/>
          </p:cNvPicPr>
          <p:nvPr/>
        </p:nvPicPr>
        <p:blipFill>
          <a:blip r:embed="rId2" cstate="print"/>
          <a:srcRect/>
          <a:stretch>
            <a:fillRect/>
          </a:stretch>
        </p:blipFill>
        <p:spPr bwMode="auto">
          <a:xfrm>
            <a:off x="4548188" y="3381375"/>
            <a:ext cx="47625" cy="95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dirty="0" smtClean="0"/>
              <a:t>Management of Complications in Patients with </a:t>
            </a:r>
            <a:r>
              <a:rPr lang="en-PH" dirty="0" err="1" smtClean="0"/>
              <a:t>cryptococcosis</a:t>
            </a:r>
            <a:endParaRPr lang="en-PH" dirty="0"/>
          </a:p>
        </p:txBody>
      </p:sp>
      <p:sp>
        <p:nvSpPr>
          <p:cNvPr id="3" name="Content Placeholder 2"/>
          <p:cNvSpPr>
            <a:spLocks noGrp="1"/>
          </p:cNvSpPr>
          <p:nvPr>
            <p:ph idx="1"/>
          </p:nvPr>
        </p:nvSpPr>
        <p:spPr/>
        <p:txBody>
          <a:bodyPr>
            <a:normAutofit/>
          </a:bodyPr>
          <a:lstStyle/>
          <a:p>
            <a:r>
              <a:rPr lang="en-PH" dirty="0" smtClean="0">
                <a:latin typeface="Tahoma" pitchFamily="34" charset="0"/>
                <a:ea typeface="Tahoma" pitchFamily="34" charset="0"/>
                <a:cs typeface="Tahoma" pitchFamily="34" charset="0"/>
              </a:rPr>
              <a:t>PERSISTENCE</a:t>
            </a:r>
          </a:p>
          <a:p>
            <a:pPr lvl="1"/>
            <a:r>
              <a:rPr lang="en-PH" dirty="0" smtClean="0">
                <a:latin typeface="Tahoma" pitchFamily="34" charset="0"/>
                <a:ea typeface="Tahoma" pitchFamily="34" charset="0"/>
                <a:cs typeface="Tahoma" pitchFamily="34" charset="0"/>
              </a:rPr>
              <a:t>If </a:t>
            </a:r>
            <a:r>
              <a:rPr lang="en-PH" dirty="0" err="1" smtClean="0">
                <a:latin typeface="Tahoma" pitchFamily="34" charset="0"/>
                <a:ea typeface="Tahoma" pitchFamily="34" charset="0"/>
                <a:cs typeface="Tahoma" pitchFamily="34" charset="0"/>
              </a:rPr>
              <a:t>flucytosine</a:t>
            </a:r>
            <a:r>
              <a:rPr lang="en-PH" dirty="0" smtClean="0">
                <a:latin typeface="Tahoma" pitchFamily="34" charset="0"/>
                <a:ea typeface="Tahoma" pitchFamily="34" charset="0"/>
                <a:cs typeface="Tahoma" pitchFamily="34" charset="0"/>
              </a:rPr>
              <a:t> intolerant, consider </a:t>
            </a:r>
            <a:r>
              <a:rPr lang="en-PH" b="1" dirty="0" err="1" smtClean="0">
                <a:latin typeface="Tahoma" pitchFamily="34" charset="0"/>
                <a:ea typeface="Tahoma" pitchFamily="34" charset="0"/>
                <a:cs typeface="Tahoma" pitchFamily="34" charset="0"/>
              </a:rPr>
              <a:t>AmBd</a:t>
            </a:r>
            <a:r>
              <a:rPr lang="en-PH" b="1" dirty="0" smtClean="0">
                <a:latin typeface="Tahoma" pitchFamily="34" charset="0"/>
                <a:ea typeface="Tahoma" pitchFamily="34" charset="0"/>
                <a:cs typeface="Tahoma" pitchFamily="34" charset="0"/>
              </a:rPr>
              <a:t> plus </a:t>
            </a:r>
            <a:r>
              <a:rPr lang="en-PH" b="1" dirty="0" err="1" smtClean="0">
                <a:latin typeface="Tahoma" pitchFamily="34" charset="0"/>
                <a:ea typeface="Tahoma" pitchFamily="34" charset="0"/>
                <a:cs typeface="Tahoma" pitchFamily="34" charset="0"/>
              </a:rPr>
              <a:t>fluconazole</a:t>
            </a:r>
            <a:r>
              <a:rPr lang="en-PH" dirty="0" smtClean="0">
                <a:latin typeface="Tahoma" pitchFamily="34" charset="0"/>
                <a:ea typeface="Tahoma" pitchFamily="34" charset="0"/>
                <a:cs typeface="Tahoma" pitchFamily="34" charset="0"/>
              </a:rPr>
              <a:t> B-III</a:t>
            </a:r>
          </a:p>
          <a:p>
            <a:pPr lvl="1"/>
            <a:r>
              <a:rPr lang="en-PH" dirty="0" smtClean="0">
                <a:latin typeface="Tahoma" pitchFamily="34" charset="0"/>
                <a:ea typeface="Tahoma" pitchFamily="34" charset="0"/>
                <a:cs typeface="Tahoma" pitchFamily="34" charset="0"/>
              </a:rPr>
              <a:t>Ideally, persistent and relapse isolates should be checked for changes in the minimum inhibitory concentration: a ≥3 dilution difference suggests development of </a:t>
            </a:r>
            <a:r>
              <a:rPr lang="en-PH" b="1" dirty="0" smtClean="0">
                <a:latin typeface="Tahoma" pitchFamily="34" charset="0"/>
                <a:ea typeface="Tahoma" pitchFamily="34" charset="0"/>
                <a:cs typeface="Tahoma" pitchFamily="34" charset="0"/>
              </a:rPr>
              <a:t>drug resistance</a:t>
            </a:r>
            <a:r>
              <a:rPr lang="en-PH" dirty="0" smtClean="0">
                <a:latin typeface="Tahoma" pitchFamily="34" charset="0"/>
                <a:ea typeface="Tahoma" pitchFamily="34" charset="0"/>
                <a:cs typeface="Tahoma" pitchFamily="34" charset="0"/>
              </a:rPr>
              <a:t>. B-III</a:t>
            </a:r>
          </a:p>
          <a:p>
            <a:pPr lvl="1"/>
            <a:r>
              <a:rPr lang="en-PH" dirty="0" smtClean="0">
                <a:latin typeface="Tahoma" pitchFamily="34" charset="0"/>
                <a:ea typeface="Tahoma" pitchFamily="34" charset="0"/>
                <a:cs typeface="Tahoma" pitchFamily="34" charset="0"/>
              </a:rPr>
              <a:t>Adjunctive immunological therapy - </a:t>
            </a:r>
            <a:r>
              <a:rPr lang="en-PH" b="1" dirty="0" smtClean="0">
                <a:latin typeface="Tahoma" pitchFamily="34" charset="0"/>
                <a:ea typeface="Tahoma" pitchFamily="34" charset="0"/>
                <a:cs typeface="Tahoma" pitchFamily="34" charset="0"/>
              </a:rPr>
              <a:t>recombinant interferon </a:t>
            </a:r>
            <a:r>
              <a:rPr lang="el-GR" b="1" dirty="0" smtClean="0">
                <a:latin typeface="Tahoma" pitchFamily="34" charset="0"/>
                <a:ea typeface="Tahoma" pitchFamily="34" charset="0"/>
                <a:cs typeface="Tahoma" pitchFamily="34" charset="0"/>
              </a:rPr>
              <a:t>γ</a:t>
            </a:r>
            <a:r>
              <a:rPr lang="en-PH" dirty="0" smtClean="0">
                <a:latin typeface="Tahoma" pitchFamily="34" charset="0"/>
                <a:ea typeface="Tahoma" pitchFamily="34" charset="0"/>
                <a:cs typeface="Tahoma" pitchFamily="34" charset="0"/>
              </a:rPr>
              <a:t> for 10 weeks B-III</a:t>
            </a:r>
            <a:endParaRPr lang="en-PH" dirty="0">
              <a:latin typeface="Tahoma" pitchFamily="34" charset="0"/>
              <a:ea typeface="Tahoma" pitchFamily="34" charset="0"/>
              <a:cs typeface="Tahoma"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4548188" y="3381375"/>
            <a:ext cx="47625" cy="95250"/>
          </a:xfrm>
          <a:prstGeom prst="rect">
            <a:avLst/>
          </a:prstGeom>
          <a:noFill/>
          <a:ln w="9525">
            <a:noFill/>
            <a:miter lim="800000"/>
            <a:headEnd/>
            <a:tailEnd/>
          </a:ln>
        </p:spPr>
      </p:pic>
      <p:pic>
        <p:nvPicPr>
          <p:cNvPr id="2051" name="Picture 3"/>
          <p:cNvPicPr>
            <a:picLocks noChangeAspect="1" noChangeArrowheads="1"/>
          </p:cNvPicPr>
          <p:nvPr/>
        </p:nvPicPr>
        <p:blipFill>
          <a:blip r:embed="rId2" cstate="print"/>
          <a:srcRect/>
          <a:stretch>
            <a:fillRect/>
          </a:stretch>
        </p:blipFill>
        <p:spPr bwMode="auto">
          <a:xfrm>
            <a:off x="4548188" y="3381375"/>
            <a:ext cx="47625" cy="95250"/>
          </a:xfrm>
          <a:prstGeom prst="rect">
            <a:avLst/>
          </a:prstGeom>
          <a:noFill/>
          <a:ln w="9525">
            <a:noFill/>
            <a:miter lim="800000"/>
            <a:headEnd/>
            <a:tailEnd/>
          </a:ln>
        </p:spPr>
      </p:pic>
      <p:pic>
        <p:nvPicPr>
          <p:cNvPr id="2052" name="Picture 4"/>
          <p:cNvPicPr>
            <a:picLocks noChangeAspect="1" noChangeArrowheads="1"/>
          </p:cNvPicPr>
          <p:nvPr/>
        </p:nvPicPr>
        <p:blipFill>
          <a:blip r:embed="rId2" cstate="print"/>
          <a:srcRect/>
          <a:stretch>
            <a:fillRect/>
          </a:stretch>
        </p:blipFill>
        <p:spPr bwMode="auto">
          <a:xfrm>
            <a:off x="4548188" y="3381375"/>
            <a:ext cx="47625" cy="95250"/>
          </a:xfrm>
          <a:prstGeom prst="rect">
            <a:avLst/>
          </a:prstGeom>
          <a:noFill/>
          <a:ln w="9525">
            <a:noFill/>
            <a:miter lim="800000"/>
            <a:headEnd/>
            <a:tailEnd/>
          </a:ln>
        </p:spPr>
      </p:pic>
      <p:pic>
        <p:nvPicPr>
          <p:cNvPr id="2053" name="Picture 5"/>
          <p:cNvPicPr>
            <a:picLocks noChangeAspect="1" noChangeArrowheads="1"/>
          </p:cNvPicPr>
          <p:nvPr/>
        </p:nvPicPr>
        <p:blipFill>
          <a:blip r:embed="rId2" cstate="print"/>
          <a:srcRect/>
          <a:stretch>
            <a:fillRect/>
          </a:stretch>
        </p:blipFill>
        <p:spPr bwMode="auto">
          <a:xfrm>
            <a:off x="4548188" y="3381375"/>
            <a:ext cx="47625" cy="95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dirty="0" smtClean="0"/>
              <a:t>Management of Complications in Patients with </a:t>
            </a:r>
            <a:r>
              <a:rPr lang="en-PH" dirty="0" err="1" smtClean="0"/>
              <a:t>cryptococcosis</a:t>
            </a:r>
            <a:endParaRPr lang="en-PH" dirty="0"/>
          </a:p>
        </p:txBody>
      </p:sp>
      <p:sp>
        <p:nvSpPr>
          <p:cNvPr id="3" name="Content Placeholder 2"/>
          <p:cNvSpPr>
            <a:spLocks noGrp="1"/>
          </p:cNvSpPr>
          <p:nvPr>
            <p:ph idx="1"/>
          </p:nvPr>
        </p:nvSpPr>
        <p:spPr/>
        <p:txBody>
          <a:bodyPr/>
          <a:lstStyle/>
          <a:p>
            <a:r>
              <a:rPr lang="en-PH" dirty="0" smtClean="0">
                <a:latin typeface="Tahoma" pitchFamily="34" charset="0"/>
                <a:ea typeface="Tahoma" pitchFamily="34" charset="0"/>
                <a:cs typeface="Tahoma" pitchFamily="34" charset="0"/>
              </a:rPr>
              <a:t>RELAPSE</a:t>
            </a:r>
          </a:p>
          <a:p>
            <a:pPr lvl="1"/>
            <a:r>
              <a:rPr lang="en-PH" dirty="0" smtClean="0">
                <a:latin typeface="Tahoma" pitchFamily="34" charset="0"/>
                <a:ea typeface="Tahoma" pitchFamily="34" charset="0"/>
                <a:cs typeface="Tahoma" pitchFamily="34" charset="0"/>
              </a:rPr>
              <a:t>Restart induction phase therapy B-III</a:t>
            </a:r>
          </a:p>
          <a:p>
            <a:pPr lvl="1"/>
            <a:r>
              <a:rPr lang="en-PH" dirty="0" smtClean="0">
                <a:latin typeface="Tahoma" pitchFamily="34" charset="0"/>
                <a:ea typeface="Tahoma" pitchFamily="34" charset="0"/>
                <a:cs typeface="Tahoma" pitchFamily="34" charset="0"/>
              </a:rPr>
              <a:t>Determine susceptibility of the relapse isolate B-III</a:t>
            </a:r>
          </a:p>
          <a:p>
            <a:pPr lvl="1"/>
            <a:r>
              <a:rPr lang="en-PH" dirty="0" smtClean="0">
                <a:latin typeface="Tahoma" pitchFamily="34" charset="0"/>
                <a:ea typeface="Tahoma" pitchFamily="34" charset="0"/>
                <a:cs typeface="Tahoma" pitchFamily="34" charset="0"/>
              </a:rPr>
              <a:t>After induction therapy and in-vitro susceptibility testing; consider </a:t>
            </a:r>
            <a:r>
              <a:rPr lang="en-PH" b="1" dirty="0" smtClean="0">
                <a:latin typeface="Tahoma" pitchFamily="34" charset="0"/>
                <a:ea typeface="Tahoma" pitchFamily="34" charset="0"/>
                <a:cs typeface="Tahoma" pitchFamily="34" charset="0"/>
              </a:rPr>
              <a:t>salvage therapy </a:t>
            </a:r>
            <a:r>
              <a:rPr lang="en-PH" dirty="0" smtClean="0">
                <a:latin typeface="Tahoma" pitchFamily="34" charset="0"/>
                <a:ea typeface="Tahoma" pitchFamily="34" charset="0"/>
                <a:cs typeface="Tahoma" pitchFamily="34" charset="0"/>
              </a:rPr>
              <a:t>with either </a:t>
            </a:r>
            <a:r>
              <a:rPr lang="en-PH" b="1" dirty="0" err="1" smtClean="0">
                <a:latin typeface="Tahoma" pitchFamily="34" charset="0"/>
                <a:ea typeface="Tahoma" pitchFamily="34" charset="0"/>
                <a:cs typeface="Tahoma" pitchFamily="34" charset="0"/>
              </a:rPr>
              <a:t>fluconazole</a:t>
            </a:r>
            <a:r>
              <a:rPr lang="en-PH" b="1" dirty="0" smtClean="0">
                <a:latin typeface="Tahoma" pitchFamily="34" charset="0"/>
                <a:ea typeface="Tahoma" pitchFamily="34" charset="0"/>
                <a:cs typeface="Tahoma" pitchFamily="34" charset="0"/>
              </a:rPr>
              <a:t>, </a:t>
            </a:r>
            <a:r>
              <a:rPr lang="en-PH" b="1" dirty="0" err="1" smtClean="0">
                <a:latin typeface="Tahoma" pitchFamily="34" charset="0"/>
                <a:ea typeface="Tahoma" pitchFamily="34" charset="0"/>
                <a:cs typeface="Tahoma" pitchFamily="34" charset="0"/>
              </a:rPr>
              <a:t>voriconazole</a:t>
            </a:r>
            <a:r>
              <a:rPr lang="en-PH" b="1" dirty="0" smtClean="0">
                <a:latin typeface="Tahoma" pitchFamily="34" charset="0"/>
                <a:ea typeface="Tahoma" pitchFamily="34" charset="0"/>
                <a:cs typeface="Tahoma" pitchFamily="34" charset="0"/>
              </a:rPr>
              <a:t> or </a:t>
            </a:r>
            <a:r>
              <a:rPr lang="en-PH" b="1" dirty="0" err="1" smtClean="0">
                <a:latin typeface="Tahoma" pitchFamily="34" charset="0"/>
                <a:ea typeface="Tahoma" pitchFamily="34" charset="0"/>
                <a:cs typeface="Tahoma" pitchFamily="34" charset="0"/>
              </a:rPr>
              <a:t>posaconzaole</a:t>
            </a:r>
            <a:r>
              <a:rPr lang="en-PH" b="1" dirty="0" smtClean="0">
                <a:latin typeface="Tahoma" pitchFamily="34" charset="0"/>
                <a:ea typeface="Tahoma" pitchFamily="34" charset="0"/>
                <a:cs typeface="Tahoma" pitchFamily="34" charset="0"/>
              </a:rPr>
              <a:t> </a:t>
            </a:r>
            <a:r>
              <a:rPr lang="en-PH" dirty="0" smtClean="0">
                <a:latin typeface="Tahoma" pitchFamily="34" charset="0"/>
                <a:ea typeface="Tahoma" pitchFamily="34" charset="0"/>
                <a:cs typeface="Tahoma" pitchFamily="34" charset="0"/>
              </a:rPr>
              <a:t>for 10-12 weeks B-III</a:t>
            </a:r>
          </a:p>
          <a:p>
            <a:pPr lvl="1"/>
            <a:endParaRPr lang="en-PH"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Review of systems</a:t>
            </a:r>
            <a:endParaRPr lang="en-PH" dirty="0"/>
          </a:p>
        </p:txBody>
      </p:sp>
      <p:sp>
        <p:nvSpPr>
          <p:cNvPr id="3" name="Content Placeholder 2"/>
          <p:cNvSpPr>
            <a:spLocks noGrp="1"/>
          </p:cNvSpPr>
          <p:nvPr>
            <p:ph sz="quarter" idx="1"/>
          </p:nvPr>
        </p:nvSpPr>
        <p:spPr/>
        <p:txBody>
          <a:bodyPr/>
          <a:lstStyle/>
          <a:p>
            <a:pPr>
              <a:buNone/>
            </a:pPr>
            <a:r>
              <a:rPr lang="en-PH" dirty="0" smtClean="0">
                <a:latin typeface="Tahoma" pitchFamily="34" charset="0"/>
                <a:ea typeface="Tahoma" pitchFamily="34" charset="0"/>
                <a:cs typeface="Tahoma" pitchFamily="34" charset="0"/>
              </a:rPr>
              <a:t>(-) weight loss, dizziness</a:t>
            </a:r>
          </a:p>
          <a:p>
            <a:pPr>
              <a:buNone/>
            </a:pPr>
            <a:r>
              <a:rPr lang="en-PH" dirty="0" smtClean="0">
                <a:latin typeface="Tahoma" pitchFamily="34" charset="0"/>
                <a:ea typeface="Tahoma" pitchFamily="34" charset="0"/>
                <a:cs typeface="Tahoma" pitchFamily="34" charset="0"/>
              </a:rPr>
              <a:t>(-) visual field cuts, </a:t>
            </a:r>
            <a:r>
              <a:rPr lang="en-PH" dirty="0" err="1" smtClean="0">
                <a:latin typeface="Tahoma" pitchFamily="34" charset="0"/>
                <a:ea typeface="Tahoma" pitchFamily="34" charset="0"/>
                <a:cs typeface="Tahoma" pitchFamily="34" charset="0"/>
              </a:rPr>
              <a:t>diplopia</a:t>
            </a:r>
            <a:endParaRPr lang="en-PH" dirty="0" smtClean="0">
              <a:latin typeface="Tahoma" pitchFamily="34" charset="0"/>
              <a:ea typeface="Tahoma" pitchFamily="34" charset="0"/>
              <a:cs typeface="Tahoma" pitchFamily="34" charset="0"/>
            </a:endParaRPr>
          </a:p>
          <a:p>
            <a:pPr>
              <a:buNone/>
            </a:pPr>
            <a:r>
              <a:rPr lang="en-PH" dirty="0" smtClean="0">
                <a:latin typeface="Tahoma" pitchFamily="34" charset="0"/>
                <a:ea typeface="Tahoma" pitchFamily="34" charset="0"/>
                <a:cs typeface="Tahoma" pitchFamily="34" charset="0"/>
              </a:rPr>
              <a:t>(-) chest pain, PND, orthopnea</a:t>
            </a:r>
          </a:p>
          <a:p>
            <a:pPr>
              <a:buNone/>
            </a:pPr>
            <a:r>
              <a:rPr lang="en-PH" dirty="0" smtClean="0">
                <a:latin typeface="Tahoma" pitchFamily="34" charset="0"/>
                <a:ea typeface="Tahoma" pitchFamily="34" charset="0"/>
                <a:cs typeface="Tahoma" pitchFamily="34" charset="0"/>
              </a:rPr>
              <a:t>(-) abdominal pain, change bowel habits </a:t>
            </a:r>
          </a:p>
          <a:p>
            <a:pPr>
              <a:buNone/>
            </a:pPr>
            <a:r>
              <a:rPr lang="en-PH" dirty="0" smtClean="0">
                <a:latin typeface="Tahoma" pitchFamily="34" charset="0"/>
                <a:ea typeface="Tahoma" pitchFamily="34" charset="0"/>
                <a:cs typeface="Tahoma" pitchFamily="34" charset="0"/>
              </a:rPr>
              <a:t>(-) </a:t>
            </a:r>
            <a:r>
              <a:rPr lang="en-PH" dirty="0" err="1" smtClean="0">
                <a:latin typeface="Tahoma" pitchFamily="34" charset="0"/>
                <a:ea typeface="Tahoma" pitchFamily="34" charset="0"/>
                <a:cs typeface="Tahoma" pitchFamily="34" charset="0"/>
              </a:rPr>
              <a:t>dysuria</a:t>
            </a:r>
            <a:endParaRPr lang="en-PH" dirty="0" smtClean="0">
              <a:latin typeface="Tahoma" pitchFamily="34" charset="0"/>
              <a:ea typeface="Tahoma" pitchFamily="34" charset="0"/>
              <a:cs typeface="Tahoma" pitchFamily="34" charset="0"/>
            </a:endParaRPr>
          </a:p>
          <a:p>
            <a:pPr>
              <a:buNone/>
            </a:pPr>
            <a:r>
              <a:rPr lang="en-PH" dirty="0" smtClean="0">
                <a:latin typeface="Tahoma" pitchFamily="34" charset="0"/>
                <a:ea typeface="Tahoma" pitchFamily="34" charset="0"/>
                <a:cs typeface="Tahoma" pitchFamily="34" charset="0"/>
              </a:rPr>
              <a:t>(-) edema</a:t>
            </a:r>
            <a:endParaRPr lang="en-PH"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dirty="0" smtClean="0"/>
              <a:t>Management of Complications in Patients with </a:t>
            </a:r>
            <a:r>
              <a:rPr lang="en-PH" dirty="0" err="1" smtClean="0"/>
              <a:t>cryptococcosis</a:t>
            </a:r>
            <a:endParaRPr lang="en-PH" dirty="0"/>
          </a:p>
        </p:txBody>
      </p:sp>
      <p:sp>
        <p:nvSpPr>
          <p:cNvPr id="3" name="Content Placeholder 2"/>
          <p:cNvSpPr>
            <a:spLocks noGrp="1"/>
          </p:cNvSpPr>
          <p:nvPr>
            <p:ph idx="1"/>
          </p:nvPr>
        </p:nvSpPr>
        <p:spPr/>
        <p:txBody>
          <a:bodyPr/>
          <a:lstStyle/>
          <a:p>
            <a:r>
              <a:rPr lang="en-PH" dirty="0" smtClean="0">
                <a:latin typeface="Tahoma" pitchFamily="34" charset="0"/>
                <a:ea typeface="Tahoma" pitchFamily="34" charset="0"/>
                <a:cs typeface="Tahoma" pitchFamily="34" charset="0"/>
              </a:rPr>
              <a:t>IRIS (Immune Reconstitution inflammatory Syndrome)</a:t>
            </a:r>
          </a:p>
          <a:p>
            <a:pPr lvl="1"/>
            <a:r>
              <a:rPr lang="en-PH" dirty="0" smtClean="0">
                <a:latin typeface="Tahoma" pitchFamily="34" charset="0"/>
                <a:ea typeface="Tahoma" pitchFamily="34" charset="0"/>
                <a:cs typeface="Tahoma" pitchFamily="34" charset="0"/>
              </a:rPr>
              <a:t>Various microorganisms</a:t>
            </a:r>
          </a:p>
          <a:p>
            <a:pPr lvl="1"/>
            <a:r>
              <a:rPr lang="en-PH" dirty="0" smtClean="0">
                <a:latin typeface="Tahoma" pitchFamily="34" charset="0"/>
                <a:ea typeface="Tahoma" pitchFamily="34" charset="0"/>
                <a:cs typeface="Tahoma" pitchFamily="34" charset="0"/>
              </a:rPr>
              <a:t>Major complication of AIDS  </a:t>
            </a:r>
            <a:r>
              <a:rPr lang="en-PH" dirty="0" smtClean="0">
                <a:latin typeface="Tahoma" pitchFamily="34" charset="0"/>
                <a:ea typeface="Tahoma" pitchFamily="34" charset="0"/>
                <a:cs typeface="Tahoma" pitchFamily="34" charset="0"/>
                <a:sym typeface="Wingdings" pitchFamily="2" charset="2"/>
              </a:rPr>
              <a:t> HAART</a:t>
            </a:r>
          </a:p>
          <a:p>
            <a:pPr lvl="2"/>
            <a:r>
              <a:rPr lang="en-PH" dirty="0" smtClean="0">
                <a:latin typeface="Tahoma" pitchFamily="34" charset="0"/>
                <a:ea typeface="Tahoma" pitchFamily="34" charset="0"/>
                <a:cs typeface="Tahoma" pitchFamily="34" charset="0"/>
                <a:sym typeface="Wingdings" pitchFamily="2" charset="2"/>
              </a:rPr>
              <a:t>Unmasking- start of HAART</a:t>
            </a:r>
          </a:p>
          <a:p>
            <a:pPr lvl="2"/>
            <a:r>
              <a:rPr lang="en-PH" dirty="0" smtClean="0">
                <a:latin typeface="Tahoma" pitchFamily="34" charset="0"/>
                <a:ea typeface="Tahoma" pitchFamily="34" charset="0"/>
                <a:cs typeface="Tahoma" pitchFamily="34" charset="0"/>
                <a:sym typeface="Wingdings" pitchFamily="2" charset="2"/>
              </a:rPr>
              <a:t>Paradoxical- during treatment of </a:t>
            </a:r>
            <a:r>
              <a:rPr lang="en-PH" dirty="0" err="1" smtClean="0">
                <a:latin typeface="Tahoma" pitchFamily="34" charset="0"/>
                <a:ea typeface="Tahoma" pitchFamily="34" charset="0"/>
                <a:cs typeface="Tahoma" pitchFamily="34" charset="0"/>
                <a:sym typeface="Wingdings" pitchFamily="2" charset="2"/>
              </a:rPr>
              <a:t>cryptococcosis</a:t>
            </a:r>
            <a:r>
              <a:rPr lang="en-PH" dirty="0" smtClean="0">
                <a:latin typeface="Tahoma" pitchFamily="34" charset="0"/>
                <a:ea typeface="Tahoma" pitchFamily="34" charset="0"/>
                <a:cs typeface="Tahoma" pitchFamily="34" charset="0"/>
                <a:sym typeface="Wingdings" pitchFamily="2" charset="2"/>
              </a:rPr>
              <a:t> and administration HAART</a:t>
            </a:r>
          </a:p>
          <a:p>
            <a:pPr lvl="1"/>
            <a:r>
              <a:rPr lang="en-PH" dirty="0" smtClean="0">
                <a:latin typeface="Tahoma" pitchFamily="34" charset="0"/>
                <a:ea typeface="Tahoma" pitchFamily="34" charset="0"/>
                <a:cs typeface="Tahoma" pitchFamily="34" charset="0"/>
                <a:sym typeface="Wingdings" pitchFamily="2" charset="2"/>
              </a:rPr>
              <a:t>Can present in body sites that were initially identified as infected</a:t>
            </a:r>
            <a:endParaRPr lang="en-PH"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dirty="0" smtClean="0"/>
              <a:t>Management of Complications in Patients with </a:t>
            </a:r>
            <a:r>
              <a:rPr lang="en-PH" dirty="0" err="1" smtClean="0"/>
              <a:t>cryptococcosis</a:t>
            </a:r>
            <a:endParaRPr lang="en-PH" dirty="0"/>
          </a:p>
        </p:txBody>
      </p:sp>
      <p:sp>
        <p:nvSpPr>
          <p:cNvPr id="3" name="Content Placeholder 2"/>
          <p:cNvSpPr>
            <a:spLocks noGrp="1"/>
          </p:cNvSpPr>
          <p:nvPr>
            <p:ph idx="1"/>
          </p:nvPr>
        </p:nvSpPr>
        <p:spPr>
          <a:xfrm>
            <a:off x="914400" y="1905000"/>
            <a:ext cx="7772400" cy="4572000"/>
          </a:xfrm>
        </p:spPr>
        <p:txBody>
          <a:bodyPr/>
          <a:lstStyle/>
          <a:p>
            <a:r>
              <a:rPr lang="en-PH" dirty="0" smtClean="0">
                <a:latin typeface="Tahoma" pitchFamily="34" charset="0"/>
                <a:ea typeface="Tahoma" pitchFamily="34" charset="0"/>
                <a:cs typeface="Tahoma" pitchFamily="34" charset="0"/>
              </a:rPr>
              <a:t>IRIS</a:t>
            </a:r>
          </a:p>
          <a:p>
            <a:pPr lvl="1"/>
            <a:r>
              <a:rPr lang="en-PH" dirty="0" smtClean="0">
                <a:latin typeface="Tahoma" pitchFamily="34" charset="0"/>
                <a:ea typeface="Tahoma" pitchFamily="34" charset="0"/>
                <a:cs typeface="Tahoma" pitchFamily="34" charset="0"/>
              </a:rPr>
              <a:t>Clinical manifestation compatible with</a:t>
            </a:r>
          </a:p>
          <a:p>
            <a:pPr lvl="2"/>
            <a:r>
              <a:rPr lang="en-PH" dirty="0" smtClean="0">
                <a:latin typeface="Tahoma" pitchFamily="34" charset="0"/>
                <a:ea typeface="Tahoma" pitchFamily="34" charset="0"/>
                <a:cs typeface="Tahoma" pitchFamily="34" charset="0"/>
              </a:rPr>
              <a:t>Exuberant tissue inflammation in patients experiencing rapid improvement in cellular immunity</a:t>
            </a:r>
          </a:p>
          <a:p>
            <a:pPr lvl="2"/>
            <a:r>
              <a:rPr lang="en-PH" dirty="0" smtClean="0">
                <a:latin typeface="Tahoma" pitchFamily="34" charset="0"/>
                <a:ea typeface="Tahoma" pitchFamily="34" charset="0"/>
                <a:cs typeface="Tahoma" pitchFamily="34" charset="0"/>
              </a:rPr>
              <a:t>Fever with peripheral or </a:t>
            </a:r>
            <a:r>
              <a:rPr lang="en-PH" dirty="0" err="1" smtClean="0">
                <a:latin typeface="Tahoma" pitchFamily="34" charset="0"/>
                <a:ea typeface="Tahoma" pitchFamily="34" charset="0"/>
                <a:cs typeface="Tahoma" pitchFamily="34" charset="0"/>
              </a:rPr>
              <a:t>mediatsinal</a:t>
            </a:r>
            <a:r>
              <a:rPr lang="en-PH" dirty="0" smtClean="0">
                <a:latin typeface="Tahoma" pitchFamily="34" charset="0"/>
                <a:ea typeface="Tahoma" pitchFamily="34" charset="0"/>
                <a:cs typeface="Tahoma" pitchFamily="34" charset="0"/>
              </a:rPr>
              <a:t> lymphadenitis</a:t>
            </a:r>
          </a:p>
          <a:p>
            <a:pPr lvl="2"/>
            <a:r>
              <a:rPr lang="en-PH" dirty="0" smtClean="0">
                <a:latin typeface="Tahoma" pitchFamily="34" charset="0"/>
                <a:ea typeface="Tahoma" pitchFamily="34" charset="0"/>
                <a:cs typeface="Tahoma" pitchFamily="34" charset="0"/>
              </a:rPr>
              <a:t>CNS signs and/or symptoms of disease</a:t>
            </a:r>
          </a:p>
          <a:p>
            <a:pPr lvl="1"/>
            <a:r>
              <a:rPr lang="en-PH" dirty="0" smtClean="0">
                <a:latin typeface="Tahoma" pitchFamily="34" charset="0"/>
                <a:ea typeface="Tahoma" pitchFamily="34" charset="0"/>
                <a:cs typeface="Tahoma" pitchFamily="34" charset="0"/>
              </a:rPr>
              <a:t>Results of culture are negative</a:t>
            </a:r>
          </a:p>
          <a:p>
            <a:pPr lvl="1"/>
            <a:endParaRPr lang="en-PH" dirty="0" smtClean="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dirty="0" smtClean="0"/>
              <a:t>Management of Complications in Patients with </a:t>
            </a:r>
            <a:r>
              <a:rPr lang="en-PH" dirty="0" err="1" smtClean="0"/>
              <a:t>cryptococcosis</a:t>
            </a:r>
            <a:endParaRPr lang="en-PH" dirty="0"/>
          </a:p>
        </p:txBody>
      </p:sp>
      <p:sp>
        <p:nvSpPr>
          <p:cNvPr id="3" name="Content Placeholder 2"/>
          <p:cNvSpPr>
            <a:spLocks noGrp="1"/>
          </p:cNvSpPr>
          <p:nvPr>
            <p:ph idx="1"/>
          </p:nvPr>
        </p:nvSpPr>
        <p:spPr/>
        <p:txBody>
          <a:bodyPr/>
          <a:lstStyle/>
          <a:p>
            <a:r>
              <a:rPr lang="en-PH" dirty="0" smtClean="0">
                <a:latin typeface="Tahoma" pitchFamily="34" charset="0"/>
                <a:ea typeface="Tahoma" pitchFamily="34" charset="0"/>
                <a:cs typeface="Tahoma" pitchFamily="34" charset="0"/>
              </a:rPr>
              <a:t>IRIS</a:t>
            </a:r>
          </a:p>
          <a:p>
            <a:pPr lvl="1"/>
            <a:r>
              <a:rPr lang="en-PH" dirty="0" smtClean="0">
                <a:latin typeface="Tahoma" pitchFamily="34" charset="0"/>
                <a:ea typeface="Tahoma" pitchFamily="34" charset="0"/>
                <a:cs typeface="Tahoma" pitchFamily="34" charset="0"/>
              </a:rPr>
              <a:t>No need to alter direct anti-fungal therapy B-III</a:t>
            </a:r>
          </a:p>
          <a:p>
            <a:pPr lvl="1"/>
            <a:r>
              <a:rPr lang="en-PH" dirty="0" smtClean="0">
                <a:latin typeface="Tahoma" pitchFamily="34" charset="0"/>
                <a:ea typeface="Tahoma" pitchFamily="34" charset="0"/>
                <a:cs typeface="Tahoma" pitchFamily="34" charset="0"/>
              </a:rPr>
              <a:t>No definitive specific treatment recommendation for minor IRIS manifestation is necessary</a:t>
            </a:r>
            <a:r>
              <a:rPr lang="en-PH" dirty="0" smtClean="0">
                <a:latin typeface="Tahoma" pitchFamily="34" charset="0"/>
                <a:ea typeface="Tahoma" pitchFamily="34" charset="0"/>
                <a:cs typeface="Tahoma" pitchFamily="34" charset="0"/>
                <a:sym typeface="Wingdings" pitchFamily="2" charset="2"/>
              </a:rPr>
              <a:t> resolve spontaneously in days to week B-III</a:t>
            </a:r>
          </a:p>
          <a:p>
            <a:pPr lvl="1"/>
            <a:r>
              <a:rPr lang="en-PH" dirty="0" smtClean="0">
                <a:latin typeface="Tahoma" pitchFamily="34" charset="0"/>
                <a:ea typeface="Tahoma" pitchFamily="34" charset="0"/>
                <a:cs typeface="Tahoma" pitchFamily="34" charset="0"/>
                <a:sym typeface="Wingdings" pitchFamily="2" charset="2"/>
              </a:rPr>
              <a:t>CNS inflammation with ICP, may consider corticosteroids  possibly </a:t>
            </a:r>
            <a:r>
              <a:rPr lang="en-PH" dirty="0" err="1" smtClean="0">
                <a:latin typeface="Tahoma" pitchFamily="34" charset="0"/>
                <a:ea typeface="Tahoma" pitchFamily="34" charset="0"/>
                <a:cs typeface="Tahoma" pitchFamily="34" charset="0"/>
                <a:sym typeface="Wingdings" pitchFamily="2" charset="2"/>
              </a:rPr>
              <a:t>dexamethasone</a:t>
            </a:r>
            <a:r>
              <a:rPr lang="en-PH" dirty="0" smtClean="0">
                <a:latin typeface="Tahoma" pitchFamily="34" charset="0"/>
                <a:ea typeface="Tahoma" pitchFamily="34" charset="0"/>
                <a:cs typeface="Tahoma" pitchFamily="34" charset="0"/>
                <a:sym typeface="Wingdings" pitchFamily="2" charset="2"/>
              </a:rPr>
              <a:t> B-III</a:t>
            </a:r>
            <a:endParaRPr lang="en-PH"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b="1" dirty="0" smtClean="0"/>
              <a:t>Elevated CSF Pressure</a:t>
            </a:r>
            <a:endParaRPr lang="en-PH" dirty="0"/>
          </a:p>
        </p:txBody>
      </p:sp>
      <p:sp>
        <p:nvSpPr>
          <p:cNvPr id="3" name="Content Placeholder 2"/>
          <p:cNvSpPr>
            <a:spLocks noGrp="1"/>
          </p:cNvSpPr>
          <p:nvPr>
            <p:ph idx="1"/>
          </p:nvPr>
        </p:nvSpPr>
        <p:spPr/>
        <p:txBody>
          <a:bodyPr>
            <a:normAutofit/>
          </a:bodyPr>
          <a:lstStyle/>
          <a:p>
            <a:r>
              <a:rPr lang="en-PH" dirty="0" smtClean="0">
                <a:latin typeface="Tahoma" pitchFamily="34" charset="0"/>
                <a:ea typeface="Tahoma" pitchFamily="34" charset="0"/>
                <a:cs typeface="Tahoma" pitchFamily="34" charset="0"/>
              </a:rPr>
              <a:t>Identify CSF pressure at baseline </a:t>
            </a:r>
          </a:p>
          <a:p>
            <a:r>
              <a:rPr lang="en-PH" dirty="0" smtClean="0">
                <a:latin typeface="Tahoma" pitchFamily="34" charset="0"/>
                <a:ea typeface="Tahoma" pitchFamily="34" charset="0"/>
                <a:cs typeface="Tahoma" pitchFamily="34" charset="0"/>
              </a:rPr>
              <a:t>CSF pressure &lt; 25 cm of CSF +  increased ICP symptoms</a:t>
            </a:r>
          </a:p>
          <a:p>
            <a:pPr lvl="1"/>
            <a:r>
              <a:rPr lang="en-PH" dirty="0" smtClean="0">
                <a:latin typeface="Tahoma" pitchFamily="34" charset="0"/>
                <a:ea typeface="Tahoma" pitchFamily="34" charset="0"/>
                <a:cs typeface="Tahoma" pitchFamily="34" charset="0"/>
              </a:rPr>
              <a:t> relieve by CSF drainage  </a:t>
            </a:r>
          </a:p>
          <a:p>
            <a:r>
              <a:rPr lang="en-PH" dirty="0" smtClean="0">
                <a:latin typeface="Tahoma" pitchFamily="34" charset="0"/>
                <a:ea typeface="Tahoma" pitchFamily="34" charset="0"/>
                <a:cs typeface="Tahoma" pitchFamily="34" charset="0"/>
              </a:rPr>
              <a:t>persistent pressure elevation &gt;25 cm of CSF</a:t>
            </a:r>
          </a:p>
          <a:p>
            <a:pPr lvl="1"/>
            <a:r>
              <a:rPr lang="en-PH" dirty="0" smtClean="0">
                <a:latin typeface="Tahoma" pitchFamily="34" charset="0"/>
                <a:ea typeface="Tahoma" pitchFamily="34" charset="0"/>
                <a:cs typeface="Tahoma" pitchFamily="34" charset="0"/>
              </a:rPr>
              <a:t> 	repeat lumbar puncture daily until the CSF</a:t>
            </a:r>
          </a:p>
          <a:p>
            <a:pPr>
              <a:buNone/>
            </a:pPr>
            <a:r>
              <a:rPr lang="en-PH" dirty="0" smtClean="0">
                <a:latin typeface="Tahoma" pitchFamily="34" charset="0"/>
                <a:ea typeface="Tahoma" pitchFamily="34" charset="0"/>
                <a:cs typeface="Tahoma" pitchFamily="34" charset="0"/>
              </a:rPr>
              <a:t>		pressure and symptoms have been stabilized </a:t>
            </a:r>
          </a:p>
          <a:p>
            <a:pPr>
              <a:buNone/>
            </a:pPr>
            <a:r>
              <a:rPr lang="en-PH" dirty="0" smtClean="0">
                <a:latin typeface="Tahoma" pitchFamily="34" charset="0"/>
                <a:ea typeface="Tahoma" pitchFamily="34" charset="0"/>
                <a:cs typeface="Tahoma" pitchFamily="34" charset="0"/>
              </a:rPr>
              <a:t>		for &gt;2 days</a:t>
            </a:r>
          </a:p>
          <a:p>
            <a:pPr lvl="1"/>
            <a:r>
              <a:rPr lang="en-PH" dirty="0" smtClean="0">
                <a:latin typeface="Tahoma" pitchFamily="34" charset="0"/>
                <a:ea typeface="Tahoma" pitchFamily="34" charset="0"/>
                <a:cs typeface="Tahoma" pitchFamily="34" charset="0"/>
              </a:rPr>
              <a:t>consider temporary </a:t>
            </a:r>
            <a:r>
              <a:rPr lang="en-PH" dirty="0" err="1" smtClean="0">
                <a:latin typeface="Tahoma" pitchFamily="34" charset="0"/>
                <a:ea typeface="Tahoma" pitchFamily="34" charset="0"/>
                <a:cs typeface="Tahoma" pitchFamily="34" charset="0"/>
              </a:rPr>
              <a:t>percutaneous</a:t>
            </a:r>
            <a:r>
              <a:rPr lang="en-PH" dirty="0" smtClean="0">
                <a:latin typeface="Tahoma" pitchFamily="34" charset="0"/>
                <a:ea typeface="Tahoma" pitchFamily="34" charset="0"/>
                <a:cs typeface="Tahoma" pitchFamily="34" charset="0"/>
              </a:rPr>
              <a:t> lumbar drains or </a:t>
            </a:r>
            <a:r>
              <a:rPr lang="en-PH" dirty="0" err="1" smtClean="0">
                <a:latin typeface="Tahoma" pitchFamily="34" charset="0"/>
                <a:ea typeface="Tahoma" pitchFamily="34" charset="0"/>
                <a:cs typeface="Tahoma" pitchFamily="34" charset="0"/>
              </a:rPr>
              <a:t>ventriculostomy</a:t>
            </a:r>
            <a:endParaRPr lang="en-PH" dirty="0" smtClean="0">
              <a:latin typeface="Tahoma" pitchFamily="34" charset="0"/>
              <a:ea typeface="Tahoma" pitchFamily="34" charset="0"/>
              <a:cs typeface="Tahoma" pitchFamily="34" charset="0"/>
            </a:endParaRPr>
          </a:p>
          <a:p>
            <a:pPr lvl="1">
              <a:buNone/>
            </a:pPr>
            <a:endParaRPr lang="en-PH"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dirty="0"/>
          </a:p>
        </p:txBody>
      </p:sp>
      <p:sp>
        <p:nvSpPr>
          <p:cNvPr id="5" name="Content Placeholder 4"/>
          <p:cNvSpPr>
            <a:spLocks noGrp="1"/>
          </p:cNvSpPr>
          <p:nvPr>
            <p:ph idx="1"/>
          </p:nvPr>
        </p:nvSpPr>
        <p:spPr/>
        <p:txBody>
          <a:bodyPr/>
          <a:lstStyle/>
          <a:p>
            <a:endParaRPr lang="en-PH"/>
          </a:p>
        </p:txBody>
      </p:sp>
      <p:pic>
        <p:nvPicPr>
          <p:cNvPr id="1027" name="Picture 3"/>
          <p:cNvPicPr>
            <a:picLocks noChangeAspect="1" noChangeArrowheads="1"/>
          </p:cNvPicPr>
          <p:nvPr/>
        </p:nvPicPr>
        <p:blipFill>
          <a:blip r:embed="rId2" cstate="print"/>
          <a:srcRect/>
          <a:stretch>
            <a:fillRect/>
          </a:stretch>
        </p:blipFill>
        <p:spPr bwMode="auto">
          <a:xfrm>
            <a:off x="112093" y="457200"/>
            <a:ext cx="9031907" cy="60182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sp>
        <p:nvSpPr>
          <p:cNvPr id="3" name="Content Placeholder 2"/>
          <p:cNvSpPr>
            <a:spLocks noGrp="1"/>
          </p:cNvSpPr>
          <p:nvPr>
            <p:ph sz="quarter" idx="1"/>
          </p:nvPr>
        </p:nvSpPr>
        <p:spPr/>
        <p:txBody>
          <a:bodyPr/>
          <a:lstStyle/>
          <a:p>
            <a:endParaRPr lang="en-PH"/>
          </a:p>
        </p:txBody>
      </p:sp>
      <p:pic>
        <p:nvPicPr>
          <p:cNvPr id="11266" name="Picture 2"/>
          <p:cNvPicPr>
            <a:picLocks noChangeAspect="1" noChangeArrowheads="1"/>
          </p:cNvPicPr>
          <p:nvPr/>
        </p:nvPicPr>
        <p:blipFill>
          <a:blip r:embed="rId2" cstate="print"/>
          <a:srcRect/>
          <a:stretch>
            <a:fillRect/>
          </a:stretch>
        </p:blipFill>
        <p:spPr bwMode="auto">
          <a:xfrm>
            <a:off x="152400" y="228600"/>
            <a:ext cx="8839199" cy="6486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2051" name="Picture 3"/>
          <p:cNvPicPr>
            <a:picLocks noGrp="1" noChangeAspect="1" noChangeArrowheads="1"/>
          </p:cNvPicPr>
          <p:nvPr>
            <p:ph sz="quarter" idx="1"/>
          </p:nvPr>
        </p:nvPicPr>
        <p:blipFill>
          <a:blip r:embed="rId2" cstate="print"/>
          <a:stretch>
            <a:fillRect/>
          </a:stretch>
        </p:blipFill>
        <p:spPr bwMode="auto">
          <a:xfrm>
            <a:off x="381000" y="5943600"/>
            <a:ext cx="7772400" cy="737674"/>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304800" y="1274789"/>
            <a:ext cx="8153400" cy="47450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3074" name="Picture 2"/>
          <p:cNvPicPr>
            <a:picLocks noGrp="1" noChangeAspect="1" noChangeArrowheads="1"/>
          </p:cNvPicPr>
          <p:nvPr>
            <p:ph sz="quarter" idx="1"/>
          </p:nvPr>
        </p:nvPicPr>
        <p:blipFill>
          <a:blip r:embed="rId2" cstate="print"/>
          <a:srcRect/>
          <a:stretch>
            <a:fillRect/>
          </a:stretch>
        </p:blipFill>
        <p:spPr bwMode="auto">
          <a:xfrm>
            <a:off x="152400" y="6149255"/>
            <a:ext cx="7467600" cy="708745"/>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0" y="609600"/>
            <a:ext cx="8924925"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HIV and </a:t>
            </a:r>
            <a:r>
              <a:rPr lang="en-PH" dirty="0" err="1" smtClean="0"/>
              <a:t>Cryptococcosis</a:t>
            </a:r>
            <a:endParaRPr lang="en-PH" dirty="0"/>
          </a:p>
        </p:txBody>
      </p:sp>
      <p:sp>
        <p:nvSpPr>
          <p:cNvPr id="3" name="Content Placeholder 2"/>
          <p:cNvSpPr>
            <a:spLocks noGrp="1"/>
          </p:cNvSpPr>
          <p:nvPr>
            <p:ph sz="quarter" idx="1"/>
          </p:nvPr>
        </p:nvSpPr>
        <p:spPr>
          <a:xfrm>
            <a:off x="914400" y="1447800"/>
            <a:ext cx="8001000" cy="4572000"/>
          </a:xfrm>
        </p:spPr>
        <p:txBody>
          <a:bodyPr>
            <a:normAutofit lnSpcReduction="10000"/>
          </a:bodyPr>
          <a:lstStyle/>
          <a:p>
            <a:r>
              <a:rPr lang="en-PH" dirty="0" smtClean="0">
                <a:latin typeface="Tahoma" pitchFamily="34" charset="0"/>
                <a:ea typeface="Tahoma" pitchFamily="34" charset="0"/>
                <a:cs typeface="Tahoma" pitchFamily="34" charset="0"/>
              </a:rPr>
              <a:t>Annual incidence of </a:t>
            </a:r>
            <a:r>
              <a:rPr lang="en-PH" dirty="0" err="1" smtClean="0">
                <a:latin typeface="Tahoma" pitchFamily="34" charset="0"/>
                <a:ea typeface="Tahoma" pitchFamily="34" charset="0"/>
                <a:cs typeface="Tahoma" pitchFamily="34" charset="0"/>
              </a:rPr>
              <a:t>cryptococcosis</a:t>
            </a:r>
            <a:r>
              <a:rPr lang="en-PH" dirty="0" smtClean="0">
                <a:latin typeface="Tahoma" pitchFamily="34" charset="0"/>
                <a:ea typeface="Tahoma" pitchFamily="34" charset="0"/>
                <a:cs typeface="Tahoma" pitchFamily="34" charset="0"/>
              </a:rPr>
              <a:t> 2-7 cases per 1000 HIV-infected patients</a:t>
            </a:r>
          </a:p>
          <a:p>
            <a:r>
              <a:rPr lang="en-PH" dirty="0" smtClean="0">
                <a:latin typeface="Tahoma" pitchFamily="34" charset="0"/>
                <a:ea typeface="Tahoma" pitchFamily="34" charset="0"/>
                <a:cs typeface="Tahoma" pitchFamily="34" charset="0"/>
              </a:rPr>
              <a:t>89% CNS infection</a:t>
            </a:r>
          </a:p>
          <a:p>
            <a:r>
              <a:rPr lang="en-PH" dirty="0" smtClean="0">
                <a:latin typeface="Tahoma" pitchFamily="34" charset="0"/>
                <a:ea typeface="Tahoma" pitchFamily="34" charset="0"/>
                <a:cs typeface="Tahoma" pitchFamily="34" charset="0"/>
              </a:rPr>
              <a:t>4</a:t>
            </a:r>
            <a:r>
              <a:rPr lang="en-PH" baseline="30000" dirty="0" smtClean="0">
                <a:latin typeface="Tahoma" pitchFamily="34" charset="0"/>
                <a:ea typeface="Tahoma" pitchFamily="34" charset="0"/>
                <a:cs typeface="Tahoma" pitchFamily="34" charset="0"/>
              </a:rPr>
              <a:t>th</a:t>
            </a:r>
            <a:r>
              <a:rPr lang="en-PH" dirty="0" smtClean="0">
                <a:latin typeface="Tahoma" pitchFamily="34" charset="0"/>
                <a:ea typeface="Tahoma" pitchFamily="34" charset="0"/>
                <a:cs typeface="Tahoma" pitchFamily="34" charset="0"/>
              </a:rPr>
              <a:t> most common </a:t>
            </a:r>
            <a:r>
              <a:rPr lang="en-PH" dirty="0" err="1" smtClean="0">
                <a:latin typeface="Tahoma" pitchFamily="34" charset="0"/>
                <a:ea typeface="Tahoma" pitchFamily="34" charset="0"/>
                <a:cs typeface="Tahoma" pitchFamily="34" charset="0"/>
              </a:rPr>
              <a:t>oppurtunistic</a:t>
            </a:r>
            <a:r>
              <a:rPr lang="en-PH" dirty="0" smtClean="0">
                <a:latin typeface="Tahoma" pitchFamily="34" charset="0"/>
                <a:ea typeface="Tahoma" pitchFamily="34" charset="0"/>
                <a:cs typeface="Tahoma" pitchFamily="34" charset="0"/>
              </a:rPr>
              <a:t> infection in HIV patients</a:t>
            </a:r>
          </a:p>
          <a:p>
            <a:r>
              <a:rPr lang="en-PH" dirty="0" smtClean="0">
                <a:latin typeface="Tahoma" pitchFamily="34" charset="0"/>
                <a:ea typeface="Tahoma" pitchFamily="34" charset="0"/>
                <a:cs typeface="Tahoma" pitchFamily="34" charset="0"/>
              </a:rPr>
              <a:t>Acute mortality rate 6-14%</a:t>
            </a:r>
          </a:p>
          <a:p>
            <a:r>
              <a:rPr lang="en-PH" dirty="0" smtClean="0">
                <a:latin typeface="Tahoma" pitchFamily="34" charset="0"/>
                <a:ea typeface="Tahoma" pitchFamily="34" charset="0"/>
                <a:cs typeface="Tahoma" pitchFamily="34" charset="0"/>
              </a:rPr>
              <a:t>Relapse after treatment is high (30-50%)</a:t>
            </a:r>
          </a:p>
          <a:p>
            <a:endParaRPr lang="en-PH" dirty="0" smtClean="0"/>
          </a:p>
          <a:p>
            <a:endParaRPr lang="en-PH" dirty="0" smtClean="0"/>
          </a:p>
          <a:p>
            <a:pPr>
              <a:lnSpc>
                <a:spcPts val="2160"/>
              </a:lnSpc>
              <a:buNone/>
            </a:pPr>
            <a:r>
              <a:rPr lang="en-PH" sz="1600" dirty="0" smtClean="0"/>
              <a:t>HIV-1 Associated </a:t>
            </a:r>
            <a:r>
              <a:rPr lang="en-PH" sz="1600" dirty="0" err="1" smtClean="0"/>
              <a:t>Oppurtunistic</a:t>
            </a:r>
            <a:r>
              <a:rPr lang="en-PH" sz="1600" dirty="0" smtClean="0"/>
              <a:t> Infections- CNS </a:t>
            </a:r>
            <a:r>
              <a:rPr lang="en-PH" sz="1600" dirty="0" err="1" smtClean="0"/>
              <a:t>Cryptococcosis</a:t>
            </a:r>
            <a:endParaRPr lang="en-PH" sz="1600" dirty="0" smtClean="0"/>
          </a:p>
          <a:p>
            <a:pPr>
              <a:lnSpc>
                <a:spcPts val="2160"/>
              </a:lnSpc>
              <a:buNone/>
            </a:pPr>
            <a:r>
              <a:rPr lang="en-PH" sz="1600" dirty="0" err="1" smtClean="0"/>
              <a:t>Niranjan</a:t>
            </a:r>
            <a:r>
              <a:rPr lang="en-PH" sz="1600" dirty="0" smtClean="0"/>
              <a:t> et al. Feb 2010</a:t>
            </a:r>
          </a:p>
          <a:p>
            <a:pPr>
              <a:lnSpc>
                <a:spcPts val="2160"/>
              </a:lnSpc>
              <a:buNone/>
            </a:pPr>
            <a:endParaRPr lang="en-PH" sz="18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CONCLUSION</a:t>
            </a:r>
            <a:endParaRPr lang="en-PH" dirty="0"/>
          </a:p>
        </p:txBody>
      </p:sp>
      <p:sp>
        <p:nvSpPr>
          <p:cNvPr id="3" name="Content Placeholder 2"/>
          <p:cNvSpPr>
            <a:spLocks noGrp="1"/>
          </p:cNvSpPr>
          <p:nvPr>
            <p:ph idx="1"/>
          </p:nvPr>
        </p:nvSpPr>
        <p:spPr>
          <a:xfrm>
            <a:off x="838200" y="1752600"/>
            <a:ext cx="7772400" cy="4572000"/>
          </a:xfrm>
        </p:spPr>
        <p:txBody>
          <a:bodyPr/>
          <a:lstStyle/>
          <a:p>
            <a:r>
              <a:rPr lang="en-PH" dirty="0" err="1" smtClean="0">
                <a:latin typeface="Tahoma" pitchFamily="34" charset="0"/>
                <a:ea typeface="Tahoma" pitchFamily="34" charset="0"/>
                <a:cs typeface="Tahoma" pitchFamily="34" charset="0"/>
              </a:rPr>
              <a:t>Cryptococcocis</a:t>
            </a:r>
            <a:r>
              <a:rPr lang="en-PH" dirty="0" smtClean="0">
                <a:latin typeface="Tahoma" pitchFamily="34" charset="0"/>
                <a:ea typeface="Tahoma" pitchFamily="34" charset="0"/>
                <a:cs typeface="Tahoma" pitchFamily="34" charset="0"/>
              </a:rPr>
              <a:t> is a fatal disease and is a common </a:t>
            </a:r>
            <a:r>
              <a:rPr lang="en-PH" dirty="0" err="1" smtClean="0">
                <a:latin typeface="Tahoma" pitchFamily="34" charset="0"/>
                <a:ea typeface="Tahoma" pitchFamily="34" charset="0"/>
                <a:cs typeface="Tahoma" pitchFamily="34" charset="0"/>
              </a:rPr>
              <a:t>oppurtunistic</a:t>
            </a:r>
            <a:r>
              <a:rPr lang="en-PH" dirty="0" smtClean="0">
                <a:latin typeface="Tahoma" pitchFamily="34" charset="0"/>
                <a:ea typeface="Tahoma" pitchFamily="34" charset="0"/>
                <a:cs typeface="Tahoma" pitchFamily="34" charset="0"/>
              </a:rPr>
              <a:t> infection</a:t>
            </a:r>
          </a:p>
          <a:p>
            <a:r>
              <a:rPr lang="en-PH" dirty="0" smtClean="0">
                <a:latin typeface="Tahoma" pitchFamily="34" charset="0"/>
                <a:ea typeface="Tahoma" pitchFamily="34" charset="0"/>
                <a:cs typeface="Tahoma" pitchFamily="34" charset="0"/>
              </a:rPr>
              <a:t>Prompt recognition and </a:t>
            </a:r>
            <a:r>
              <a:rPr lang="en-PH" dirty="0" err="1" smtClean="0">
                <a:latin typeface="Tahoma" pitchFamily="34" charset="0"/>
                <a:ea typeface="Tahoma" pitchFamily="34" charset="0"/>
                <a:cs typeface="Tahoma" pitchFamily="34" charset="0"/>
              </a:rPr>
              <a:t>inititiation</a:t>
            </a:r>
            <a:r>
              <a:rPr lang="en-PH" dirty="0" smtClean="0">
                <a:latin typeface="Tahoma" pitchFamily="34" charset="0"/>
                <a:ea typeface="Tahoma" pitchFamily="34" charset="0"/>
                <a:cs typeface="Tahoma" pitchFamily="34" charset="0"/>
              </a:rPr>
              <a:t> of therapy is warranted</a:t>
            </a:r>
          </a:p>
          <a:p>
            <a:r>
              <a:rPr lang="en-PH" dirty="0" smtClean="0">
                <a:latin typeface="Tahoma" pitchFamily="34" charset="0"/>
                <a:ea typeface="Tahoma" pitchFamily="34" charset="0"/>
                <a:cs typeface="Tahoma" pitchFamily="34" charset="0"/>
              </a:rPr>
              <a:t>Increased incidence of HIV/AIDS in the Philippines...be vigilant.</a:t>
            </a:r>
          </a:p>
          <a:p>
            <a:endParaRPr lang="en-PH" dirty="0">
              <a:latin typeface="Tahoma" pitchFamily="34" charset="0"/>
              <a:ea typeface="Tahoma" pitchFamily="34" charset="0"/>
              <a:cs typeface="Tahoma" pitchFamily="34" charset="0"/>
            </a:endParaRPr>
          </a:p>
        </p:txBody>
      </p:sp>
      <p:pic>
        <p:nvPicPr>
          <p:cNvPr id="6146" name="Picture 2"/>
          <p:cNvPicPr>
            <a:picLocks noChangeAspect="1" noChangeArrowheads="1"/>
          </p:cNvPicPr>
          <p:nvPr/>
        </p:nvPicPr>
        <p:blipFill>
          <a:blip r:embed="rId2" cstate="print"/>
          <a:srcRect/>
          <a:stretch>
            <a:fillRect/>
          </a:stretch>
        </p:blipFill>
        <p:spPr bwMode="auto">
          <a:xfrm>
            <a:off x="7315200" y="66675"/>
            <a:ext cx="1781175" cy="1609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Past Medical History</a:t>
            </a:r>
            <a:endParaRPr lang="en-PH" dirty="0"/>
          </a:p>
        </p:txBody>
      </p:sp>
      <p:sp>
        <p:nvSpPr>
          <p:cNvPr id="3" name="Content Placeholder 2"/>
          <p:cNvSpPr>
            <a:spLocks noGrp="1"/>
          </p:cNvSpPr>
          <p:nvPr>
            <p:ph sz="quarter" idx="1"/>
          </p:nvPr>
        </p:nvSpPr>
        <p:spPr/>
        <p:txBody>
          <a:bodyPr/>
          <a:lstStyle/>
          <a:p>
            <a:r>
              <a:rPr lang="en-PH" dirty="0" smtClean="0">
                <a:latin typeface="Tahoma" pitchFamily="34" charset="0"/>
                <a:ea typeface="Tahoma" pitchFamily="34" charset="0"/>
                <a:cs typeface="Tahoma" pitchFamily="34" charset="0"/>
              </a:rPr>
              <a:t>s/p appendectomy</a:t>
            </a:r>
          </a:p>
          <a:p>
            <a:r>
              <a:rPr lang="en-PH" dirty="0" smtClean="0">
                <a:latin typeface="Tahoma" pitchFamily="34" charset="0"/>
                <a:ea typeface="Tahoma" pitchFamily="34" charset="0"/>
                <a:cs typeface="Tahoma" pitchFamily="34" charset="0"/>
              </a:rPr>
              <a:t>No blood transfusions</a:t>
            </a:r>
          </a:p>
          <a:p>
            <a:r>
              <a:rPr lang="en-PH" dirty="0" smtClean="0">
                <a:latin typeface="Tahoma" pitchFamily="34" charset="0"/>
                <a:ea typeface="Tahoma" pitchFamily="34" charset="0"/>
                <a:cs typeface="Tahoma" pitchFamily="34" charset="0"/>
              </a:rPr>
              <a:t>Needle-stick injury 10 yrs ago</a:t>
            </a:r>
          </a:p>
          <a:p>
            <a:endParaRPr lang="en-PH"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2514600"/>
            <a:ext cx="6096000" cy="1569660"/>
          </a:xfrm>
          <a:prstGeom prst="rect">
            <a:avLst/>
          </a:prstGeom>
          <a:noFill/>
        </p:spPr>
        <p:txBody>
          <a:bodyPr wrap="square" lIns="91440" tIns="45720" rIns="91440" bIns="45720">
            <a:spAutoFit/>
          </a:bodyPr>
          <a:lstStyle/>
          <a:p>
            <a:pPr algn="ctr"/>
            <a:r>
              <a:rPr lang="en-PH" sz="96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Thank you!</a:t>
            </a:r>
            <a:endParaRPr lang="en-PH" sz="96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 name="Title 4"/>
          <p:cNvSpPr>
            <a:spLocks noGrp="1"/>
          </p:cNvSpPr>
          <p:nvPr>
            <p:ph type="title"/>
          </p:nvPr>
        </p:nvSpPr>
        <p:spPr/>
        <p:txBody>
          <a:bodyPr/>
          <a:lstStyle/>
          <a:p>
            <a:endParaRPr lang="en-PH" dirty="0"/>
          </a:p>
        </p:txBody>
      </p:sp>
      <p:pic>
        <p:nvPicPr>
          <p:cNvPr id="3074" name="Picture 2"/>
          <p:cNvPicPr>
            <a:picLocks noChangeAspect="1" noChangeArrowheads="1"/>
          </p:cNvPicPr>
          <p:nvPr/>
        </p:nvPicPr>
        <p:blipFill>
          <a:blip r:embed="rId2" cstate="print"/>
          <a:srcRect/>
          <a:stretch>
            <a:fillRect/>
          </a:stretch>
        </p:blipFill>
        <p:spPr bwMode="auto">
          <a:xfrm rot="315856">
            <a:off x="6775690" y="2669116"/>
            <a:ext cx="1781175" cy="1609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Course</a:t>
            </a:r>
            <a:endParaRPr lang="en-PH" dirty="0"/>
          </a:p>
        </p:txBody>
      </p:sp>
      <p:sp>
        <p:nvSpPr>
          <p:cNvPr id="3" name="Content Placeholder 2"/>
          <p:cNvSpPr>
            <a:spLocks noGrp="1"/>
          </p:cNvSpPr>
          <p:nvPr>
            <p:ph sz="quarter" idx="1"/>
          </p:nvPr>
        </p:nvSpPr>
        <p:spPr>
          <a:xfrm>
            <a:off x="914400" y="1447800"/>
            <a:ext cx="2667000" cy="1219200"/>
          </a:xfrm>
        </p:spPr>
        <p:txBody>
          <a:bodyPr/>
          <a:lstStyle/>
          <a:p>
            <a:endParaRPr lang="en-PH" dirty="0"/>
          </a:p>
        </p:txBody>
      </p:sp>
      <p:sp>
        <p:nvSpPr>
          <p:cNvPr id="5" name="Right Arrow 4"/>
          <p:cNvSpPr/>
          <p:nvPr/>
        </p:nvSpPr>
        <p:spPr>
          <a:xfrm>
            <a:off x="457200" y="5334000"/>
            <a:ext cx="8305800" cy="381000"/>
          </a:xfrm>
          <a:prstGeom prst="rightArrow">
            <a:avLst>
              <a:gd name="adj1" fmla="val 50000"/>
              <a:gd name="adj2" fmla="val 1429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 name="TextBox 5"/>
          <p:cNvSpPr txBox="1"/>
          <p:nvPr/>
        </p:nvSpPr>
        <p:spPr>
          <a:xfrm>
            <a:off x="3429000" y="6248400"/>
            <a:ext cx="2819400" cy="369332"/>
          </a:xfrm>
          <a:prstGeom prst="rect">
            <a:avLst/>
          </a:prstGeom>
          <a:noFill/>
        </p:spPr>
        <p:txBody>
          <a:bodyPr wrap="square" rtlCol="0">
            <a:spAutoFit/>
          </a:bodyPr>
          <a:lstStyle/>
          <a:p>
            <a:r>
              <a:rPr lang="en-PH" b="1" dirty="0" smtClean="0"/>
              <a:t>HOSPITAL DAY</a:t>
            </a:r>
            <a:endParaRPr lang="en-PH" b="1" dirty="0"/>
          </a:p>
        </p:txBody>
      </p:sp>
      <p:sp>
        <p:nvSpPr>
          <p:cNvPr id="8" name="TextBox 7"/>
          <p:cNvSpPr txBox="1"/>
          <p:nvPr/>
        </p:nvSpPr>
        <p:spPr>
          <a:xfrm>
            <a:off x="7696200" y="5638800"/>
            <a:ext cx="457200" cy="369332"/>
          </a:xfrm>
          <a:prstGeom prst="rect">
            <a:avLst/>
          </a:prstGeom>
          <a:noFill/>
        </p:spPr>
        <p:txBody>
          <a:bodyPr wrap="square" rtlCol="0">
            <a:spAutoFit/>
          </a:bodyPr>
          <a:lstStyle/>
          <a:p>
            <a:r>
              <a:rPr lang="en-PH" dirty="0" smtClean="0"/>
              <a:t>26</a:t>
            </a:r>
            <a:endParaRPr lang="en-PH" dirty="0"/>
          </a:p>
        </p:txBody>
      </p:sp>
      <p:sp>
        <p:nvSpPr>
          <p:cNvPr id="9" name="TextBox 8"/>
          <p:cNvSpPr txBox="1"/>
          <p:nvPr/>
        </p:nvSpPr>
        <p:spPr>
          <a:xfrm>
            <a:off x="6019800" y="5791200"/>
            <a:ext cx="457200" cy="369332"/>
          </a:xfrm>
          <a:prstGeom prst="rect">
            <a:avLst/>
          </a:prstGeom>
          <a:noFill/>
        </p:spPr>
        <p:txBody>
          <a:bodyPr wrap="square" rtlCol="0">
            <a:spAutoFit/>
          </a:bodyPr>
          <a:lstStyle/>
          <a:p>
            <a:r>
              <a:rPr lang="en-PH" dirty="0" smtClean="0"/>
              <a:t>20</a:t>
            </a:r>
            <a:endParaRPr lang="en-PH" dirty="0"/>
          </a:p>
        </p:txBody>
      </p:sp>
      <p:sp>
        <p:nvSpPr>
          <p:cNvPr id="10" name="TextBox 9"/>
          <p:cNvSpPr txBox="1"/>
          <p:nvPr/>
        </p:nvSpPr>
        <p:spPr>
          <a:xfrm>
            <a:off x="2362200" y="5715000"/>
            <a:ext cx="457200" cy="369332"/>
          </a:xfrm>
          <a:prstGeom prst="rect">
            <a:avLst/>
          </a:prstGeom>
          <a:noFill/>
        </p:spPr>
        <p:txBody>
          <a:bodyPr wrap="square" rtlCol="0">
            <a:spAutoFit/>
          </a:bodyPr>
          <a:lstStyle/>
          <a:p>
            <a:r>
              <a:rPr lang="en-PH" dirty="0" smtClean="0"/>
              <a:t>6</a:t>
            </a:r>
            <a:endParaRPr lang="en-PH" dirty="0"/>
          </a:p>
        </p:txBody>
      </p:sp>
      <p:sp>
        <p:nvSpPr>
          <p:cNvPr id="11" name="TextBox 10"/>
          <p:cNvSpPr txBox="1"/>
          <p:nvPr/>
        </p:nvSpPr>
        <p:spPr>
          <a:xfrm>
            <a:off x="4419600" y="5715000"/>
            <a:ext cx="457200" cy="369332"/>
          </a:xfrm>
          <a:prstGeom prst="rect">
            <a:avLst/>
          </a:prstGeom>
          <a:noFill/>
        </p:spPr>
        <p:txBody>
          <a:bodyPr wrap="square" rtlCol="0">
            <a:spAutoFit/>
          </a:bodyPr>
          <a:lstStyle/>
          <a:p>
            <a:r>
              <a:rPr lang="en-PH" dirty="0" smtClean="0"/>
              <a:t>13</a:t>
            </a:r>
            <a:endParaRPr lang="en-PH"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4294967295"/>
          </p:nvPr>
        </p:nvPicPr>
        <p:blipFill>
          <a:blip r:embed="rId2" cstate="print"/>
          <a:srcRect l="39460" r="40810" b="7401"/>
          <a:stretch>
            <a:fillRect/>
          </a:stretch>
        </p:blipFill>
        <p:spPr bwMode="auto">
          <a:xfrm>
            <a:off x="0" y="457200"/>
            <a:ext cx="2133600" cy="5867400"/>
          </a:xfrm>
          <a:prstGeom prst="rect">
            <a:avLst/>
          </a:prstGeom>
          <a:noFill/>
          <a:ln w="9525">
            <a:noFill/>
            <a:miter lim="800000"/>
            <a:headEnd/>
            <a:tailEnd/>
          </a:ln>
        </p:spPr>
      </p:pic>
      <p:sp>
        <p:nvSpPr>
          <p:cNvPr id="6" name="Notched Right Arrow 5"/>
          <p:cNvSpPr/>
          <p:nvPr/>
        </p:nvSpPr>
        <p:spPr>
          <a:xfrm>
            <a:off x="1676400" y="762000"/>
            <a:ext cx="3352800" cy="762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aphicFrame>
        <p:nvGraphicFramePr>
          <p:cNvPr id="8" name="Table 7"/>
          <p:cNvGraphicFramePr>
            <a:graphicFrameLocks noGrp="1"/>
          </p:cNvGraphicFramePr>
          <p:nvPr/>
        </p:nvGraphicFramePr>
        <p:xfrm>
          <a:off x="3657600" y="838200"/>
          <a:ext cx="5486400" cy="2286000"/>
        </p:xfrm>
        <a:graphic>
          <a:graphicData uri="http://schemas.openxmlformats.org/drawingml/2006/table">
            <a:tbl>
              <a:tblPr/>
              <a:tblGrid>
                <a:gridCol w="5486400"/>
              </a:tblGrid>
              <a:tr h="762000">
                <a:tc>
                  <a:txBody>
                    <a:bodyPr/>
                    <a:lstStyle/>
                    <a:p>
                      <a:pPr marL="0" marR="0" algn="ctr">
                        <a:lnSpc>
                          <a:spcPct val="115000"/>
                        </a:lnSpc>
                        <a:spcBef>
                          <a:spcPts val="1200"/>
                        </a:spcBef>
                        <a:spcAft>
                          <a:spcPts val="1200"/>
                        </a:spcAft>
                      </a:pPr>
                      <a:r>
                        <a:rPr lang="en-PH" sz="2000" dirty="0" smtClean="0">
                          <a:solidFill>
                            <a:srgbClr val="000000"/>
                          </a:solidFill>
                          <a:latin typeface="Arial"/>
                          <a:ea typeface="Times New Roman"/>
                          <a:cs typeface="Times New Roman"/>
                        </a:rPr>
                        <a:t>Acute, </a:t>
                      </a:r>
                      <a:r>
                        <a:rPr lang="en-PH" sz="2000" dirty="0" err="1" smtClean="0">
                          <a:solidFill>
                            <a:srgbClr val="000000"/>
                          </a:solidFill>
                          <a:latin typeface="Arial"/>
                          <a:ea typeface="Times New Roman"/>
                          <a:cs typeface="Times New Roman"/>
                        </a:rPr>
                        <a:t>subacute</a:t>
                      </a:r>
                      <a:r>
                        <a:rPr lang="en-PH" sz="2000" dirty="0" smtClean="0">
                          <a:solidFill>
                            <a:srgbClr val="000000"/>
                          </a:solidFill>
                          <a:latin typeface="Arial"/>
                          <a:ea typeface="Times New Roman"/>
                          <a:cs typeface="Times New Roman"/>
                        </a:rPr>
                        <a:t>, chronic meningitis</a:t>
                      </a:r>
                      <a:endParaRPr lang="en-PH" sz="2000" dirty="0">
                        <a:latin typeface="Calibri"/>
                        <a:ea typeface="Calibri"/>
                        <a:cs typeface="Times New Roman"/>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r>
              <a:tr h="571500">
                <a:tc>
                  <a:txBody>
                    <a:bodyPr/>
                    <a:lstStyle/>
                    <a:p>
                      <a:pPr marL="0" marR="0" algn="ctr">
                        <a:lnSpc>
                          <a:spcPct val="115000"/>
                        </a:lnSpc>
                        <a:spcBef>
                          <a:spcPts val="1200"/>
                        </a:spcBef>
                        <a:spcAft>
                          <a:spcPts val="1200"/>
                        </a:spcAft>
                      </a:pPr>
                      <a:r>
                        <a:rPr lang="en-PH" sz="2000" dirty="0" err="1">
                          <a:solidFill>
                            <a:srgbClr val="000000"/>
                          </a:solidFill>
                          <a:latin typeface="Arial"/>
                          <a:ea typeface="Times New Roman"/>
                          <a:cs typeface="Times New Roman"/>
                        </a:rPr>
                        <a:t>Cryptococcomas</a:t>
                      </a:r>
                      <a:r>
                        <a:rPr lang="en-PH" sz="2000" dirty="0">
                          <a:solidFill>
                            <a:srgbClr val="000000"/>
                          </a:solidFill>
                          <a:latin typeface="Arial"/>
                          <a:ea typeface="Times New Roman"/>
                          <a:cs typeface="Times New Roman"/>
                        </a:rPr>
                        <a:t> of brain (abscesses)</a:t>
                      </a:r>
                      <a:endParaRPr lang="en-PH" sz="2000" dirty="0">
                        <a:latin typeface="Calibri"/>
                        <a:ea typeface="Calibri"/>
                        <a:cs typeface="Times New Roman"/>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r>
              <a:tr h="381000">
                <a:tc>
                  <a:txBody>
                    <a:bodyPr/>
                    <a:lstStyle/>
                    <a:p>
                      <a:pPr marL="0" marR="0" algn="ctr">
                        <a:lnSpc>
                          <a:spcPct val="115000"/>
                        </a:lnSpc>
                        <a:spcBef>
                          <a:spcPts val="1200"/>
                        </a:spcBef>
                        <a:spcAft>
                          <a:spcPts val="1200"/>
                        </a:spcAft>
                      </a:pPr>
                      <a:r>
                        <a:rPr lang="en-PH" sz="2000" dirty="0">
                          <a:solidFill>
                            <a:srgbClr val="000000"/>
                          </a:solidFill>
                          <a:latin typeface="Arial"/>
                          <a:ea typeface="Times New Roman"/>
                          <a:cs typeface="Times New Roman"/>
                        </a:rPr>
                        <a:t>Spinal cord </a:t>
                      </a:r>
                      <a:r>
                        <a:rPr lang="en-PH" sz="2000" dirty="0" err="1">
                          <a:solidFill>
                            <a:srgbClr val="000000"/>
                          </a:solidFill>
                          <a:latin typeface="Arial"/>
                          <a:ea typeface="Times New Roman"/>
                          <a:cs typeface="Times New Roman"/>
                        </a:rPr>
                        <a:t>granuloma</a:t>
                      </a:r>
                      <a:endParaRPr lang="en-PH" sz="2000" dirty="0">
                        <a:latin typeface="Calibri"/>
                        <a:ea typeface="Calibri"/>
                        <a:cs typeface="Times New Roman"/>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r>
              <a:tr h="571500">
                <a:tc>
                  <a:txBody>
                    <a:bodyPr/>
                    <a:lstStyle/>
                    <a:p>
                      <a:pPr marL="0" marR="0" algn="ctr">
                        <a:lnSpc>
                          <a:spcPct val="115000"/>
                        </a:lnSpc>
                        <a:spcBef>
                          <a:spcPts val="1200"/>
                        </a:spcBef>
                        <a:spcAft>
                          <a:spcPts val="1200"/>
                        </a:spcAft>
                      </a:pPr>
                      <a:r>
                        <a:rPr lang="en-PH" sz="2000" dirty="0">
                          <a:solidFill>
                            <a:srgbClr val="000000"/>
                          </a:solidFill>
                          <a:latin typeface="Arial"/>
                          <a:ea typeface="Times New Roman"/>
                          <a:cs typeface="Times New Roman"/>
                        </a:rPr>
                        <a:t>Chronic dementia (from hydrocephalus)</a:t>
                      </a:r>
                      <a:endParaRPr lang="en-PH" sz="2000" dirty="0">
                        <a:latin typeface="Calibri"/>
                        <a:ea typeface="Calibri"/>
                        <a:cs typeface="Times New Roman"/>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0" name="TextBox 9"/>
          <p:cNvSpPr txBox="1"/>
          <p:nvPr/>
        </p:nvSpPr>
        <p:spPr>
          <a:xfrm>
            <a:off x="2209800" y="4724400"/>
            <a:ext cx="6553200" cy="646331"/>
          </a:xfrm>
          <a:prstGeom prst="rect">
            <a:avLst/>
          </a:prstGeom>
          <a:noFill/>
        </p:spPr>
        <p:txBody>
          <a:bodyPr wrap="square" rtlCol="0">
            <a:spAutoFit/>
          </a:bodyPr>
          <a:lstStyle/>
          <a:p>
            <a:pPr algn="ctr"/>
            <a:r>
              <a:rPr lang="en-PH" sz="3600" dirty="0" smtClean="0"/>
              <a:t>CENTRAL NERVOUS SYSTEM</a:t>
            </a:r>
            <a:endParaRPr lang="en-PH" sz="24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cstate="print"/>
          <a:srcRect t="23333" r="67969" b="10000"/>
          <a:stretch>
            <a:fillRect/>
          </a:stretch>
        </p:blipFill>
        <p:spPr bwMode="auto">
          <a:xfrm>
            <a:off x="1905000" y="381000"/>
            <a:ext cx="4648200" cy="5668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4294967295"/>
          </p:nvPr>
        </p:nvPicPr>
        <p:blipFill>
          <a:blip r:embed="rId2" cstate="print"/>
          <a:srcRect l="39460" r="40810" b="7401"/>
          <a:stretch>
            <a:fillRect/>
          </a:stretch>
        </p:blipFill>
        <p:spPr bwMode="auto">
          <a:xfrm>
            <a:off x="0" y="457200"/>
            <a:ext cx="2133600" cy="5867400"/>
          </a:xfrm>
          <a:prstGeom prst="rect">
            <a:avLst/>
          </a:prstGeom>
          <a:noFill/>
          <a:ln w="9525">
            <a:noFill/>
            <a:miter lim="800000"/>
            <a:headEnd/>
            <a:tailEnd/>
          </a:ln>
        </p:spPr>
      </p:pic>
      <p:sp>
        <p:nvSpPr>
          <p:cNvPr id="3" name="Notched Right Arrow 2"/>
          <p:cNvSpPr/>
          <p:nvPr/>
        </p:nvSpPr>
        <p:spPr>
          <a:xfrm>
            <a:off x="1295400" y="838200"/>
            <a:ext cx="3352800" cy="762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aphicFrame>
        <p:nvGraphicFramePr>
          <p:cNvPr id="4" name="Table 3"/>
          <p:cNvGraphicFramePr>
            <a:graphicFrameLocks noGrp="1"/>
          </p:cNvGraphicFramePr>
          <p:nvPr/>
        </p:nvGraphicFramePr>
        <p:xfrm>
          <a:off x="4953000" y="609601"/>
          <a:ext cx="3429000" cy="3429001"/>
        </p:xfrm>
        <a:graphic>
          <a:graphicData uri="http://schemas.openxmlformats.org/drawingml/2006/table">
            <a:tbl>
              <a:tblPr/>
              <a:tblGrid>
                <a:gridCol w="3429000"/>
              </a:tblGrid>
              <a:tr h="366668">
                <a:tc>
                  <a:txBody>
                    <a:bodyPr/>
                    <a:lstStyle/>
                    <a:p>
                      <a:pPr marL="0" marR="0">
                        <a:lnSpc>
                          <a:spcPct val="115000"/>
                        </a:lnSpc>
                        <a:spcBef>
                          <a:spcPts val="1200"/>
                        </a:spcBef>
                        <a:spcAft>
                          <a:spcPts val="1200"/>
                        </a:spcAft>
                      </a:pPr>
                      <a:r>
                        <a:rPr lang="en-PH" sz="2000" dirty="0" err="1">
                          <a:solidFill>
                            <a:srgbClr val="000000"/>
                          </a:solidFill>
                          <a:latin typeface="Arial"/>
                          <a:ea typeface="Times New Roman"/>
                          <a:cs typeface="Times New Roman"/>
                        </a:rPr>
                        <a:t>Papilledema</a:t>
                      </a:r>
                      <a:endParaRPr lang="en-PH" sz="2000" dirty="0">
                        <a:latin typeface="Calibri"/>
                        <a:ea typeface="Calibri"/>
                        <a:cs typeface="Times New Roman"/>
                      </a:endParaRPr>
                    </a:p>
                  </a:txBody>
                  <a:tcPr marL="0" marR="0" marT="0" marB="0" anchor="ctr">
                    <a:lnL>
                      <a:noFill/>
                    </a:lnL>
                    <a:lnR>
                      <a:noFill/>
                    </a:lnR>
                    <a:lnT>
                      <a:noFill/>
                    </a:lnT>
                    <a:lnB>
                      <a:noFill/>
                    </a:lnB>
                  </a:tcPr>
                </a:tc>
              </a:tr>
              <a:tr h="550003">
                <a:tc>
                  <a:txBody>
                    <a:bodyPr/>
                    <a:lstStyle/>
                    <a:p>
                      <a:pPr marL="0" marR="0">
                        <a:lnSpc>
                          <a:spcPct val="115000"/>
                        </a:lnSpc>
                        <a:spcBef>
                          <a:spcPts val="1200"/>
                        </a:spcBef>
                        <a:spcAft>
                          <a:spcPts val="1200"/>
                        </a:spcAft>
                      </a:pPr>
                      <a:r>
                        <a:rPr lang="en-PH" sz="2000" dirty="0" err="1">
                          <a:solidFill>
                            <a:srgbClr val="000000"/>
                          </a:solidFill>
                          <a:latin typeface="Arial"/>
                          <a:ea typeface="Times New Roman"/>
                          <a:cs typeface="Times New Roman"/>
                        </a:rPr>
                        <a:t>Extraocular</a:t>
                      </a:r>
                      <a:r>
                        <a:rPr lang="en-PH" sz="2000" dirty="0">
                          <a:solidFill>
                            <a:srgbClr val="000000"/>
                          </a:solidFill>
                          <a:latin typeface="Arial"/>
                          <a:ea typeface="Times New Roman"/>
                          <a:cs typeface="Times New Roman"/>
                        </a:rPr>
                        <a:t> muscle paresis</a:t>
                      </a:r>
                      <a:endParaRPr lang="en-PH" sz="2000" dirty="0">
                        <a:latin typeface="Calibri"/>
                        <a:ea typeface="Calibri"/>
                        <a:cs typeface="Times New Roman"/>
                      </a:endParaRPr>
                    </a:p>
                  </a:txBody>
                  <a:tcPr marL="0" marR="0" marT="0" marB="0" anchor="ctr">
                    <a:lnL>
                      <a:noFill/>
                    </a:lnL>
                    <a:lnR>
                      <a:noFill/>
                    </a:lnR>
                    <a:lnT>
                      <a:noFill/>
                    </a:lnT>
                    <a:lnB>
                      <a:noFill/>
                    </a:lnB>
                  </a:tcPr>
                </a:tc>
              </a:tr>
              <a:tr h="495653">
                <a:tc>
                  <a:txBody>
                    <a:bodyPr/>
                    <a:lstStyle/>
                    <a:p>
                      <a:pPr marL="0" marR="0">
                        <a:lnSpc>
                          <a:spcPct val="115000"/>
                        </a:lnSpc>
                        <a:spcBef>
                          <a:spcPts val="1200"/>
                        </a:spcBef>
                        <a:spcAft>
                          <a:spcPts val="1200"/>
                        </a:spcAft>
                      </a:pPr>
                      <a:r>
                        <a:rPr lang="en-PH" sz="2000" dirty="0" err="1">
                          <a:solidFill>
                            <a:srgbClr val="000000"/>
                          </a:solidFill>
                          <a:latin typeface="Arial"/>
                          <a:ea typeface="Times New Roman"/>
                          <a:cs typeface="Times New Roman"/>
                        </a:rPr>
                        <a:t>Keratitis</a:t>
                      </a:r>
                      <a:endParaRPr lang="en-PH" sz="2000" dirty="0">
                        <a:latin typeface="Calibri"/>
                        <a:ea typeface="Calibri"/>
                        <a:cs typeface="Times New Roman"/>
                      </a:endParaRPr>
                    </a:p>
                  </a:txBody>
                  <a:tcPr marL="0" marR="0" marT="0" marB="0" anchor="ctr">
                    <a:lnL>
                      <a:noFill/>
                    </a:lnL>
                    <a:lnR>
                      <a:noFill/>
                    </a:lnR>
                    <a:lnT>
                      <a:noFill/>
                    </a:lnT>
                    <a:lnB>
                      <a:noFill/>
                    </a:lnB>
                  </a:tcPr>
                </a:tc>
              </a:tr>
              <a:tr h="495653">
                <a:tc>
                  <a:txBody>
                    <a:bodyPr/>
                    <a:lstStyle/>
                    <a:p>
                      <a:pPr marL="0" marR="0">
                        <a:lnSpc>
                          <a:spcPct val="115000"/>
                        </a:lnSpc>
                        <a:spcBef>
                          <a:spcPts val="1200"/>
                        </a:spcBef>
                        <a:spcAft>
                          <a:spcPts val="1200"/>
                        </a:spcAft>
                      </a:pPr>
                      <a:r>
                        <a:rPr lang="en-PH" sz="2000" dirty="0" err="1">
                          <a:solidFill>
                            <a:srgbClr val="000000"/>
                          </a:solidFill>
                          <a:latin typeface="Arial"/>
                          <a:ea typeface="Times New Roman"/>
                          <a:cs typeface="Times New Roman"/>
                        </a:rPr>
                        <a:t>Chorioretinitis</a:t>
                      </a:r>
                      <a:endParaRPr lang="en-PH" sz="2000" dirty="0">
                        <a:latin typeface="Calibri"/>
                        <a:ea typeface="Calibri"/>
                        <a:cs typeface="Times New Roman"/>
                      </a:endParaRPr>
                    </a:p>
                  </a:txBody>
                  <a:tcPr marL="0" marR="0" marT="0" marB="0" anchor="ctr">
                    <a:lnL>
                      <a:noFill/>
                    </a:lnL>
                    <a:lnR>
                      <a:noFill/>
                    </a:lnR>
                    <a:lnT>
                      <a:noFill/>
                    </a:lnT>
                    <a:lnB>
                      <a:noFill/>
                    </a:lnB>
                  </a:tcPr>
                </a:tc>
              </a:tr>
              <a:tr h="495653">
                <a:tc>
                  <a:txBody>
                    <a:bodyPr/>
                    <a:lstStyle/>
                    <a:p>
                      <a:pPr marL="0" marR="0">
                        <a:lnSpc>
                          <a:spcPct val="115000"/>
                        </a:lnSpc>
                        <a:spcBef>
                          <a:spcPts val="1200"/>
                        </a:spcBef>
                        <a:spcAft>
                          <a:spcPts val="1200"/>
                        </a:spcAft>
                      </a:pPr>
                      <a:r>
                        <a:rPr lang="en-PH" sz="2000" dirty="0" err="1">
                          <a:solidFill>
                            <a:srgbClr val="000000"/>
                          </a:solidFill>
                          <a:latin typeface="Arial"/>
                          <a:ea typeface="Times New Roman"/>
                          <a:cs typeface="Times New Roman"/>
                        </a:rPr>
                        <a:t>Endophthalmitis</a:t>
                      </a:r>
                      <a:endParaRPr lang="en-PH" sz="2000" dirty="0">
                        <a:latin typeface="Calibri"/>
                        <a:ea typeface="Calibri"/>
                        <a:cs typeface="Times New Roman"/>
                      </a:endParaRPr>
                    </a:p>
                  </a:txBody>
                  <a:tcPr marL="0" marR="0" marT="0" marB="0" anchor="ctr">
                    <a:lnL>
                      <a:noFill/>
                    </a:lnL>
                    <a:lnR>
                      <a:noFill/>
                    </a:lnR>
                    <a:lnT>
                      <a:noFill/>
                    </a:lnT>
                    <a:lnB>
                      <a:noFill/>
                    </a:lnB>
                  </a:tcPr>
                </a:tc>
              </a:tr>
              <a:tr h="1025371">
                <a:tc>
                  <a:txBody>
                    <a:bodyPr/>
                    <a:lstStyle/>
                    <a:p>
                      <a:pPr marL="0" marR="0">
                        <a:lnSpc>
                          <a:spcPct val="115000"/>
                        </a:lnSpc>
                        <a:spcBef>
                          <a:spcPts val="1200"/>
                        </a:spcBef>
                        <a:spcAft>
                          <a:spcPts val="1200"/>
                        </a:spcAft>
                      </a:pPr>
                      <a:r>
                        <a:rPr lang="en-PH" sz="2000" dirty="0">
                          <a:solidFill>
                            <a:srgbClr val="000000"/>
                          </a:solidFill>
                          <a:latin typeface="Arial"/>
                          <a:ea typeface="Times New Roman"/>
                          <a:cs typeface="Times New Roman"/>
                        </a:rPr>
                        <a:t>Optic nerve atrophy</a:t>
                      </a:r>
                      <a:endParaRPr lang="en-PH" sz="2000" dirty="0">
                        <a:latin typeface="Calibri"/>
                        <a:ea typeface="Calibri"/>
                        <a:cs typeface="Times New Roman"/>
                      </a:endParaRPr>
                    </a:p>
                  </a:txBody>
                  <a:tcPr marL="0" marR="0" marT="0" marB="0" anchor="ctr">
                    <a:lnL>
                      <a:noFill/>
                    </a:lnL>
                    <a:lnR>
                      <a:noFill/>
                    </a:lnR>
                    <a:lnT>
                      <a:noFill/>
                    </a:lnT>
                    <a:lnB>
                      <a:noFill/>
                    </a:lnB>
                  </a:tcPr>
                </a:tc>
              </a:tr>
            </a:tbl>
          </a:graphicData>
        </a:graphic>
      </p:graphicFrame>
      <p:sp>
        <p:nvSpPr>
          <p:cNvPr id="5" name="TextBox 4"/>
          <p:cNvSpPr txBox="1"/>
          <p:nvPr/>
        </p:nvSpPr>
        <p:spPr>
          <a:xfrm>
            <a:off x="2209800" y="4724400"/>
            <a:ext cx="6553200" cy="646331"/>
          </a:xfrm>
          <a:prstGeom prst="rect">
            <a:avLst/>
          </a:prstGeom>
          <a:noFill/>
        </p:spPr>
        <p:txBody>
          <a:bodyPr wrap="square" rtlCol="0">
            <a:spAutoFit/>
          </a:bodyPr>
          <a:lstStyle/>
          <a:p>
            <a:pPr algn="ctr"/>
            <a:r>
              <a:rPr lang="en-PH" sz="3600" dirty="0" smtClean="0"/>
              <a:t>EYE</a:t>
            </a:r>
            <a:endParaRPr lang="en-PH" sz="24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4294967295"/>
          </p:nvPr>
        </p:nvPicPr>
        <p:blipFill>
          <a:blip r:embed="rId2" cstate="print"/>
          <a:srcRect l="39460" r="40810" b="7401"/>
          <a:stretch>
            <a:fillRect/>
          </a:stretch>
        </p:blipFill>
        <p:spPr bwMode="auto">
          <a:xfrm>
            <a:off x="0" y="457200"/>
            <a:ext cx="2133600" cy="5867400"/>
          </a:xfrm>
          <a:prstGeom prst="rect">
            <a:avLst/>
          </a:prstGeom>
          <a:noFill/>
          <a:ln w="9525">
            <a:noFill/>
            <a:miter lim="800000"/>
            <a:headEnd/>
            <a:tailEnd/>
          </a:ln>
        </p:spPr>
      </p:pic>
      <p:sp>
        <p:nvSpPr>
          <p:cNvPr id="3" name="Notched Right Arrow 2"/>
          <p:cNvSpPr/>
          <p:nvPr/>
        </p:nvSpPr>
        <p:spPr>
          <a:xfrm>
            <a:off x="1143000" y="1447800"/>
            <a:ext cx="3352800" cy="762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aphicFrame>
        <p:nvGraphicFramePr>
          <p:cNvPr id="4" name="Table 3"/>
          <p:cNvGraphicFramePr>
            <a:graphicFrameLocks noGrp="1"/>
          </p:cNvGraphicFramePr>
          <p:nvPr/>
        </p:nvGraphicFramePr>
        <p:xfrm>
          <a:off x="4648200" y="1371600"/>
          <a:ext cx="2362200" cy="841248"/>
        </p:xfrm>
        <a:graphic>
          <a:graphicData uri="http://schemas.openxmlformats.org/drawingml/2006/table">
            <a:tbl>
              <a:tblPr/>
              <a:tblGrid>
                <a:gridCol w="2362200"/>
              </a:tblGrid>
              <a:tr h="240030">
                <a:tc>
                  <a:txBody>
                    <a:bodyPr/>
                    <a:lstStyle/>
                    <a:p>
                      <a:pPr marL="0" marR="0">
                        <a:lnSpc>
                          <a:spcPct val="115000"/>
                        </a:lnSpc>
                        <a:spcBef>
                          <a:spcPts val="1200"/>
                        </a:spcBef>
                        <a:spcAft>
                          <a:spcPts val="1200"/>
                        </a:spcAft>
                      </a:pPr>
                      <a:r>
                        <a:rPr lang="en-PH" sz="2400" dirty="0" err="1">
                          <a:solidFill>
                            <a:srgbClr val="000000"/>
                          </a:solidFill>
                          <a:latin typeface="Arial"/>
                          <a:ea typeface="Times New Roman"/>
                          <a:cs typeface="Times New Roman"/>
                        </a:rPr>
                        <a:t>Thyroiditis</a:t>
                      </a:r>
                      <a:endParaRPr lang="en-PH" sz="2400" dirty="0">
                        <a:latin typeface="Calibri"/>
                        <a:ea typeface="Calibri"/>
                        <a:cs typeface="Times New Roman"/>
                      </a:endParaRPr>
                    </a:p>
                  </a:txBody>
                  <a:tcPr marL="0" marR="0" marT="0" marB="0" anchor="ctr">
                    <a:lnL>
                      <a:noFill/>
                    </a:lnL>
                    <a:lnR>
                      <a:noFill/>
                    </a:lnR>
                    <a:lnT>
                      <a:noFill/>
                    </a:lnT>
                    <a:lnB>
                      <a:noFill/>
                    </a:lnB>
                  </a:tcPr>
                </a:tc>
              </a:tr>
              <a:tr h="240030">
                <a:tc>
                  <a:txBody>
                    <a:bodyPr/>
                    <a:lstStyle/>
                    <a:p>
                      <a:pPr marL="0" marR="0">
                        <a:lnSpc>
                          <a:spcPct val="115000"/>
                        </a:lnSpc>
                        <a:spcBef>
                          <a:spcPts val="1200"/>
                        </a:spcBef>
                        <a:spcAft>
                          <a:spcPts val="1200"/>
                        </a:spcAft>
                      </a:pPr>
                      <a:r>
                        <a:rPr lang="en-PH" sz="2400" dirty="0">
                          <a:solidFill>
                            <a:srgbClr val="000000"/>
                          </a:solidFill>
                          <a:latin typeface="Arial"/>
                          <a:ea typeface="Times New Roman"/>
                          <a:cs typeface="Times New Roman"/>
                        </a:rPr>
                        <a:t>Thyroid mass</a:t>
                      </a:r>
                      <a:endParaRPr lang="en-PH" sz="2400" dirty="0">
                        <a:latin typeface="Calibri"/>
                        <a:ea typeface="Calibri"/>
                        <a:cs typeface="Times New Roman"/>
                      </a:endParaRPr>
                    </a:p>
                  </a:txBody>
                  <a:tcPr marL="0" marR="0" marT="0" marB="0" anchor="ctr">
                    <a:lnL>
                      <a:noFill/>
                    </a:lnL>
                    <a:lnR>
                      <a:noFill/>
                    </a:lnR>
                    <a:lnT>
                      <a:noFill/>
                    </a:lnT>
                    <a:lnB>
                      <a:noFill/>
                    </a:lnB>
                  </a:tcPr>
                </a:tc>
              </a:tr>
            </a:tbl>
          </a:graphicData>
        </a:graphic>
      </p:graphicFrame>
      <p:sp>
        <p:nvSpPr>
          <p:cNvPr id="5" name="TextBox 4"/>
          <p:cNvSpPr txBox="1"/>
          <p:nvPr/>
        </p:nvSpPr>
        <p:spPr>
          <a:xfrm>
            <a:off x="2209800" y="4724400"/>
            <a:ext cx="6553200" cy="646331"/>
          </a:xfrm>
          <a:prstGeom prst="rect">
            <a:avLst/>
          </a:prstGeom>
          <a:noFill/>
        </p:spPr>
        <p:txBody>
          <a:bodyPr wrap="square" rtlCol="0">
            <a:spAutoFit/>
          </a:bodyPr>
          <a:lstStyle/>
          <a:p>
            <a:pPr algn="ctr"/>
            <a:r>
              <a:rPr lang="en-PH" sz="3600" dirty="0" smtClean="0"/>
              <a:t> THYROID</a:t>
            </a:r>
            <a:endParaRPr lang="en-PH" sz="240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4294967295"/>
          </p:nvPr>
        </p:nvPicPr>
        <p:blipFill>
          <a:blip r:embed="rId2" cstate="print"/>
          <a:srcRect l="39460" r="40810" b="7401"/>
          <a:stretch>
            <a:fillRect/>
          </a:stretch>
        </p:blipFill>
        <p:spPr bwMode="auto">
          <a:xfrm>
            <a:off x="0" y="457200"/>
            <a:ext cx="2133600" cy="5867400"/>
          </a:xfrm>
          <a:prstGeom prst="rect">
            <a:avLst/>
          </a:prstGeom>
          <a:noFill/>
          <a:ln w="9525">
            <a:noFill/>
            <a:miter lim="800000"/>
            <a:headEnd/>
            <a:tailEnd/>
          </a:ln>
        </p:spPr>
      </p:pic>
      <p:sp>
        <p:nvSpPr>
          <p:cNvPr id="3" name="Notched Right Arrow 2"/>
          <p:cNvSpPr/>
          <p:nvPr/>
        </p:nvSpPr>
        <p:spPr>
          <a:xfrm>
            <a:off x="1371600" y="1981200"/>
            <a:ext cx="3352800" cy="762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aphicFrame>
        <p:nvGraphicFramePr>
          <p:cNvPr id="4" name="Table 3"/>
          <p:cNvGraphicFramePr>
            <a:graphicFrameLocks noGrp="1"/>
          </p:cNvGraphicFramePr>
          <p:nvPr/>
        </p:nvGraphicFramePr>
        <p:xfrm>
          <a:off x="4724400" y="304800"/>
          <a:ext cx="4114800" cy="4206240"/>
        </p:xfrm>
        <a:graphic>
          <a:graphicData uri="http://schemas.openxmlformats.org/drawingml/2006/table">
            <a:tbl>
              <a:tblPr/>
              <a:tblGrid>
                <a:gridCol w="4114800"/>
              </a:tblGrid>
              <a:tr h="311150">
                <a:tc>
                  <a:txBody>
                    <a:bodyPr/>
                    <a:lstStyle/>
                    <a:p>
                      <a:pPr marL="0" marR="0">
                        <a:lnSpc>
                          <a:spcPct val="115000"/>
                        </a:lnSpc>
                        <a:spcBef>
                          <a:spcPts val="1200"/>
                        </a:spcBef>
                        <a:spcAft>
                          <a:spcPts val="1200"/>
                        </a:spcAft>
                      </a:pPr>
                      <a:r>
                        <a:rPr lang="en-PH" sz="2000" dirty="0">
                          <a:solidFill>
                            <a:srgbClr val="000000"/>
                          </a:solidFill>
                          <a:latin typeface="Arial"/>
                          <a:ea typeface="Times New Roman"/>
                          <a:cs typeface="Times New Roman"/>
                        </a:rPr>
                        <a:t>Nodules (single or multiple)</a:t>
                      </a:r>
                      <a:endParaRPr lang="en-PH" sz="2000" dirty="0">
                        <a:latin typeface="Calibri"/>
                        <a:ea typeface="Calibri"/>
                        <a:cs typeface="Times New Roman"/>
                      </a:endParaRPr>
                    </a:p>
                  </a:txBody>
                  <a:tcPr marL="0" marR="0" marT="0" marB="0" anchor="ctr">
                    <a:lnL>
                      <a:noFill/>
                    </a:lnL>
                    <a:lnR>
                      <a:noFill/>
                    </a:lnR>
                    <a:lnT>
                      <a:noFill/>
                    </a:lnT>
                    <a:lnB>
                      <a:noFill/>
                    </a:lnB>
                  </a:tcPr>
                </a:tc>
              </a:tr>
              <a:tr h="311150">
                <a:tc>
                  <a:txBody>
                    <a:bodyPr/>
                    <a:lstStyle/>
                    <a:p>
                      <a:pPr marL="0" marR="0">
                        <a:lnSpc>
                          <a:spcPct val="115000"/>
                        </a:lnSpc>
                        <a:spcBef>
                          <a:spcPts val="1200"/>
                        </a:spcBef>
                        <a:spcAft>
                          <a:spcPts val="1200"/>
                        </a:spcAft>
                      </a:pPr>
                      <a:r>
                        <a:rPr lang="en-PH" sz="2000" dirty="0">
                          <a:solidFill>
                            <a:srgbClr val="000000"/>
                          </a:solidFill>
                          <a:latin typeface="Arial"/>
                          <a:ea typeface="Times New Roman"/>
                          <a:cs typeface="Times New Roman"/>
                        </a:rPr>
                        <a:t>Lobar infiltrates</a:t>
                      </a:r>
                      <a:endParaRPr lang="en-PH" sz="2000" dirty="0">
                        <a:latin typeface="Calibri"/>
                        <a:ea typeface="Calibri"/>
                        <a:cs typeface="Times New Roman"/>
                      </a:endParaRPr>
                    </a:p>
                  </a:txBody>
                  <a:tcPr marL="0" marR="0" marT="0" marB="0" anchor="ctr">
                    <a:lnL>
                      <a:noFill/>
                    </a:lnL>
                    <a:lnR>
                      <a:noFill/>
                    </a:lnR>
                    <a:lnT>
                      <a:noFill/>
                    </a:lnT>
                    <a:lnB>
                      <a:noFill/>
                    </a:lnB>
                  </a:tcPr>
                </a:tc>
              </a:tr>
              <a:tr h="311150">
                <a:tc>
                  <a:txBody>
                    <a:bodyPr/>
                    <a:lstStyle/>
                    <a:p>
                      <a:pPr marL="0" marR="0">
                        <a:lnSpc>
                          <a:spcPct val="115000"/>
                        </a:lnSpc>
                        <a:spcBef>
                          <a:spcPts val="1200"/>
                        </a:spcBef>
                        <a:spcAft>
                          <a:spcPts val="1200"/>
                        </a:spcAft>
                      </a:pPr>
                      <a:r>
                        <a:rPr lang="en-PH" sz="2000" dirty="0">
                          <a:solidFill>
                            <a:srgbClr val="000000"/>
                          </a:solidFill>
                          <a:latin typeface="Arial"/>
                          <a:ea typeface="Times New Roman"/>
                          <a:cs typeface="Times New Roman"/>
                        </a:rPr>
                        <a:t>Interstitial infiltrates</a:t>
                      </a:r>
                      <a:endParaRPr lang="en-PH" sz="2000" dirty="0">
                        <a:latin typeface="Calibri"/>
                        <a:ea typeface="Calibri"/>
                        <a:cs typeface="Times New Roman"/>
                      </a:endParaRPr>
                    </a:p>
                  </a:txBody>
                  <a:tcPr marL="0" marR="0" marT="0" marB="0" anchor="ctr">
                    <a:lnL>
                      <a:noFill/>
                    </a:lnL>
                    <a:lnR>
                      <a:noFill/>
                    </a:lnR>
                    <a:lnT>
                      <a:noFill/>
                    </a:lnT>
                    <a:lnB>
                      <a:noFill/>
                    </a:lnB>
                  </a:tcPr>
                </a:tc>
              </a:tr>
              <a:tr h="311150">
                <a:tc>
                  <a:txBody>
                    <a:bodyPr/>
                    <a:lstStyle/>
                    <a:p>
                      <a:pPr marL="0" marR="0">
                        <a:lnSpc>
                          <a:spcPct val="115000"/>
                        </a:lnSpc>
                        <a:spcBef>
                          <a:spcPts val="1200"/>
                        </a:spcBef>
                        <a:spcAft>
                          <a:spcPts val="1200"/>
                        </a:spcAft>
                      </a:pPr>
                      <a:r>
                        <a:rPr lang="en-PH" sz="2000" dirty="0">
                          <a:solidFill>
                            <a:srgbClr val="000000"/>
                          </a:solidFill>
                          <a:latin typeface="Arial"/>
                          <a:ea typeface="Times New Roman"/>
                          <a:cs typeface="Times New Roman"/>
                        </a:rPr>
                        <a:t>Cavities</a:t>
                      </a:r>
                      <a:endParaRPr lang="en-PH" sz="2000" dirty="0">
                        <a:latin typeface="Calibri"/>
                        <a:ea typeface="Calibri"/>
                        <a:cs typeface="Times New Roman"/>
                      </a:endParaRPr>
                    </a:p>
                  </a:txBody>
                  <a:tcPr marL="0" marR="0" marT="0" marB="0" anchor="ctr">
                    <a:lnL>
                      <a:noFill/>
                    </a:lnL>
                    <a:lnR>
                      <a:noFill/>
                    </a:lnR>
                    <a:lnT>
                      <a:noFill/>
                    </a:lnT>
                    <a:lnB>
                      <a:noFill/>
                    </a:lnB>
                  </a:tcPr>
                </a:tc>
              </a:tr>
              <a:tr h="311150">
                <a:tc>
                  <a:txBody>
                    <a:bodyPr/>
                    <a:lstStyle/>
                    <a:p>
                      <a:pPr marL="0" marR="0">
                        <a:lnSpc>
                          <a:spcPct val="115000"/>
                        </a:lnSpc>
                        <a:spcBef>
                          <a:spcPts val="1200"/>
                        </a:spcBef>
                        <a:spcAft>
                          <a:spcPts val="1200"/>
                        </a:spcAft>
                      </a:pPr>
                      <a:r>
                        <a:rPr lang="en-PH" sz="2000" dirty="0" err="1">
                          <a:solidFill>
                            <a:srgbClr val="000000"/>
                          </a:solidFill>
                          <a:latin typeface="Arial"/>
                          <a:ea typeface="Times New Roman"/>
                          <a:cs typeface="Times New Roman"/>
                        </a:rPr>
                        <a:t>Endobronchial</a:t>
                      </a:r>
                      <a:r>
                        <a:rPr lang="en-PH" sz="2000" dirty="0">
                          <a:solidFill>
                            <a:srgbClr val="000000"/>
                          </a:solidFill>
                          <a:latin typeface="Arial"/>
                          <a:ea typeface="Times New Roman"/>
                          <a:cs typeface="Times New Roman"/>
                        </a:rPr>
                        <a:t> masses</a:t>
                      </a:r>
                      <a:endParaRPr lang="en-PH" sz="2000" dirty="0">
                        <a:latin typeface="Calibri"/>
                        <a:ea typeface="Calibri"/>
                        <a:cs typeface="Times New Roman"/>
                      </a:endParaRPr>
                    </a:p>
                  </a:txBody>
                  <a:tcPr marL="0" marR="0" marT="0" marB="0" anchor="ctr">
                    <a:lnL>
                      <a:noFill/>
                    </a:lnL>
                    <a:lnR>
                      <a:noFill/>
                    </a:lnR>
                    <a:lnT>
                      <a:noFill/>
                    </a:lnT>
                    <a:lnB>
                      <a:noFill/>
                    </a:lnB>
                  </a:tcPr>
                </a:tc>
              </a:tr>
              <a:tr h="311150">
                <a:tc>
                  <a:txBody>
                    <a:bodyPr/>
                    <a:lstStyle/>
                    <a:p>
                      <a:pPr marL="0" marR="0">
                        <a:lnSpc>
                          <a:spcPct val="115000"/>
                        </a:lnSpc>
                        <a:spcBef>
                          <a:spcPts val="1200"/>
                        </a:spcBef>
                        <a:spcAft>
                          <a:spcPts val="1200"/>
                        </a:spcAft>
                      </a:pPr>
                      <a:r>
                        <a:rPr lang="en-PH" sz="2000" dirty="0" err="1">
                          <a:solidFill>
                            <a:srgbClr val="000000"/>
                          </a:solidFill>
                          <a:latin typeface="Arial"/>
                          <a:ea typeface="Times New Roman"/>
                          <a:cs typeface="Times New Roman"/>
                        </a:rPr>
                        <a:t>Endobronchial</a:t>
                      </a:r>
                      <a:r>
                        <a:rPr lang="en-PH" sz="2000" dirty="0">
                          <a:solidFill>
                            <a:srgbClr val="000000"/>
                          </a:solidFill>
                          <a:latin typeface="Arial"/>
                          <a:ea typeface="Times New Roman"/>
                          <a:cs typeface="Times New Roman"/>
                        </a:rPr>
                        <a:t> colonization</a:t>
                      </a:r>
                      <a:endParaRPr lang="en-PH" sz="2000" dirty="0">
                        <a:latin typeface="Calibri"/>
                        <a:ea typeface="Calibri"/>
                        <a:cs typeface="Times New Roman"/>
                      </a:endParaRPr>
                    </a:p>
                  </a:txBody>
                  <a:tcPr marL="0" marR="0" marT="0" marB="0" anchor="ctr">
                    <a:lnL>
                      <a:noFill/>
                    </a:lnL>
                    <a:lnR>
                      <a:noFill/>
                    </a:lnR>
                    <a:lnT>
                      <a:noFill/>
                    </a:lnT>
                    <a:lnB>
                      <a:noFill/>
                    </a:lnB>
                  </a:tcPr>
                </a:tc>
              </a:tr>
              <a:tr h="311150">
                <a:tc>
                  <a:txBody>
                    <a:bodyPr/>
                    <a:lstStyle/>
                    <a:p>
                      <a:pPr marL="0" marR="0">
                        <a:lnSpc>
                          <a:spcPct val="115000"/>
                        </a:lnSpc>
                        <a:spcBef>
                          <a:spcPts val="1200"/>
                        </a:spcBef>
                        <a:spcAft>
                          <a:spcPts val="1200"/>
                        </a:spcAft>
                      </a:pPr>
                      <a:r>
                        <a:rPr lang="en-PH" sz="2000" dirty="0">
                          <a:solidFill>
                            <a:srgbClr val="000000"/>
                          </a:solidFill>
                          <a:latin typeface="Arial"/>
                          <a:ea typeface="Times New Roman"/>
                          <a:cs typeface="Times New Roman"/>
                        </a:rPr>
                        <a:t>Acute respiratory distress syndrome</a:t>
                      </a:r>
                      <a:endParaRPr lang="en-PH" sz="2000" dirty="0">
                        <a:latin typeface="Calibri"/>
                        <a:ea typeface="Calibri"/>
                        <a:cs typeface="Times New Roman"/>
                      </a:endParaRPr>
                    </a:p>
                  </a:txBody>
                  <a:tcPr marL="0" marR="0" marT="0" marB="0" anchor="ctr">
                    <a:lnL>
                      <a:noFill/>
                    </a:lnL>
                    <a:lnR>
                      <a:noFill/>
                    </a:lnR>
                    <a:lnT>
                      <a:noFill/>
                    </a:lnT>
                    <a:lnB>
                      <a:noFill/>
                    </a:lnB>
                  </a:tcPr>
                </a:tc>
              </a:tr>
              <a:tr h="311150">
                <a:tc>
                  <a:txBody>
                    <a:bodyPr/>
                    <a:lstStyle/>
                    <a:p>
                      <a:pPr marL="0" marR="0">
                        <a:lnSpc>
                          <a:spcPct val="115000"/>
                        </a:lnSpc>
                        <a:spcBef>
                          <a:spcPts val="1200"/>
                        </a:spcBef>
                        <a:spcAft>
                          <a:spcPts val="1200"/>
                        </a:spcAft>
                      </a:pPr>
                      <a:r>
                        <a:rPr lang="en-PH" sz="2000" dirty="0" err="1">
                          <a:solidFill>
                            <a:srgbClr val="000000"/>
                          </a:solidFill>
                          <a:latin typeface="Arial"/>
                          <a:ea typeface="Times New Roman"/>
                          <a:cs typeface="Times New Roman"/>
                        </a:rPr>
                        <a:t>Mediastinal</a:t>
                      </a:r>
                      <a:r>
                        <a:rPr lang="en-PH" sz="2000" dirty="0">
                          <a:solidFill>
                            <a:srgbClr val="000000"/>
                          </a:solidFill>
                          <a:latin typeface="Arial"/>
                          <a:ea typeface="Times New Roman"/>
                          <a:cs typeface="Times New Roman"/>
                        </a:rPr>
                        <a:t> </a:t>
                      </a:r>
                      <a:r>
                        <a:rPr lang="en-PH" sz="2000" dirty="0" err="1">
                          <a:solidFill>
                            <a:srgbClr val="000000"/>
                          </a:solidFill>
                          <a:latin typeface="Arial"/>
                          <a:ea typeface="Times New Roman"/>
                          <a:cs typeface="Times New Roman"/>
                        </a:rPr>
                        <a:t>adenopathy</a:t>
                      </a:r>
                      <a:endParaRPr lang="en-PH" sz="2000" dirty="0">
                        <a:latin typeface="Calibri"/>
                        <a:ea typeface="Calibri"/>
                        <a:cs typeface="Times New Roman"/>
                      </a:endParaRPr>
                    </a:p>
                  </a:txBody>
                  <a:tcPr marL="0" marR="0" marT="0" marB="0" anchor="ctr">
                    <a:lnL>
                      <a:noFill/>
                    </a:lnL>
                    <a:lnR>
                      <a:noFill/>
                    </a:lnR>
                    <a:lnT>
                      <a:noFill/>
                    </a:lnT>
                    <a:lnB>
                      <a:noFill/>
                    </a:lnB>
                  </a:tcPr>
                </a:tc>
              </a:tr>
              <a:tr h="311150">
                <a:tc>
                  <a:txBody>
                    <a:bodyPr/>
                    <a:lstStyle/>
                    <a:p>
                      <a:pPr marL="0" marR="0">
                        <a:lnSpc>
                          <a:spcPct val="115000"/>
                        </a:lnSpc>
                        <a:spcBef>
                          <a:spcPts val="1200"/>
                        </a:spcBef>
                        <a:spcAft>
                          <a:spcPts val="1200"/>
                        </a:spcAft>
                      </a:pPr>
                      <a:r>
                        <a:rPr lang="en-PH" sz="2000" dirty="0" err="1">
                          <a:solidFill>
                            <a:srgbClr val="000000"/>
                          </a:solidFill>
                          <a:latin typeface="Arial"/>
                          <a:ea typeface="Times New Roman"/>
                          <a:cs typeface="Times New Roman"/>
                        </a:rPr>
                        <a:t>Hilar</a:t>
                      </a:r>
                      <a:r>
                        <a:rPr lang="en-PH" sz="2000" dirty="0">
                          <a:solidFill>
                            <a:srgbClr val="000000"/>
                          </a:solidFill>
                          <a:latin typeface="Arial"/>
                          <a:ea typeface="Times New Roman"/>
                          <a:cs typeface="Times New Roman"/>
                        </a:rPr>
                        <a:t> </a:t>
                      </a:r>
                      <a:r>
                        <a:rPr lang="en-PH" sz="2000" dirty="0" err="1">
                          <a:solidFill>
                            <a:srgbClr val="000000"/>
                          </a:solidFill>
                          <a:latin typeface="Arial"/>
                          <a:ea typeface="Times New Roman"/>
                          <a:cs typeface="Times New Roman"/>
                        </a:rPr>
                        <a:t>adenopathy</a:t>
                      </a:r>
                      <a:endParaRPr lang="en-PH" sz="2000" dirty="0">
                        <a:latin typeface="Calibri"/>
                        <a:ea typeface="Calibri"/>
                        <a:cs typeface="Times New Roman"/>
                      </a:endParaRPr>
                    </a:p>
                  </a:txBody>
                  <a:tcPr marL="0" marR="0" marT="0" marB="0" anchor="ctr">
                    <a:lnL>
                      <a:noFill/>
                    </a:lnL>
                    <a:lnR>
                      <a:noFill/>
                    </a:lnR>
                    <a:lnT>
                      <a:noFill/>
                    </a:lnT>
                    <a:lnB>
                      <a:noFill/>
                    </a:lnB>
                  </a:tcPr>
                </a:tc>
              </a:tr>
              <a:tr h="311150">
                <a:tc>
                  <a:txBody>
                    <a:bodyPr/>
                    <a:lstStyle/>
                    <a:p>
                      <a:pPr marL="0" marR="0">
                        <a:lnSpc>
                          <a:spcPct val="115000"/>
                        </a:lnSpc>
                        <a:spcBef>
                          <a:spcPts val="1200"/>
                        </a:spcBef>
                        <a:spcAft>
                          <a:spcPts val="1200"/>
                        </a:spcAft>
                      </a:pPr>
                      <a:r>
                        <a:rPr lang="en-PH" sz="2000" dirty="0" err="1">
                          <a:solidFill>
                            <a:srgbClr val="000000"/>
                          </a:solidFill>
                          <a:latin typeface="Arial"/>
                          <a:ea typeface="Times New Roman"/>
                          <a:cs typeface="Times New Roman"/>
                        </a:rPr>
                        <a:t>Pneumothorax</a:t>
                      </a:r>
                      <a:endParaRPr lang="en-PH" sz="2000" dirty="0">
                        <a:latin typeface="Calibri"/>
                        <a:ea typeface="Calibri"/>
                        <a:cs typeface="Times New Roman"/>
                      </a:endParaRPr>
                    </a:p>
                  </a:txBody>
                  <a:tcPr marL="0" marR="0" marT="0" marB="0" anchor="ctr">
                    <a:lnL>
                      <a:noFill/>
                    </a:lnL>
                    <a:lnR>
                      <a:noFill/>
                    </a:lnR>
                    <a:lnT>
                      <a:noFill/>
                    </a:lnT>
                    <a:lnB>
                      <a:noFill/>
                    </a:lnB>
                  </a:tcPr>
                </a:tc>
              </a:tr>
              <a:tr h="311150">
                <a:tc>
                  <a:txBody>
                    <a:bodyPr/>
                    <a:lstStyle/>
                    <a:p>
                      <a:pPr marL="0" marR="0">
                        <a:lnSpc>
                          <a:spcPct val="115000"/>
                        </a:lnSpc>
                        <a:spcBef>
                          <a:spcPts val="1200"/>
                        </a:spcBef>
                        <a:spcAft>
                          <a:spcPts val="1200"/>
                        </a:spcAft>
                      </a:pPr>
                      <a:r>
                        <a:rPr lang="en-PH" sz="2000" dirty="0">
                          <a:solidFill>
                            <a:srgbClr val="000000"/>
                          </a:solidFill>
                          <a:latin typeface="Arial"/>
                          <a:ea typeface="Times New Roman"/>
                          <a:cs typeface="Times New Roman"/>
                        </a:rPr>
                        <a:t>Pleural effusions/</a:t>
                      </a:r>
                      <a:r>
                        <a:rPr lang="en-PH" sz="2000" dirty="0" err="1">
                          <a:solidFill>
                            <a:srgbClr val="000000"/>
                          </a:solidFill>
                          <a:latin typeface="Arial"/>
                          <a:ea typeface="Times New Roman"/>
                          <a:cs typeface="Times New Roman"/>
                        </a:rPr>
                        <a:t>empyema</a:t>
                      </a:r>
                      <a:endParaRPr lang="en-PH" sz="2000" dirty="0">
                        <a:latin typeface="Calibri"/>
                        <a:ea typeface="Calibri"/>
                        <a:cs typeface="Times New Roman"/>
                      </a:endParaRPr>
                    </a:p>
                  </a:txBody>
                  <a:tcPr marL="0" marR="0" marT="0" marB="0" anchor="ctr">
                    <a:lnL>
                      <a:noFill/>
                    </a:lnL>
                    <a:lnR>
                      <a:noFill/>
                    </a:lnR>
                    <a:lnT>
                      <a:noFill/>
                    </a:lnT>
                    <a:lnB>
                      <a:noFill/>
                    </a:lnB>
                  </a:tcPr>
                </a:tc>
              </a:tr>
              <a:tr h="311150">
                <a:tc>
                  <a:txBody>
                    <a:bodyPr/>
                    <a:lstStyle/>
                    <a:p>
                      <a:pPr marL="0" marR="0">
                        <a:lnSpc>
                          <a:spcPct val="115000"/>
                        </a:lnSpc>
                        <a:spcBef>
                          <a:spcPts val="1200"/>
                        </a:spcBef>
                        <a:spcAft>
                          <a:spcPts val="1200"/>
                        </a:spcAft>
                      </a:pPr>
                      <a:r>
                        <a:rPr lang="en-PH" sz="2000" dirty="0" err="1">
                          <a:solidFill>
                            <a:srgbClr val="000000"/>
                          </a:solidFill>
                          <a:latin typeface="Arial"/>
                          <a:ea typeface="Times New Roman"/>
                          <a:cs typeface="Times New Roman"/>
                        </a:rPr>
                        <a:t>Miliary</a:t>
                      </a:r>
                      <a:r>
                        <a:rPr lang="en-PH" sz="2000" dirty="0">
                          <a:solidFill>
                            <a:srgbClr val="000000"/>
                          </a:solidFill>
                          <a:latin typeface="Arial"/>
                          <a:ea typeface="Times New Roman"/>
                          <a:cs typeface="Times New Roman"/>
                        </a:rPr>
                        <a:t> pattern</a:t>
                      </a:r>
                      <a:endParaRPr lang="en-PH" sz="2000" dirty="0">
                        <a:latin typeface="Calibri"/>
                        <a:ea typeface="Calibri"/>
                        <a:cs typeface="Times New Roman"/>
                      </a:endParaRPr>
                    </a:p>
                  </a:txBody>
                  <a:tcPr marL="0" marR="0" marT="0" marB="0" anchor="ctr">
                    <a:lnL>
                      <a:noFill/>
                    </a:lnL>
                    <a:lnR>
                      <a:noFill/>
                    </a:lnR>
                    <a:lnT>
                      <a:noFill/>
                    </a:lnT>
                    <a:lnB>
                      <a:noFill/>
                    </a:lnB>
                  </a:tcPr>
                </a:tc>
              </a:tr>
            </a:tbl>
          </a:graphicData>
        </a:graphic>
      </p:graphicFrame>
      <p:sp>
        <p:nvSpPr>
          <p:cNvPr id="5" name="TextBox 4"/>
          <p:cNvSpPr txBox="1"/>
          <p:nvPr/>
        </p:nvSpPr>
        <p:spPr>
          <a:xfrm>
            <a:off x="2209800" y="4876800"/>
            <a:ext cx="6553200" cy="646331"/>
          </a:xfrm>
          <a:prstGeom prst="rect">
            <a:avLst/>
          </a:prstGeom>
          <a:noFill/>
        </p:spPr>
        <p:txBody>
          <a:bodyPr wrap="square" rtlCol="0">
            <a:spAutoFit/>
          </a:bodyPr>
          <a:lstStyle/>
          <a:p>
            <a:pPr algn="ctr"/>
            <a:r>
              <a:rPr lang="en-PH" sz="3600" dirty="0" smtClean="0"/>
              <a:t>LUNGS</a:t>
            </a:r>
            <a:endParaRPr lang="en-PH" sz="24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cstate="print"/>
          <a:srcRect t="22000" r="53906" b="22000"/>
          <a:stretch>
            <a:fillRect/>
          </a:stretch>
        </p:blipFill>
        <p:spPr bwMode="auto">
          <a:xfrm>
            <a:off x="457200" y="304800"/>
            <a:ext cx="8242300" cy="586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4294967295"/>
          </p:nvPr>
        </p:nvPicPr>
        <p:blipFill>
          <a:blip r:embed="rId2" cstate="print"/>
          <a:srcRect l="39460" r="40810" b="7401"/>
          <a:stretch>
            <a:fillRect/>
          </a:stretch>
        </p:blipFill>
        <p:spPr bwMode="auto">
          <a:xfrm>
            <a:off x="0" y="457200"/>
            <a:ext cx="2133600" cy="5867400"/>
          </a:xfrm>
          <a:prstGeom prst="rect">
            <a:avLst/>
          </a:prstGeom>
          <a:noFill/>
          <a:ln w="9525">
            <a:noFill/>
            <a:miter lim="800000"/>
            <a:headEnd/>
            <a:tailEnd/>
          </a:ln>
        </p:spPr>
      </p:pic>
      <p:sp>
        <p:nvSpPr>
          <p:cNvPr id="3" name="Notched Right Arrow 2"/>
          <p:cNvSpPr/>
          <p:nvPr/>
        </p:nvSpPr>
        <p:spPr>
          <a:xfrm>
            <a:off x="2133600" y="2362200"/>
            <a:ext cx="3048000" cy="45719"/>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aphicFrame>
        <p:nvGraphicFramePr>
          <p:cNvPr id="4" name="Table 3"/>
          <p:cNvGraphicFramePr>
            <a:graphicFrameLocks noGrp="1"/>
          </p:cNvGraphicFramePr>
          <p:nvPr/>
        </p:nvGraphicFramePr>
        <p:xfrm>
          <a:off x="5181600" y="381000"/>
          <a:ext cx="3581400" cy="5333374"/>
        </p:xfrm>
        <a:graphic>
          <a:graphicData uri="http://schemas.openxmlformats.org/drawingml/2006/table">
            <a:tbl>
              <a:tblPr/>
              <a:tblGrid>
                <a:gridCol w="3581400"/>
              </a:tblGrid>
              <a:tr h="609600">
                <a:tc>
                  <a:txBody>
                    <a:bodyPr/>
                    <a:lstStyle/>
                    <a:p>
                      <a:pPr marL="0" marR="0">
                        <a:lnSpc>
                          <a:spcPct val="115000"/>
                        </a:lnSpc>
                        <a:spcBef>
                          <a:spcPts val="1200"/>
                        </a:spcBef>
                        <a:spcAft>
                          <a:spcPts val="1200"/>
                        </a:spcAft>
                      </a:pPr>
                      <a:r>
                        <a:rPr lang="en-PH" sz="2000" dirty="0">
                          <a:solidFill>
                            <a:srgbClr val="000000"/>
                          </a:solidFill>
                          <a:latin typeface="Arial"/>
                          <a:ea typeface="Times New Roman"/>
                          <a:cs typeface="Times New Roman"/>
                        </a:rPr>
                        <a:t>Papules and </a:t>
                      </a:r>
                      <a:r>
                        <a:rPr lang="en-PH" sz="2000" dirty="0" err="1">
                          <a:solidFill>
                            <a:srgbClr val="000000"/>
                          </a:solidFill>
                          <a:latin typeface="Arial"/>
                          <a:ea typeface="Times New Roman"/>
                          <a:cs typeface="Times New Roman"/>
                        </a:rPr>
                        <a:t>maculopapules</a:t>
                      </a:r>
                      <a:endParaRPr lang="en-PH" sz="2000" dirty="0">
                        <a:latin typeface="Calibri"/>
                        <a:ea typeface="Calibri"/>
                        <a:cs typeface="Times New Roman"/>
                      </a:endParaRPr>
                    </a:p>
                  </a:txBody>
                  <a:tcPr marL="0" marR="0" marT="0" marB="0" anchor="ctr">
                    <a:lnL>
                      <a:noFill/>
                    </a:lnL>
                    <a:lnR>
                      <a:noFill/>
                    </a:lnR>
                    <a:lnT>
                      <a:noFill/>
                    </a:lnT>
                    <a:lnB>
                      <a:noFill/>
                    </a:lnB>
                  </a:tcPr>
                </a:tc>
              </a:tr>
              <a:tr h="457200">
                <a:tc>
                  <a:txBody>
                    <a:bodyPr/>
                    <a:lstStyle/>
                    <a:p>
                      <a:pPr marL="0" marR="0">
                        <a:lnSpc>
                          <a:spcPct val="115000"/>
                        </a:lnSpc>
                        <a:spcBef>
                          <a:spcPts val="1200"/>
                        </a:spcBef>
                        <a:spcAft>
                          <a:spcPts val="1200"/>
                        </a:spcAft>
                      </a:pPr>
                      <a:r>
                        <a:rPr lang="en-PH" sz="2000" dirty="0" smtClean="0">
                          <a:solidFill>
                            <a:srgbClr val="000000"/>
                          </a:solidFill>
                          <a:latin typeface="Arial"/>
                          <a:ea typeface="Times New Roman"/>
                          <a:cs typeface="Times New Roman"/>
                        </a:rPr>
                        <a:t>Subcutaneous </a:t>
                      </a:r>
                      <a:r>
                        <a:rPr lang="en-PH" sz="2000" dirty="0">
                          <a:solidFill>
                            <a:srgbClr val="000000"/>
                          </a:solidFill>
                          <a:latin typeface="Arial"/>
                          <a:ea typeface="Times New Roman"/>
                          <a:cs typeface="Times New Roman"/>
                        </a:rPr>
                        <a:t>abscess</a:t>
                      </a:r>
                      <a:endParaRPr lang="en-PH" sz="2000" dirty="0">
                        <a:latin typeface="Calibri"/>
                        <a:ea typeface="Calibri"/>
                        <a:cs typeface="Times New Roman"/>
                      </a:endParaRPr>
                    </a:p>
                  </a:txBody>
                  <a:tcPr marL="0" marR="0" marT="0" marB="0" anchor="ctr">
                    <a:lnL>
                      <a:noFill/>
                    </a:lnL>
                    <a:lnR>
                      <a:noFill/>
                    </a:lnR>
                    <a:lnT>
                      <a:noFill/>
                    </a:lnT>
                    <a:lnB>
                      <a:noFill/>
                    </a:lnB>
                  </a:tcPr>
                </a:tc>
              </a:tr>
              <a:tr h="423745">
                <a:tc>
                  <a:txBody>
                    <a:bodyPr/>
                    <a:lstStyle/>
                    <a:p>
                      <a:pPr marL="0" marR="0">
                        <a:lnSpc>
                          <a:spcPct val="115000"/>
                        </a:lnSpc>
                        <a:spcBef>
                          <a:spcPts val="1200"/>
                        </a:spcBef>
                        <a:spcAft>
                          <a:spcPts val="1200"/>
                        </a:spcAft>
                      </a:pPr>
                      <a:r>
                        <a:rPr lang="en-PH" sz="2000" dirty="0">
                          <a:solidFill>
                            <a:srgbClr val="000000"/>
                          </a:solidFill>
                          <a:latin typeface="Arial"/>
                          <a:ea typeface="Times New Roman"/>
                          <a:cs typeface="Times New Roman"/>
                        </a:rPr>
                        <a:t>Plaques</a:t>
                      </a:r>
                      <a:endParaRPr lang="en-PH" sz="2000" dirty="0">
                        <a:latin typeface="Calibri"/>
                        <a:ea typeface="Calibri"/>
                        <a:cs typeface="Times New Roman"/>
                      </a:endParaRPr>
                    </a:p>
                  </a:txBody>
                  <a:tcPr marL="0" marR="0" marT="0" marB="0" anchor="ctr">
                    <a:lnL>
                      <a:noFill/>
                    </a:lnL>
                    <a:lnR>
                      <a:noFill/>
                    </a:lnR>
                    <a:lnT>
                      <a:noFill/>
                    </a:lnT>
                    <a:lnB>
                      <a:noFill/>
                    </a:lnB>
                  </a:tcPr>
                </a:tc>
              </a:tr>
              <a:tr h="423745">
                <a:tc>
                  <a:txBody>
                    <a:bodyPr/>
                    <a:lstStyle/>
                    <a:p>
                      <a:pPr marL="0" marR="0">
                        <a:lnSpc>
                          <a:spcPct val="115000"/>
                        </a:lnSpc>
                        <a:spcBef>
                          <a:spcPts val="1200"/>
                        </a:spcBef>
                        <a:spcAft>
                          <a:spcPts val="1200"/>
                        </a:spcAft>
                      </a:pPr>
                      <a:r>
                        <a:rPr lang="en-PH" sz="2000" dirty="0" err="1">
                          <a:solidFill>
                            <a:srgbClr val="000000"/>
                          </a:solidFill>
                          <a:latin typeface="Arial"/>
                          <a:ea typeface="Times New Roman"/>
                          <a:cs typeface="Times New Roman"/>
                        </a:rPr>
                        <a:t>Cellulitis</a:t>
                      </a:r>
                      <a:endParaRPr lang="en-PH" sz="2000" dirty="0">
                        <a:latin typeface="Calibri"/>
                        <a:ea typeface="Calibri"/>
                        <a:cs typeface="Times New Roman"/>
                      </a:endParaRPr>
                    </a:p>
                  </a:txBody>
                  <a:tcPr marL="0" marR="0" marT="0" marB="0" anchor="ctr">
                    <a:lnL>
                      <a:noFill/>
                    </a:lnL>
                    <a:lnR>
                      <a:noFill/>
                    </a:lnR>
                    <a:lnT>
                      <a:noFill/>
                    </a:lnT>
                    <a:lnB>
                      <a:noFill/>
                    </a:lnB>
                  </a:tcPr>
                </a:tc>
              </a:tr>
              <a:tr h="423745">
                <a:tc>
                  <a:txBody>
                    <a:bodyPr/>
                    <a:lstStyle/>
                    <a:p>
                      <a:pPr marL="0" marR="0">
                        <a:lnSpc>
                          <a:spcPct val="115000"/>
                        </a:lnSpc>
                        <a:spcBef>
                          <a:spcPts val="1200"/>
                        </a:spcBef>
                        <a:spcAft>
                          <a:spcPts val="1200"/>
                        </a:spcAft>
                      </a:pPr>
                      <a:r>
                        <a:rPr lang="en-PH" sz="2000" dirty="0" err="1">
                          <a:solidFill>
                            <a:srgbClr val="000000"/>
                          </a:solidFill>
                          <a:latin typeface="Arial"/>
                          <a:ea typeface="Times New Roman"/>
                          <a:cs typeface="Times New Roman"/>
                        </a:rPr>
                        <a:t>Purpura</a:t>
                      </a:r>
                      <a:endParaRPr lang="en-PH" sz="2000" dirty="0">
                        <a:latin typeface="Calibri"/>
                        <a:ea typeface="Calibri"/>
                        <a:cs typeface="Times New Roman"/>
                      </a:endParaRPr>
                    </a:p>
                  </a:txBody>
                  <a:tcPr marL="0" marR="0" marT="0" marB="0" anchor="ctr">
                    <a:lnL>
                      <a:noFill/>
                    </a:lnL>
                    <a:lnR>
                      <a:noFill/>
                    </a:lnR>
                    <a:lnT>
                      <a:noFill/>
                    </a:lnT>
                    <a:lnB>
                      <a:noFill/>
                    </a:lnB>
                  </a:tcPr>
                </a:tc>
              </a:tr>
              <a:tr h="423745">
                <a:tc>
                  <a:txBody>
                    <a:bodyPr/>
                    <a:lstStyle/>
                    <a:p>
                      <a:pPr marL="0" marR="0">
                        <a:lnSpc>
                          <a:spcPct val="115000"/>
                        </a:lnSpc>
                        <a:spcBef>
                          <a:spcPts val="1200"/>
                        </a:spcBef>
                        <a:spcAft>
                          <a:spcPts val="1200"/>
                        </a:spcAft>
                      </a:pPr>
                      <a:r>
                        <a:rPr lang="en-PH" sz="2000" dirty="0">
                          <a:solidFill>
                            <a:srgbClr val="000000"/>
                          </a:solidFill>
                          <a:latin typeface="Arial"/>
                          <a:ea typeface="Times New Roman"/>
                          <a:cs typeface="Times New Roman"/>
                        </a:rPr>
                        <a:t>Acne</a:t>
                      </a:r>
                      <a:endParaRPr lang="en-PH" sz="2000" dirty="0">
                        <a:latin typeface="Calibri"/>
                        <a:ea typeface="Calibri"/>
                        <a:cs typeface="Times New Roman"/>
                      </a:endParaRPr>
                    </a:p>
                  </a:txBody>
                  <a:tcPr marL="0" marR="0" marT="0" marB="0" anchor="ctr">
                    <a:lnL>
                      <a:noFill/>
                    </a:lnL>
                    <a:lnR>
                      <a:noFill/>
                    </a:lnR>
                    <a:lnT>
                      <a:noFill/>
                    </a:lnT>
                    <a:lnB>
                      <a:noFill/>
                    </a:lnB>
                  </a:tcPr>
                </a:tc>
              </a:tr>
              <a:tr h="423745">
                <a:tc>
                  <a:txBody>
                    <a:bodyPr/>
                    <a:lstStyle/>
                    <a:p>
                      <a:pPr marL="0" marR="0">
                        <a:lnSpc>
                          <a:spcPct val="115000"/>
                        </a:lnSpc>
                        <a:spcBef>
                          <a:spcPts val="1200"/>
                        </a:spcBef>
                        <a:spcAft>
                          <a:spcPts val="1200"/>
                        </a:spcAft>
                      </a:pPr>
                      <a:r>
                        <a:rPr lang="en-PH" sz="2000" dirty="0">
                          <a:solidFill>
                            <a:srgbClr val="000000"/>
                          </a:solidFill>
                          <a:latin typeface="Arial"/>
                          <a:ea typeface="Times New Roman"/>
                          <a:cs typeface="Times New Roman"/>
                        </a:rPr>
                        <a:t>Draining sinuses</a:t>
                      </a:r>
                      <a:endParaRPr lang="en-PH" sz="2000" dirty="0">
                        <a:latin typeface="Calibri"/>
                        <a:ea typeface="Calibri"/>
                        <a:cs typeface="Times New Roman"/>
                      </a:endParaRPr>
                    </a:p>
                  </a:txBody>
                  <a:tcPr marL="0" marR="0" marT="0" marB="0" anchor="ctr">
                    <a:lnL>
                      <a:noFill/>
                    </a:lnL>
                    <a:lnR>
                      <a:noFill/>
                    </a:lnR>
                    <a:lnT>
                      <a:noFill/>
                    </a:lnT>
                    <a:lnB>
                      <a:noFill/>
                    </a:lnB>
                  </a:tcPr>
                </a:tc>
              </a:tr>
              <a:tr h="423745">
                <a:tc>
                  <a:txBody>
                    <a:bodyPr/>
                    <a:lstStyle/>
                    <a:p>
                      <a:pPr marL="0" marR="0">
                        <a:lnSpc>
                          <a:spcPct val="115000"/>
                        </a:lnSpc>
                        <a:spcBef>
                          <a:spcPts val="1200"/>
                        </a:spcBef>
                        <a:spcAft>
                          <a:spcPts val="1200"/>
                        </a:spcAft>
                      </a:pPr>
                      <a:r>
                        <a:rPr lang="en-PH" sz="2000" dirty="0">
                          <a:solidFill>
                            <a:srgbClr val="000000"/>
                          </a:solidFill>
                          <a:latin typeface="Arial"/>
                          <a:ea typeface="Times New Roman"/>
                          <a:cs typeface="Times New Roman"/>
                        </a:rPr>
                        <a:t>Ulcers</a:t>
                      </a:r>
                      <a:endParaRPr lang="en-PH" sz="2000" dirty="0">
                        <a:latin typeface="Calibri"/>
                        <a:ea typeface="Calibri"/>
                        <a:cs typeface="Times New Roman"/>
                      </a:endParaRPr>
                    </a:p>
                  </a:txBody>
                  <a:tcPr marL="0" marR="0" marT="0" marB="0" anchor="ctr">
                    <a:lnL>
                      <a:noFill/>
                    </a:lnL>
                    <a:lnR>
                      <a:noFill/>
                    </a:lnR>
                    <a:lnT>
                      <a:noFill/>
                    </a:lnT>
                    <a:lnB>
                      <a:noFill/>
                    </a:lnB>
                  </a:tcPr>
                </a:tc>
              </a:tr>
              <a:tr h="423745">
                <a:tc>
                  <a:txBody>
                    <a:bodyPr/>
                    <a:lstStyle/>
                    <a:p>
                      <a:pPr marL="0" marR="0">
                        <a:lnSpc>
                          <a:spcPct val="115000"/>
                        </a:lnSpc>
                        <a:spcBef>
                          <a:spcPts val="1200"/>
                        </a:spcBef>
                        <a:spcAft>
                          <a:spcPts val="1200"/>
                        </a:spcAft>
                      </a:pPr>
                      <a:r>
                        <a:rPr lang="en-PH" sz="2000" dirty="0" err="1">
                          <a:solidFill>
                            <a:srgbClr val="000000"/>
                          </a:solidFill>
                          <a:latin typeface="Arial"/>
                          <a:ea typeface="Times New Roman"/>
                          <a:cs typeface="Times New Roman"/>
                        </a:rPr>
                        <a:t>Bullae</a:t>
                      </a:r>
                      <a:endParaRPr lang="en-PH" sz="2000" dirty="0">
                        <a:latin typeface="Calibri"/>
                        <a:ea typeface="Calibri"/>
                        <a:cs typeface="Times New Roman"/>
                      </a:endParaRPr>
                    </a:p>
                  </a:txBody>
                  <a:tcPr marL="0" marR="0" marT="0" marB="0" anchor="ctr">
                    <a:lnL>
                      <a:noFill/>
                    </a:lnL>
                    <a:lnR>
                      <a:noFill/>
                    </a:lnR>
                    <a:lnT>
                      <a:noFill/>
                    </a:lnT>
                    <a:lnB>
                      <a:noFill/>
                    </a:lnB>
                  </a:tcPr>
                </a:tc>
              </a:tr>
              <a:tr h="423745">
                <a:tc>
                  <a:txBody>
                    <a:bodyPr/>
                    <a:lstStyle/>
                    <a:p>
                      <a:pPr marL="0" marR="0">
                        <a:lnSpc>
                          <a:spcPct val="115000"/>
                        </a:lnSpc>
                        <a:spcBef>
                          <a:spcPts val="1200"/>
                        </a:spcBef>
                        <a:spcAft>
                          <a:spcPts val="1200"/>
                        </a:spcAft>
                      </a:pPr>
                      <a:r>
                        <a:rPr lang="en-PH" sz="2000" dirty="0" err="1">
                          <a:solidFill>
                            <a:srgbClr val="000000"/>
                          </a:solidFill>
                          <a:latin typeface="Arial"/>
                          <a:ea typeface="Times New Roman"/>
                          <a:cs typeface="Times New Roman"/>
                        </a:rPr>
                        <a:t>Herpetiformis</a:t>
                      </a:r>
                      <a:r>
                        <a:rPr lang="en-PH" sz="2000" dirty="0">
                          <a:solidFill>
                            <a:srgbClr val="000000"/>
                          </a:solidFill>
                          <a:latin typeface="Arial"/>
                          <a:ea typeface="Times New Roman"/>
                          <a:cs typeface="Times New Roman"/>
                        </a:rPr>
                        <a:t>-like</a:t>
                      </a:r>
                      <a:endParaRPr lang="en-PH" sz="2000" dirty="0">
                        <a:latin typeface="Calibri"/>
                        <a:ea typeface="Calibri"/>
                        <a:cs typeface="Times New Roman"/>
                      </a:endParaRPr>
                    </a:p>
                  </a:txBody>
                  <a:tcPr marL="0" marR="0" marT="0" marB="0" anchor="ctr">
                    <a:lnL>
                      <a:noFill/>
                    </a:lnL>
                    <a:lnR>
                      <a:noFill/>
                    </a:lnR>
                    <a:lnT>
                      <a:noFill/>
                    </a:lnT>
                    <a:lnB>
                      <a:noFill/>
                    </a:lnB>
                  </a:tcPr>
                </a:tc>
              </a:tr>
              <a:tr h="876614">
                <a:tc>
                  <a:txBody>
                    <a:bodyPr/>
                    <a:lstStyle/>
                    <a:p>
                      <a:pPr marL="0" marR="0">
                        <a:lnSpc>
                          <a:spcPct val="115000"/>
                        </a:lnSpc>
                        <a:spcBef>
                          <a:spcPts val="1200"/>
                        </a:spcBef>
                        <a:spcAft>
                          <a:spcPts val="1200"/>
                        </a:spcAft>
                      </a:pPr>
                      <a:r>
                        <a:rPr lang="en-PH" sz="2000" dirty="0" err="1">
                          <a:solidFill>
                            <a:srgbClr val="000000"/>
                          </a:solidFill>
                          <a:latin typeface="Arial"/>
                          <a:ea typeface="Times New Roman"/>
                          <a:cs typeface="Times New Roman"/>
                        </a:rPr>
                        <a:t>Molluscum</a:t>
                      </a:r>
                      <a:r>
                        <a:rPr lang="en-PH" sz="2000" dirty="0">
                          <a:solidFill>
                            <a:srgbClr val="000000"/>
                          </a:solidFill>
                          <a:latin typeface="Arial"/>
                          <a:ea typeface="Times New Roman"/>
                          <a:cs typeface="Times New Roman"/>
                        </a:rPr>
                        <a:t> </a:t>
                      </a:r>
                      <a:r>
                        <a:rPr lang="en-PH" sz="2000" dirty="0" err="1">
                          <a:solidFill>
                            <a:srgbClr val="000000"/>
                          </a:solidFill>
                          <a:latin typeface="Arial"/>
                          <a:ea typeface="Times New Roman"/>
                          <a:cs typeface="Times New Roman"/>
                        </a:rPr>
                        <a:t>contagiosum</a:t>
                      </a:r>
                      <a:r>
                        <a:rPr lang="en-PH" sz="2000" dirty="0">
                          <a:solidFill>
                            <a:srgbClr val="000000"/>
                          </a:solidFill>
                          <a:latin typeface="Arial"/>
                          <a:ea typeface="Times New Roman"/>
                          <a:cs typeface="Times New Roman"/>
                        </a:rPr>
                        <a:t>-like</a:t>
                      </a:r>
                      <a:endParaRPr lang="en-PH" sz="2000" dirty="0">
                        <a:latin typeface="Calibri"/>
                        <a:ea typeface="Calibri"/>
                        <a:cs typeface="Times New Roman"/>
                      </a:endParaRPr>
                    </a:p>
                  </a:txBody>
                  <a:tcPr marL="0" marR="0" marT="0" marB="0" anchor="ctr">
                    <a:lnL>
                      <a:noFill/>
                    </a:lnL>
                    <a:lnR>
                      <a:noFill/>
                    </a:lnR>
                    <a:lnT>
                      <a:noFill/>
                    </a:lnT>
                    <a:lnB>
                      <a:noFill/>
                    </a:lnB>
                  </a:tcPr>
                </a:tc>
              </a:tr>
            </a:tbl>
          </a:graphicData>
        </a:graphic>
      </p:graphicFrame>
      <p:sp>
        <p:nvSpPr>
          <p:cNvPr id="5" name="TextBox 4"/>
          <p:cNvSpPr txBox="1"/>
          <p:nvPr/>
        </p:nvSpPr>
        <p:spPr>
          <a:xfrm>
            <a:off x="2286000" y="5867400"/>
            <a:ext cx="6553200" cy="461665"/>
          </a:xfrm>
          <a:prstGeom prst="rect">
            <a:avLst/>
          </a:prstGeom>
          <a:noFill/>
        </p:spPr>
        <p:txBody>
          <a:bodyPr wrap="square" rtlCol="0">
            <a:spAutoFit/>
          </a:bodyPr>
          <a:lstStyle/>
          <a:p>
            <a:pPr algn="ctr"/>
            <a:r>
              <a:rPr lang="en-PH" sz="2400" b="1" dirty="0" smtClean="0">
                <a:latin typeface="Tahoma" pitchFamily="34" charset="0"/>
                <a:ea typeface="Tahoma" pitchFamily="34" charset="0"/>
                <a:cs typeface="Tahoma" pitchFamily="34" charset="0"/>
              </a:rPr>
              <a:t>INTEGUMENTARY SYSTEM</a:t>
            </a:r>
            <a:endParaRPr lang="en-PH" sz="2400" b="1"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cstate="print"/>
          <a:srcRect t="26000" r="51563" b="22000"/>
          <a:stretch>
            <a:fillRect/>
          </a:stretch>
        </p:blipFill>
        <p:spPr bwMode="auto">
          <a:xfrm>
            <a:off x="0" y="381000"/>
            <a:ext cx="4724400" cy="2971800"/>
          </a:xfrm>
          <a:prstGeom prst="rect">
            <a:avLst/>
          </a:prstGeom>
          <a:noFill/>
          <a:ln w="9525">
            <a:noFill/>
            <a:miter lim="800000"/>
            <a:headEnd/>
            <a:tailEnd/>
          </a:ln>
        </p:spPr>
      </p:pic>
      <p:pic>
        <p:nvPicPr>
          <p:cNvPr id="52227" name="Picture 3"/>
          <p:cNvPicPr>
            <a:picLocks noChangeAspect="1" noChangeArrowheads="1"/>
          </p:cNvPicPr>
          <p:nvPr/>
        </p:nvPicPr>
        <p:blipFill>
          <a:blip r:embed="rId3" cstate="print"/>
          <a:srcRect l="14062" t="27333" r="37500" b="14000"/>
          <a:stretch>
            <a:fillRect/>
          </a:stretch>
        </p:blipFill>
        <p:spPr bwMode="auto">
          <a:xfrm>
            <a:off x="4419600" y="3276600"/>
            <a:ext cx="4724400"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Family History</a:t>
            </a:r>
            <a:endParaRPr lang="en-PH" dirty="0"/>
          </a:p>
        </p:txBody>
      </p:sp>
      <p:sp>
        <p:nvSpPr>
          <p:cNvPr id="3" name="Content Placeholder 2"/>
          <p:cNvSpPr>
            <a:spLocks noGrp="1"/>
          </p:cNvSpPr>
          <p:nvPr>
            <p:ph sz="quarter" idx="1"/>
          </p:nvPr>
        </p:nvSpPr>
        <p:spPr/>
        <p:txBody>
          <a:bodyPr/>
          <a:lstStyle/>
          <a:p>
            <a:r>
              <a:rPr lang="en-PH" dirty="0" smtClean="0">
                <a:latin typeface="Tahoma" pitchFamily="34" charset="0"/>
                <a:ea typeface="Tahoma" pitchFamily="34" charset="0"/>
                <a:cs typeface="Tahoma" pitchFamily="34" charset="0"/>
              </a:rPr>
              <a:t>No hypertension</a:t>
            </a:r>
          </a:p>
          <a:p>
            <a:r>
              <a:rPr lang="en-PH" dirty="0" smtClean="0">
                <a:latin typeface="Tahoma" pitchFamily="34" charset="0"/>
                <a:ea typeface="Tahoma" pitchFamily="34" charset="0"/>
                <a:cs typeface="Tahoma" pitchFamily="34" charset="0"/>
              </a:rPr>
              <a:t>No diabetes </a:t>
            </a:r>
          </a:p>
          <a:p>
            <a:r>
              <a:rPr lang="en-PH" dirty="0" smtClean="0">
                <a:latin typeface="Tahoma" pitchFamily="34" charset="0"/>
                <a:ea typeface="Tahoma" pitchFamily="34" charset="0"/>
                <a:cs typeface="Tahoma" pitchFamily="34" charset="0"/>
              </a:rPr>
              <a:t>No asthma </a:t>
            </a:r>
          </a:p>
          <a:p>
            <a:r>
              <a:rPr lang="en-PH" dirty="0" smtClean="0">
                <a:latin typeface="Tahoma" pitchFamily="34" charset="0"/>
                <a:ea typeface="Tahoma" pitchFamily="34" charset="0"/>
                <a:cs typeface="Tahoma" pitchFamily="34" charset="0"/>
              </a:rPr>
              <a:t>No cancer</a:t>
            </a:r>
            <a:endParaRPr lang="en-PH"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cstate="print"/>
          <a:srcRect l="26562" t="46000" r="30469" b="12667"/>
          <a:stretch>
            <a:fillRect/>
          </a:stretch>
        </p:blipFill>
        <p:spPr bwMode="auto">
          <a:xfrm>
            <a:off x="304800" y="304800"/>
            <a:ext cx="4648200" cy="2619895"/>
          </a:xfrm>
          <a:prstGeom prst="rect">
            <a:avLst/>
          </a:prstGeom>
          <a:noFill/>
          <a:ln w="9525">
            <a:noFill/>
            <a:miter lim="800000"/>
            <a:headEnd/>
            <a:tailEnd/>
          </a:ln>
        </p:spPr>
      </p:pic>
      <p:pic>
        <p:nvPicPr>
          <p:cNvPr id="54275" name="Picture 3"/>
          <p:cNvPicPr>
            <a:picLocks noChangeAspect="1" noChangeArrowheads="1"/>
          </p:cNvPicPr>
          <p:nvPr/>
        </p:nvPicPr>
        <p:blipFill>
          <a:blip r:embed="rId3" cstate="print"/>
          <a:srcRect l="25781" t="46000" r="29688" b="14000"/>
          <a:stretch>
            <a:fillRect/>
          </a:stretch>
        </p:blipFill>
        <p:spPr bwMode="auto">
          <a:xfrm>
            <a:off x="2743200" y="3048000"/>
            <a:ext cx="6400800" cy="33688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4294967295"/>
          </p:nvPr>
        </p:nvPicPr>
        <p:blipFill>
          <a:blip r:embed="rId2" cstate="print"/>
          <a:srcRect l="39460" r="40810" b="7401"/>
          <a:stretch>
            <a:fillRect/>
          </a:stretch>
        </p:blipFill>
        <p:spPr bwMode="auto">
          <a:xfrm>
            <a:off x="0" y="457200"/>
            <a:ext cx="2133600" cy="5867400"/>
          </a:xfrm>
          <a:prstGeom prst="rect">
            <a:avLst/>
          </a:prstGeom>
          <a:noFill/>
          <a:ln w="9525">
            <a:noFill/>
            <a:miter lim="800000"/>
            <a:headEnd/>
            <a:tailEnd/>
          </a:ln>
        </p:spPr>
      </p:pic>
      <p:sp>
        <p:nvSpPr>
          <p:cNvPr id="3" name="Notched Right Arrow 2"/>
          <p:cNvSpPr/>
          <p:nvPr/>
        </p:nvSpPr>
        <p:spPr>
          <a:xfrm>
            <a:off x="1143000" y="2057400"/>
            <a:ext cx="3352800" cy="762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aphicFrame>
        <p:nvGraphicFramePr>
          <p:cNvPr id="4" name="Table 3"/>
          <p:cNvGraphicFramePr>
            <a:graphicFrameLocks noGrp="1"/>
          </p:cNvGraphicFramePr>
          <p:nvPr/>
        </p:nvGraphicFramePr>
        <p:xfrm>
          <a:off x="4724400" y="1143000"/>
          <a:ext cx="3048000" cy="2453640"/>
        </p:xfrm>
        <a:graphic>
          <a:graphicData uri="http://schemas.openxmlformats.org/drawingml/2006/table">
            <a:tbl>
              <a:tblPr/>
              <a:tblGrid>
                <a:gridCol w="3048000"/>
              </a:tblGrid>
              <a:tr h="76200">
                <a:tc>
                  <a:txBody>
                    <a:bodyPr/>
                    <a:lstStyle/>
                    <a:p>
                      <a:pPr marL="0" marR="0">
                        <a:lnSpc>
                          <a:spcPct val="115000"/>
                        </a:lnSpc>
                        <a:spcBef>
                          <a:spcPts val="1200"/>
                        </a:spcBef>
                        <a:spcAft>
                          <a:spcPts val="1200"/>
                        </a:spcAft>
                      </a:pPr>
                      <a:r>
                        <a:rPr lang="en-PH" sz="2000" dirty="0" err="1">
                          <a:solidFill>
                            <a:srgbClr val="000000"/>
                          </a:solidFill>
                          <a:latin typeface="Arial"/>
                          <a:ea typeface="Times New Roman"/>
                          <a:cs typeface="Times New Roman"/>
                        </a:rPr>
                        <a:t>Cryptococcemia</a:t>
                      </a:r>
                      <a:endParaRPr lang="en-PH" sz="2000" dirty="0">
                        <a:latin typeface="Calibri"/>
                        <a:ea typeface="Calibri"/>
                        <a:cs typeface="Times New Roman"/>
                      </a:endParaRPr>
                    </a:p>
                  </a:txBody>
                  <a:tcPr marL="0" marR="0" marT="0" marB="0" anchor="ctr">
                    <a:lnL>
                      <a:noFill/>
                    </a:lnL>
                    <a:lnR>
                      <a:noFill/>
                    </a:lnR>
                    <a:lnT>
                      <a:noFill/>
                    </a:lnT>
                    <a:lnB>
                      <a:noFill/>
                    </a:lnB>
                  </a:tcPr>
                </a:tc>
              </a:tr>
              <a:tr h="0">
                <a:tc>
                  <a:txBody>
                    <a:bodyPr/>
                    <a:lstStyle/>
                    <a:p>
                      <a:pPr marL="0" marR="0">
                        <a:lnSpc>
                          <a:spcPct val="115000"/>
                        </a:lnSpc>
                        <a:spcBef>
                          <a:spcPts val="1200"/>
                        </a:spcBef>
                        <a:spcAft>
                          <a:spcPts val="1200"/>
                        </a:spcAft>
                      </a:pPr>
                      <a:r>
                        <a:rPr lang="en-PH" sz="2000" dirty="0" err="1">
                          <a:solidFill>
                            <a:srgbClr val="000000"/>
                          </a:solidFill>
                          <a:latin typeface="Arial"/>
                          <a:ea typeface="Times New Roman"/>
                          <a:cs typeface="Times New Roman"/>
                        </a:rPr>
                        <a:t>Endocarditis</a:t>
                      </a:r>
                      <a:r>
                        <a:rPr lang="en-PH" sz="2000" dirty="0">
                          <a:solidFill>
                            <a:srgbClr val="000000"/>
                          </a:solidFill>
                          <a:latin typeface="Arial"/>
                          <a:ea typeface="Times New Roman"/>
                          <a:cs typeface="Times New Roman"/>
                        </a:rPr>
                        <a:t> (native and prosthetic)</a:t>
                      </a:r>
                      <a:endParaRPr lang="en-PH" sz="2000" dirty="0">
                        <a:latin typeface="Calibri"/>
                        <a:ea typeface="Calibri"/>
                        <a:cs typeface="Times New Roman"/>
                      </a:endParaRPr>
                    </a:p>
                  </a:txBody>
                  <a:tcPr marL="0" marR="0" marT="0" marB="0" anchor="ctr">
                    <a:lnL>
                      <a:noFill/>
                    </a:lnL>
                    <a:lnR>
                      <a:noFill/>
                    </a:lnR>
                    <a:lnT>
                      <a:noFill/>
                    </a:lnT>
                    <a:lnB>
                      <a:noFill/>
                    </a:lnB>
                  </a:tcPr>
                </a:tc>
              </a:tr>
              <a:tr h="0">
                <a:tc>
                  <a:txBody>
                    <a:bodyPr/>
                    <a:lstStyle/>
                    <a:p>
                      <a:pPr marL="0" marR="0">
                        <a:lnSpc>
                          <a:spcPct val="115000"/>
                        </a:lnSpc>
                        <a:spcBef>
                          <a:spcPts val="1200"/>
                        </a:spcBef>
                        <a:spcAft>
                          <a:spcPts val="1200"/>
                        </a:spcAft>
                      </a:pPr>
                      <a:r>
                        <a:rPr lang="en-PH" sz="2000" dirty="0" err="1">
                          <a:solidFill>
                            <a:srgbClr val="000000"/>
                          </a:solidFill>
                          <a:latin typeface="Arial"/>
                          <a:ea typeface="Times New Roman"/>
                          <a:cs typeface="Times New Roman"/>
                        </a:rPr>
                        <a:t>Mycotic</a:t>
                      </a:r>
                      <a:r>
                        <a:rPr lang="en-PH" sz="2000" dirty="0">
                          <a:solidFill>
                            <a:srgbClr val="000000"/>
                          </a:solidFill>
                          <a:latin typeface="Arial"/>
                          <a:ea typeface="Times New Roman"/>
                          <a:cs typeface="Times New Roman"/>
                        </a:rPr>
                        <a:t> aneurysm</a:t>
                      </a:r>
                      <a:endParaRPr lang="en-PH" sz="2000" dirty="0">
                        <a:latin typeface="Calibri"/>
                        <a:ea typeface="Calibri"/>
                        <a:cs typeface="Times New Roman"/>
                      </a:endParaRPr>
                    </a:p>
                  </a:txBody>
                  <a:tcPr marL="0" marR="0" marT="0" marB="0" anchor="ctr">
                    <a:lnL>
                      <a:noFill/>
                    </a:lnL>
                    <a:lnR>
                      <a:noFill/>
                    </a:lnR>
                    <a:lnT>
                      <a:noFill/>
                    </a:lnT>
                    <a:lnB>
                      <a:noFill/>
                    </a:lnB>
                  </a:tcPr>
                </a:tc>
              </a:tr>
              <a:tr h="0">
                <a:tc>
                  <a:txBody>
                    <a:bodyPr/>
                    <a:lstStyle/>
                    <a:p>
                      <a:pPr marL="0" marR="0">
                        <a:lnSpc>
                          <a:spcPct val="115000"/>
                        </a:lnSpc>
                        <a:spcBef>
                          <a:spcPts val="1200"/>
                        </a:spcBef>
                        <a:spcAft>
                          <a:spcPts val="1200"/>
                        </a:spcAft>
                      </a:pPr>
                      <a:r>
                        <a:rPr lang="en-PH" sz="2000" dirty="0" err="1">
                          <a:solidFill>
                            <a:srgbClr val="000000"/>
                          </a:solidFill>
                          <a:latin typeface="Arial"/>
                          <a:ea typeface="Times New Roman"/>
                          <a:cs typeface="Times New Roman"/>
                        </a:rPr>
                        <a:t>Myocarditis</a:t>
                      </a:r>
                      <a:endParaRPr lang="en-PH" sz="2000" dirty="0">
                        <a:latin typeface="Calibri"/>
                        <a:ea typeface="Calibri"/>
                        <a:cs typeface="Times New Roman"/>
                      </a:endParaRPr>
                    </a:p>
                  </a:txBody>
                  <a:tcPr marL="0" marR="0" marT="0" marB="0" anchor="ctr">
                    <a:lnL>
                      <a:noFill/>
                    </a:lnL>
                    <a:lnR>
                      <a:noFill/>
                    </a:lnR>
                    <a:lnT>
                      <a:noFill/>
                    </a:lnT>
                    <a:lnB>
                      <a:noFill/>
                    </a:lnB>
                  </a:tcPr>
                </a:tc>
              </a:tr>
              <a:tr h="0">
                <a:tc>
                  <a:txBody>
                    <a:bodyPr/>
                    <a:lstStyle/>
                    <a:p>
                      <a:pPr marL="0" marR="0">
                        <a:lnSpc>
                          <a:spcPct val="115000"/>
                        </a:lnSpc>
                        <a:spcBef>
                          <a:spcPts val="1200"/>
                        </a:spcBef>
                        <a:spcAft>
                          <a:spcPts val="1200"/>
                        </a:spcAft>
                      </a:pPr>
                      <a:r>
                        <a:rPr lang="en-PH" sz="2000" dirty="0" err="1">
                          <a:solidFill>
                            <a:srgbClr val="000000"/>
                          </a:solidFill>
                          <a:latin typeface="Arial"/>
                          <a:ea typeface="Times New Roman"/>
                          <a:cs typeface="Times New Roman"/>
                        </a:rPr>
                        <a:t>Pericarditis</a:t>
                      </a:r>
                      <a:endParaRPr lang="en-PH" sz="2000" dirty="0">
                        <a:latin typeface="Calibri"/>
                        <a:ea typeface="Calibri"/>
                        <a:cs typeface="Times New Roman"/>
                      </a:endParaRPr>
                    </a:p>
                  </a:txBody>
                  <a:tcPr marL="0" marR="0" marT="0" marB="0" anchor="ctr">
                    <a:lnL>
                      <a:noFill/>
                    </a:lnL>
                    <a:lnR>
                      <a:noFill/>
                    </a:lnR>
                    <a:lnT>
                      <a:noFill/>
                    </a:lnT>
                    <a:lnB>
                      <a:noFill/>
                    </a:lnB>
                  </a:tcPr>
                </a:tc>
              </a:tr>
              <a:tr h="0">
                <a:tc>
                  <a:txBody>
                    <a:bodyPr/>
                    <a:lstStyle/>
                    <a:p>
                      <a:pPr marL="0" marR="0">
                        <a:lnSpc>
                          <a:spcPct val="115000"/>
                        </a:lnSpc>
                        <a:spcBef>
                          <a:spcPts val="1200"/>
                        </a:spcBef>
                        <a:spcAft>
                          <a:spcPts val="1200"/>
                        </a:spcAft>
                      </a:pPr>
                      <a:r>
                        <a:rPr lang="en-PH" sz="2000" dirty="0">
                          <a:solidFill>
                            <a:srgbClr val="000000"/>
                          </a:solidFill>
                          <a:latin typeface="Arial"/>
                          <a:ea typeface="Times New Roman"/>
                          <a:cs typeface="Times New Roman"/>
                        </a:rPr>
                        <a:t>Infected vascular graft</a:t>
                      </a:r>
                      <a:endParaRPr lang="en-PH" sz="2000" dirty="0">
                        <a:latin typeface="Calibri"/>
                        <a:ea typeface="Calibri"/>
                        <a:cs typeface="Times New Roman"/>
                      </a:endParaRPr>
                    </a:p>
                  </a:txBody>
                  <a:tcPr marL="0" marR="0" marT="0" marB="0" anchor="ctr">
                    <a:lnL>
                      <a:noFill/>
                    </a:lnL>
                    <a:lnR>
                      <a:noFill/>
                    </a:lnR>
                    <a:lnT>
                      <a:noFill/>
                    </a:lnT>
                    <a:lnB>
                      <a:noFill/>
                    </a:lnB>
                  </a:tcPr>
                </a:tc>
              </a:tr>
            </a:tbl>
          </a:graphicData>
        </a:graphic>
      </p:graphicFrame>
      <p:sp>
        <p:nvSpPr>
          <p:cNvPr id="5" name="TextBox 4"/>
          <p:cNvSpPr txBox="1"/>
          <p:nvPr/>
        </p:nvSpPr>
        <p:spPr>
          <a:xfrm>
            <a:off x="2209800" y="4724400"/>
            <a:ext cx="6553200" cy="646331"/>
          </a:xfrm>
          <a:prstGeom prst="rect">
            <a:avLst/>
          </a:prstGeom>
          <a:noFill/>
        </p:spPr>
        <p:txBody>
          <a:bodyPr wrap="square" rtlCol="0">
            <a:spAutoFit/>
          </a:bodyPr>
          <a:lstStyle/>
          <a:p>
            <a:pPr algn="ctr"/>
            <a:r>
              <a:rPr lang="en-PH" sz="3600" dirty="0" smtClean="0"/>
              <a:t>CARDIOVASCULAR SYSTEM</a:t>
            </a:r>
            <a:endParaRPr lang="en-PH" sz="2400"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4294967295"/>
          </p:nvPr>
        </p:nvPicPr>
        <p:blipFill>
          <a:blip r:embed="rId2" cstate="print"/>
          <a:srcRect l="39460" r="40810" b="7401"/>
          <a:stretch>
            <a:fillRect/>
          </a:stretch>
        </p:blipFill>
        <p:spPr bwMode="auto">
          <a:xfrm>
            <a:off x="0" y="457200"/>
            <a:ext cx="2133600" cy="5867400"/>
          </a:xfrm>
          <a:prstGeom prst="rect">
            <a:avLst/>
          </a:prstGeom>
          <a:noFill/>
          <a:ln w="9525">
            <a:noFill/>
            <a:miter lim="800000"/>
            <a:headEnd/>
            <a:tailEnd/>
          </a:ln>
        </p:spPr>
      </p:pic>
      <p:sp>
        <p:nvSpPr>
          <p:cNvPr id="3" name="Notched Right Arrow 2"/>
          <p:cNvSpPr/>
          <p:nvPr/>
        </p:nvSpPr>
        <p:spPr>
          <a:xfrm>
            <a:off x="1371600" y="2895600"/>
            <a:ext cx="3352800" cy="762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aphicFrame>
        <p:nvGraphicFramePr>
          <p:cNvPr id="4" name="Table 3"/>
          <p:cNvGraphicFramePr>
            <a:graphicFrameLocks noGrp="1"/>
          </p:cNvGraphicFramePr>
          <p:nvPr/>
        </p:nvGraphicFramePr>
        <p:xfrm>
          <a:off x="4800600" y="685800"/>
          <a:ext cx="3886200" cy="3361961"/>
        </p:xfrm>
        <a:graphic>
          <a:graphicData uri="http://schemas.openxmlformats.org/drawingml/2006/table">
            <a:tbl>
              <a:tblPr/>
              <a:tblGrid>
                <a:gridCol w="3886200"/>
              </a:tblGrid>
              <a:tr h="399284">
                <a:tc>
                  <a:txBody>
                    <a:bodyPr/>
                    <a:lstStyle/>
                    <a:p>
                      <a:pPr marL="0" marR="0">
                        <a:lnSpc>
                          <a:spcPct val="115000"/>
                        </a:lnSpc>
                        <a:spcBef>
                          <a:spcPts val="1200"/>
                        </a:spcBef>
                        <a:spcAft>
                          <a:spcPts val="1200"/>
                        </a:spcAft>
                      </a:pPr>
                      <a:r>
                        <a:rPr lang="en-PH" sz="2400" dirty="0" err="1">
                          <a:solidFill>
                            <a:srgbClr val="000000"/>
                          </a:solidFill>
                          <a:latin typeface="Tahoma" pitchFamily="34" charset="0"/>
                          <a:ea typeface="Tahoma" pitchFamily="34" charset="0"/>
                          <a:cs typeface="Tahoma" pitchFamily="34" charset="0"/>
                        </a:rPr>
                        <a:t>Esophageal</a:t>
                      </a:r>
                      <a:r>
                        <a:rPr lang="en-PH" sz="2400" dirty="0">
                          <a:solidFill>
                            <a:srgbClr val="000000"/>
                          </a:solidFill>
                          <a:latin typeface="Tahoma" pitchFamily="34" charset="0"/>
                          <a:ea typeface="Tahoma" pitchFamily="34" charset="0"/>
                          <a:cs typeface="Tahoma" pitchFamily="34" charset="0"/>
                        </a:rPr>
                        <a:t> nodule</a:t>
                      </a:r>
                      <a:endParaRPr lang="en-PH" sz="2400" dirty="0">
                        <a:latin typeface="Tahoma" pitchFamily="34" charset="0"/>
                        <a:ea typeface="Tahoma" pitchFamily="34" charset="0"/>
                        <a:cs typeface="Tahoma" pitchFamily="34" charset="0"/>
                      </a:endParaRPr>
                    </a:p>
                  </a:txBody>
                  <a:tcPr marL="0" marR="0" marT="0" marB="0" anchor="ctr">
                    <a:lnL>
                      <a:noFill/>
                    </a:lnL>
                    <a:lnR>
                      <a:noFill/>
                    </a:lnR>
                    <a:lnT>
                      <a:noFill/>
                    </a:lnT>
                    <a:lnB>
                      <a:noFill/>
                    </a:lnB>
                  </a:tcPr>
                </a:tc>
              </a:tr>
              <a:tr h="1679465">
                <a:tc>
                  <a:txBody>
                    <a:bodyPr/>
                    <a:lstStyle/>
                    <a:p>
                      <a:pPr marL="0" marR="0">
                        <a:lnSpc>
                          <a:spcPct val="115000"/>
                        </a:lnSpc>
                        <a:spcBef>
                          <a:spcPts val="1200"/>
                        </a:spcBef>
                        <a:spcAft>
                          <a:spcPts val="1200"/>
                        </a:spcAft>
                      </a:pPr>
                      <a:r>
                        <a:rPr lang="en-PH" sz="2400" dirty="0">
                          <a:solidFill>
                            <a:srgbClr val="000000"/>
                          </a:solidFill>
                          <a:latin typeface="Tahoma" pitchFamily="34" charset="0"/>
                          <a:ea typeface="Tahoma" pitchFamily="34" charset="0"/>
                          <a:cs typeface="Tahoma" pitchFamily="34" charset="0"/>
                        </a:rPr>
                        <a:t>Nodular or ulcerated lesions in stomach or intestines (may resemble </a:t>
                      </a:r>
                      <a:r>
                        <a:rPr lang="en-PH" sz="2400" dirty="0" err="1">
                          <a:solidFill>
                            <a:srgbClr val="000000"/>
                          </a:solidFill>
                          <a:latin typeface="Tahoma" pitchFamily="34" charset="0"/>
                          <a:ea typeface="Tahoma" pitchFamily="34" charset="0"/>
                          <a:cs typeface="Tahoma" pitchFamily="34" charset="0"/>
                        </a:rPr>
                        <a:t>Crohn's</a:t>
                      </a:r>
                      <a:r>
                        <a:rPr lang="en-PH" sz="2400" dirty="0">
                          <a:solidFill>
                            <a:srgbClr val="000000"/>
                          </a:solidFill>
                          <a:latin typeface="Tahoma" pitchFamily="34" charset="0"/>
                          <a:ea typeface="Tahoma" pitchFamily="34" charset="0"/>
                          <a:cs typeface="Tahoma" pitchFamily="34" charset="0"/>
                        </a:rPr>
                        <a:t>)</a:t>
                      </a:r>
                      <a:endParaRPr lang="en-PH" sz="2400" dirty="0">
                        <a:latin typeface="Tahoma" pitchFamily="34" charset="0"/>
                        <a:ea typeface="Tahoma" pitchFamily="34" charset="0"/>
                        <a:cs typeface="Tahoma" pitchFamily="34" charset="0"/>
                      </a:endParaRPr>
                    </a:p>
                  </a:txBody>
                  <a:tcPr marL="0" marR="0" marT="0" marB="0" anchor="ctr">
                    <a:lnL>
                      <a:noFill/>
                    </a:lnL>
                    <a:lnR>
                      <a:noFill/>
                    </a:lnR>
                    <a:lnT>
                      <a:noFill/>
                    </a:lnT>
                    <a:lnB>
                      <a:noFill/>
                    </a:lnB>
                  </a:tcPr>
                </a:tc>
              </a:tr>
              <a:tr h="399284">
                <a:tc>
                  <a:txBody>
                    <a:bodyPr/>
                    <a:lstStyle/>
                    <a:p>
                      <a:pPr marL="0" marR="0">
                        <a:lnSpc>
                          <a:spcPct val="115000"/>
                        </a:lnSpc>
                        <a:spcBef>
                          <a:spcPts val="1200"/>
                        </a:spcBef>
                        <a:spcAft>
                          <a:spcPts val="1200"/>
                        </a:spcAft>
                      </a:pPr>
                      <a:r>
                        <a:rPr lang="en-PH" sz="2400" dirty="0">
                          <a:solidFill>
                            <a:srgbClr val="000000"/>
                          </a:solidFill>
                          <a:latin typeface="Tahoma" pitchFamily="34" charset="0"/>
                          <a:ea typeface="Tahoma" pitchFamily="34" charset="0"/>
                          <a:cs typeface="Tahoma" pitchFamily="34" charset="0"/>
                        </a:rPr>
                        <a:t>Hepatitis</a:t>
                      </a:r>
                      <a:endParaRPr lang="en-PH" sz="2400" dirty="0">
                        <a:latin typeface="Tahoma" pitchFamily="34" charset="0"/>
                        <a:ea typeface="Tahoma" pitchFamily="34" charset="0"/>
                        <a:cs typeface="Tahoma" pitchFamily="34" charset="0"/>
                      </a:endParaRPr>
                    </a:p>
                  </a:txBody>
                  <a:tcPr marL="0" marR="0" marT="0" marB="0" anchor="ctr">
                    <a:lnL>
                      <a:noFill/>
                    </a:lnL>
                    <a:lnR>
                      <a:noFill/>
                    </a:lnR>
                    <a:lnT>
                      <a:noFill/>
                    </a:lnT>
                    <a:lnB>
                      <a:noFill/>
                    </a:lnB>
                  </a:tcPr>
                </a:tc>
              </a:tr>
              <a:tr h="399284">
                <a:tc>
                  <a:txBody>
                    <a:bodyPr/>
                    <a:lstStyle/>
                    <a:p>
                      <a:pPr marL="0" marR="0">
                        <a:lnSpc>
                          <a:spcPct val="115000"/>
                        </a:lnSpc>
                        <a:spcBef>
                          <a:spcPts val="1200"/>
                        </a:spcBef>
                        <a:spcAft>
                          <a:spcPts val="1200"/>
                        </a:spcAft>
                      </a:pPr>
                      <a:r>
                        <a:rPr lang="en-PH" sz="2400" dirty="0">
                          <a:solidFill>
                            <a:srgbClr val="000000"/>
                          </a:solidFill>
                          <a:latin typeface="Tahoma" pitchFamily="34" charset="0"/>
                          <a:ea typeface="Tahoma" pitchFamily="34" charset="0"/>
                          <a:cs typeface="Tahoma" pitchFamily="34" charset="0"/>
                        </a:rPr>
                        <a:t>Peritonitis</a:t>
                      </a:r>
                      <a:endParaRPr lang="en-PH" sz="2400" dirty="0">
                        <a:latin typeface="Tahoma" pitchFamily="34" charset="0"/>
                        <a:ea typeface="Tahoma" pitchFamily="34" charset="0"/>
                        <a:cs typeface="Tahoma" pitchFamily="34" charset="0"/>
                      </a:endParaRPr>
                    </a:p>
                  </a:txBody>
                  <a:tcPr marL="0" marR="0" marT="0" marB="0" anchor="ctr">
                    <a:lnL>
                      <a:noFill/>
                    </a:lnL>
                    <a:lnR>
                      <a:noFill/>
                    </a:lnR>
                    <a:lnT>
                      <a:noFill/>
                    </a:lnT>
                    <a:lnB>
                      <a:noFill/>
                    </a:lnB>
                  </a:tcPr>
                </a:tc>
              </a:tr>
              <a:tr h="399284">
                <a:tc>
                  <a:txBody>
                    <a:bodyPr/>
                    <a:lstStyle/>
                    <a:p>
                      <a:pPr marL="0" marR="0">
                        <a:lnSpc>
                          <a:spcPct val="115000"/>
                        </a:lnSpc>
                        <a:spcBef>
                          <a:spcPts val="1200"/>
                        </a:spcBef>
                        <a:spcAft>
                          <a:spcPts val="1200"/>
                        </a:spcAft>
                      </a:pPr>
                      <a:r>
                        <a:rPr lang="en-PH" sz="2400" dirty="0">
                          <a:solidFill>
                            <a:srgbClr val="000000"/>
                          </a:solidFill>
                          <a:latin typeface="Tahoma" pitchFamily="34" charset="0"/>
                          <a:ea typeface="Tahoma" pitchFamily="34" charset="0"/>
                          <a:cs typeface="Tahoma" pitchFamily="34" charset="0"/>
                        </a:rPr>
                        <a:t>Pancreatic mass</a:t>
                      </a:r>
                      <a:endParaRPr lang="en-PH" sz="2400" dirty="0">
                        <a:latin typeface="Tahoma" pitchFamily="34" charset="0"/>
                        <a:ea typeface="Tahoma" pitchFamily="34" charset="0"/>
                        <a:cs typeface="Tahoma" pitchFamily="34" charset="0"/>
                      </a:endParaRPr>
                    </a:p>
                  </a:txBody>
                  <a:tcPr marL="0" marR="0" marT="0" marB="0" anchor="ctr">
                    <a:lnL>
                      <a:noFill/>
                    </a:lnL>
                    <a:lnR>
                      <a:noFill/>
                    </a:lnR>
                    <a:lnT>
                      <a:noFill/>
                    </a:lnT>
                    <a:lnB>
                      <a:noFill/>
                    </a:lnB>
                  </a:tcPr>
                </a:tc>
              </a:tr>
            </a:tbl>
          </a:graphicData>
        </a:graphic>
      </p:graphicFrame>
      <p:sp>
        <p:nvSpPr>
          <p:cNvPr id="174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Box 5"/>
          <p:cNvSpPr txBox="1"/>
          <p:nvPr/>
        </p:nvSpPr>
        <p:spPr>
          <a:xfrm>
            <a:off x="2286000" y="5029200"/>
            <a:ext cx="6553200" cy="646331"/>
          </a:xfrm>
          <a:prstGeom prst="rect">
            <a:avLst/>
          </a:prstGeom>
          <a:noFill/>
        </p:spPr>
        <p:txBody>
          <a:bodyPr wrap="square" rtlCol="0">
            <a:spAutoFit/>
          </a:bodyPr>
          <a:lstStyle/>
          <a:p>
            <a:pPr algn="ctr"/>
            <a:r>
              <a:rPr lang="en-PH" sz="3600" dirty="0" smtClean="0">
                <a:latin typeface="Tahoma" pitchFamily="34" charset="0"/>
                <a:ea typeface="Tahoma" pitchFamily="34" charset="0"/>
                <a:cs typeface="Tahoma" pitchFamily="34" charset="0"/>
              </a:rPr>
              <a:t>GASTROINTESTINAL SYSTEM</a:t>
            </a:r>
            <a:endParaRPr lang="en-PH" sz="2400"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4294967295"/>
          </p:nvPr>
        </p:nvPicPr>
        <p:blipFill>
          <a:blip r:embed="rId2" cstate="print"/>
          <a:srcRect l="39460" r="40810" b="7401"/>
          <a:stretch>
            <a:fillRect/>
          </a:stretch>
        </p:blipFill>
        <p:spPr bwMode="auto">
          <a:xfrm>
            <a:off x="0" y="457200"/>
            <a:ext cx="2133600" cy="5867400"/>
          </a:xfrm>
          <a:prstGeom prst="rect">
            <a:avLst/>
          </a:prstGeom>
          <a:noFill/>
          <a:ln w="9525">
            <a:noFill/>
            <a:miter lim="800000"/>
            <a:headEnd/>
            <a:tailEnd/>
          </a:ln>
        </p:spPr>
      </p:pic>
      <p:sp>
        <p:nvSpPr>
          <p:cNvPr id="3" name="Notched Right Arrow 2"/>
          <p:cNvSpPr/>
          <p:nvPr/>
        </p:nvSpPr>
        <p:spPr>
          <a:xfrm>
            <a:off x="1219200" y="3733800"/>
            <a:ext cx="3352800" cy="762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aphicFrame>
        <p:nvGraphicFramePr>
          <p:cNvPr id="4" name="Table 3"/>
          <p:cNvGraphicFramePr>
            <a:graphicFrameLocks noGrp="1"/>
          </p:cNvGraphicFramePr>
          <p:nvPr/>
        </p:nvGraphicFramePr>
        <p:xfrm>
          <a:off x="4724400" y="1752600"/>
          <a:ext cx="3352800" cy="2586990"/>
        </p:xfrm>
        <a:graphic>
          <a:graphicData uri="http://schemas.openxmlformats.org/drawingml/2006/table">
            <a:tbl>
              <a:tblPr/>
              <a:tblGrid>
                <a:gridCol w="3352800"/>
              </a:tblGrid>
              <a:tr h="628650">
                <a:tc>
                  <a:txBody>
                    <a:bodyPr/>
                    <a:lstStyle/>
                    <a:p>
                      <a:pPr marL="0" marR="0">
                        <a:lnSpc>
                          <a:spcPct val="115000"/>
                        </a:lnSpc>
                        <a:spcBef>
                          <a:spcPts val="1200"/>
                        </a:spcBef>
                        <a:spcAft>
                          <a:spcPts val="1200"/>
                        </a:spcAft>
                      </a:pPr>
                      <a:r>
                        <a:rPr lang="en-PH" sz="2000" dirty="0" err="1">
                          <a:solidFill>
                            <a:srgbClr val="000000"/>
                          </a:solidFill>
                          <a:latin typeface="Arial"/>
                          <a:ea typeface="Times New Roman"/>
                          <a:cs typeface="Times New Roman"/>
                        </a:rPr>
                        <a:t>Prostatitis</a:t>
                      </a:r>
                      <a:endParaRPr lang="en-PH" sz="2000" dirty="0">
                        <a:latin typeface="Calibri"/>
                        <a:ea typeface="Calibri"/>
                        <a:cs typeface="Times New Roman"/>
                      </a:endParaRPr>
                    </a:p>
                  </a:txBody>
                  <a:tcPr marL="0" marR="0" marT="0" marB="0" anchor="ctr">
                    <a:lnL>
                      <a:noFill/>
                    </a:lnL>
                    <a:lnR>
                      <a:noFill/>
                    </a:lnR>
                    <a:lnT>
                      <a:noFill/>
                    </a:lnT>
                    <a:lnB>
                      <a:noFill/>
                    </a:lnB>
                  </a:tcPr>
                </a:tc>
              </a:tr>
              <a:tr h="628650">
                <a:tc>
                  <a:txBody>
                    <a:bodyPr/>
                    <a:lstStyle/>
                    <a:p>
                      <a:pPr marL="0" marR="0">
                        <a:lnSpc>
                          <a:spcPct val="115000"/>
                        </a:lnSpc>
                        <a:spcBef>
                          <a:spcPts val="1200"/>
                        </a:spcBef>
                        <a:spcAft>
                          <a:spcPts val="1200"/>
                        </a:spcAft>
                      </a:pPr>
                      <a:r>
                        <a:rPr lang="en-PH" sz="2000" dirty="0">
                          <a:solidFill>
                            <a:srgbClr val="000000"/>
                          </a:solidFill>
                          <a:latin typeface="Arial"/>
                          <a:ea typeface="Times New Roman"/>
                          <a:cs typeface="Times New Roman"/>
                        </a:rPr>
                        <a:t>Renal cortical abscess</a:t>
                      </a:r>
                      <a:endParaRPr lang="en-PH" sz="2000" dirty="0">
                        <a:latin typeface="Calibri"/>
                        <a:ea typeface="Calibri"/>
                        <a:cs typeface="Times New Roman"/>
                      </a:endParaRPr>
                    </a:p>
                  </a:txBody>
                  <a:tcPr marL="0" marR="0" marT="0" marB="0" anchor="ctr">
                    <a:lnL>
                      <a:noFill/>
                    </a:lnL>
                    <a:lnR>
                      <a:noFill/>
                    </a:lnR>
                    <a:lnT>
                      <a:noFill/>
                    </a:lnT>
                    <a:lnB>
                      <a:noFill/>
                    </a:lnB>
                  </a:tcPr>
                </a:tc>
              </a:tr>
              <a:tr h="628650">
                <a:tc>
                  <a:txBody>
                    <a:bodyPr/>
                    <a:lstStyle/>
                    <a:p>
                      <a:pPr marL="0" marR="0">
                        <a:lnSpc>
                          <a:spcPct val="115000"/>
                        </a:lnSpc>
                        <a:spcBef>
                          <a:spcPts val="1200"/>
                        </a:spcBef>
                        <a:spcAft>
                          <a:spcPts val="1200"/>
                        </a:spcAft>
                      </a:pPr>
                      <a:r>
                        <a:rPr lang="en-PH" sz="2000" dirty="0">
                          <a:solidFill>
                            <a:srgbClr val="000000"/>
                          </a:solidFill>
                          <a:latin typeface="Arial"/>
                          <a:ea typeface="Times New Roman"/>
                          <a:cs typeface="Times New Roman"/>
                        </a:rPr>
                        <a:t>Positive urine culture from occult source</a:t>
                      </a:r>
                      <a:endParaRPr lang="en-PH" sz="2000" dirty="0">
                        <a:latin typeface="Calibri"/>
                        <a:ea typeface="Calibri"/>
                        <a:cs typeface="Times New Roman"/>
                      </a:endParaRPr>
                    </a:p>
                  </a:txBody>
                  <a:tcPr marL="0" marR="0" marT="0" marB="0" anchor="ctr">
                    <a:lnL>
                      <a:noFill/>
                    </a:lnL>
                    <a:lnR>
                      <a:noFill/>
                    </a:lnR>
                    <a:lnT>
                      <a:noFill/>
                    </a:lnT>
                    <a:lnB>
                      <a:noFill/>
                    </a:lnB>
                  </a:tcPr>
                </a:tc>
              </a:tr>
              <a:tr h="628650">
                <a:tc>
                  <a:txBody>
                    <a:bodyPr/>
                    <a:lstStyle/>
                    <a:p>
                      <a:pPr marL="0" marR="0">
                        <a:lnSpc>
                          <a:spcPct val="115000"/>
                        </a:lnSpc>
                        <a:spcBef>
                          <a:spcPts val="1200"/>
                        </a:spcBef>
                        <a:spcAft>
                          <a:spcPts val="1200"/>
                        </a:spcAft>
                      </a:pPr>
                      <a:r>
                        <a:rPr lang="en-PH" sz="2000" dirty="0">
                          <a:solidFill>
                            <a:srgbClr val="000000"/>
                          </a:solidFill>
                          <a:latin typeface="Arial"/>
                          <a:ea typeface="Times New Roman"/>
                          <a:cs typeface="Times New Roman"/>
                        </a:rPr>
                        <a:t>Genital lesions</a:t>
                      </a:r>
                      <a:endParaRPr lang="en-PH" sz="2000" dirty="0">
                        <a:latin typeface="Calibri"/>
                        <a:ea typeface="Calibri"/>
                        <a:cs typeface="Times New Roman"/>
                      </a:endParaRPr>
                    </a:p>
                  </a:txBody>
                  <a:tcPr marL="0" marR="0" marT="0" marB="0" anchor="ctr">
                    <a:lnL>
                      <a:noFill/>
                    </a:lnL>
                    <a:lnR>
                      <a:noFill/>
                    </a:lnR>
                    <a:lnT>
                      <a:noFill/>
                    </a:lnT>
                    <a:lnB>
                      <a:noFill/>
                    </a:lnB>
                  </a:tcPr>
                </a:tc>
              </a:tr>
            </a:tbl>
          </a:graphicData>
        </a:graphic>
      </p:graphicFrame>
      <p:sp>
        <p:nvSpPr>
          <p:cNvPr id="5" name="TextBox 4"/>
          <p:cNvSpPr txBox="1"/>
          <p:nvPr/>
        </p:nvSpPr>
        <p:spPr>
          <a:xfrm>
            <a:off x="2209800" y="5486400"/>
            <a:ext cx="6553200" cy="646331"/>
          </a:xfrm>
          <a:prstGeom prst="rect">
            <a:avLst/>
          </a:prstGeom>
          <a:noFill/>
        </p:spPr>
        <p:txBody>
          <a:bodyPr wrap="square" rtlCol="0">
            <a:spAutoFit/>
          </a:bodyPr>
          <a:lstStyle/>
          <a:p>
            <a:pPr algn="ctr"/>
            <a:r>
              <a:rPr lang="en-PH" sz="3600" dirty="0" smtClean="0">
                <a:latin typeface="Tahoma" pitchFamily="34" charset="0"/>
                <a:ea typeface="Tahoma" pitchFamily="34" charset="0"/>
                <a:cs typeface="Tahoma" pitchFamily="34" charset="0"/>
              </a:rPr>
              <a:t>GENITOURINARY SYSTEM</a:t>
            </a:r>
            <a:endParaRPr lang="en-PH" sz="2400"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cstate="print"/>
          <a:srcRect t="24667" r="68750" b="23333"/>
          <a:stretch>
            <a:fillRect/>
          </a:stretch>
        </p:blipFill>
        <p:spPr bwMode="auto">
          <a:xfrm>
            <a:off x="1066800" y="245745"/>
            <a:ext cx="6781800" cy="66122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dirty="0" err="1" smtClean="0"/>
              <a:t>Cryptococcosis</a:t>
            </a:r>
            <a:r>
              <a:rPr lang="en-PH" dirty="0" smtClean="0"/>
              <a:t> in a resource-limited health care environment</a:t>
            </a:r>
            <a:endParaRPr lang="en-PH" dirty="0"/>
          </a:p>
        </p:txBody>
      </p:sp>
      <p:sp>
        <p:nvSpPr>
          <p:cNvPr id="3" name="Content Placeholder 2"/>
          <p:cNvSpPr>
            <a:spLocks noGrp="1"/>
          </p:cNvSpPr>
          <p:nvPr>
            <p:ph idx="1"/>
          </p:nvPr>
        </p:nvSpPr>
        <p:spPr>
          <a:xfrm>
            <a:off x="990600" y="1981200"/>
            <a:ext cx="7772400" cy="4572000"/>
          </a:xfrm>
        </p:spPr>
        <p:txBody>
          <a:bodyPr/>
          <a:lstStyle/>
          <a:p>
            <a:r>
              <a:rPr lang="en-PH" dirty="0" smtClean="0">
                <a:latin typeface="Tahoma" pitchFamily="34" charset="0"/>
                <a:ea typeface="Tahoma" pitchFamily="34" charset="0"/>
                <a:cs typeface="Tahoma" pitchFamily="34" charset="0"/>
              </a:rPr>
              <a:t>Where </a:t>
            </a:r>
            <a:r>
              <a:rPr lang="en-PH" dirty="0" err="1" smtClean="0">
                <a:latin typeface="Tahoma" pitchFamily="34" charset="0"/>
                <a:ea typeface="Tahoma" pitchFamily="34" charset="0"/>
                <a:cs typeface="Tahoma" pitchFamily="34" charset="0"/>
              </a:rPr>
              <a:t>flucytosine</a:t>
            </a:r>
            <a:r>
              <a:rPr lang="en-PH" dirty="0" smtClean="0">
                <a:latin typeface="Tahoma" pitchFamily="34" charset="0"/>
                <a:ea typeface="Tahoma" pitchFamily="34" charset="0"/>
                <a:cs typeface="Tahoma" pitchFamily="34" charset="0"/>
              </a:rPr>
              <a:t> is not </a:t>
            </a:r>
            <a:r>
              <a:rPr lang="en-PH" dirty="0" err="1" smtClean="0">
                <a:latin typeface="Tahoma" pitchFamily="34" charset="0"/>
                <a:ea typeface="Tahoma" pitchFamily="34" charset="0"/>
                <a:cs typeface="Tahoma" pitchFamily="34" charset="0"/>
              </a:rPr>
              <a:t>avaialable</a:t>
            </a:r>
            <a:endParaRPr lang="en-PH" dirty="0" smtClean="0">
              <a:latin typeface="Tahoma" pitchFamily="34" charset="0"/>
              <a:ea typeface="Tahoma" pitchFamily="34" charset="0"/>
              <a:cs typeface="Tahoma" pitchFamily="34" charset="0"/>
            </a:endParaRPr>
          </a:p>
          <a:p>
            <a:pPr lvl="1"/>
            <a:r>
              <a:rPr lang="en-PH" dirty="0" smtClean="0">
                <a:latin typeface="Tahoma" pitchFamily="34" charset="0"/>
                <a:ea typeface="Tahoma" pitchFamily="34" charset="0"/>
                <a:cs typeface="Tahoma" pitchFamily="34" charset="0"/>
              </a:rPr>
              <a:t>Induction therapy: </a:t>
            </a:r>
            <a:r>
              <a:rPr lang="en-PH" b="1" dirty="0" err="1" smtClean="0">
                <a:latin typeface="Tahoma" pitchFamily="34" charset="0"/>
                <a:ea typeface="Tahoma" pitchFamily="34" charset="0"/>
                <a:cs typeface="Tahoma" pitchFamily="34" charset="0"/>
              </a:rPr>
              <a:t>AmBd</a:t>
            </a:r>
            <a:r>
              <a:rPr lang="en-PH" dirty="0" smtClean="0">
                <a:latin typeface="Tahoma" pitchFamily="34" charset="0"/>
                <a:ea typeface="Tahoma" pitchFamily="34" charset="0"/>
                <a:cs typeface="Tahoma" pitchFamily="34" charset="0"/>
              </a:rPr>
              <a:t> 1mg/kg/day for 2 weeks </a:t>
            </a:r>
            <a:r>
              <a:rPr lang="en-PH" b="1" dirty="0" smtClean="0">
                <a:latin typeface="Tahoma" pitchFamily="34" charset="0"/>
                <a:ea typeface="Tahoma" pitchFamily="34" charset="0"/>
                <a:cs typeface="Tahoma" pitchFamily="34" charset="0"/>
              </a:rPr>
              <a:t>or </a:t>
            </a:r>
            <a:r>
              <a:rPr lang="en-PH" b="1" dirty="0" err="1" smtClean="0">
                <a:latin typeface="Tahoma" pitchFamily="34" charset="0"/>
                <a:ea typeface="Tahoma" pitchFamily="34" charset="0"/>
                <a:cs typeface="Tahoma" pitchFamily="34" charset="0"/>
              </a:rPr>
              <a:t>AmBd</a:t>
            </a:r>
            <a:r>
              <a:rPr lang="en-PH" dirty="0" smtClean="0">
                <a:latin typeface="Tahoma" pitchFamily="34" charset="0"/>
                <a:ea typeface="Tahoma" pitchFamily="34" charset="0"/>
                <a:cs typeface="Tahoma" pitchFamily="34" charset="0"/>
              </a:rPr>
              <a:t> </a:t>
            </a:r>
            <a:r>
              <a:rPr lang="en-PH" b="1" dirty="0" smtClean="0">
                <a:latin typeface="Tahoma" pitchFamily="34" charset="0"/>
                <a:ea typeface="Tahoma" pitchFamily="34" charset="0"/>
                <a:cs typeface="Tahoma" pitchFamily="34" charset="0"/>
              </a:rPr>
              <a:t>plus </a:t>
            </a:r>
            <a:r>
              <a:rPr lang="en-PH" b="1" dirty="0" err="1" smtClean="0">
                <a:latin typeface="Tahoma" pitchFamily="34" charset="0"/>
                <a:ea typeface="Tahoma" pitchFamily="34" charset="0"/>
                <a:cs typeface="Tahoma" pitchFamily="34" charset="0"/>
              </a:rPr>
              <a:t>fluconazole</a:t>
            </a:r>
            <a:r>
              <a:rPr lang="en-PH" dirty="0" smtClean="0">
                <a:latin typeface="Tahoma" pitchFamily="34" charset="0"/>
                <a:ea typeface="Tahoma" pitchFamily="34" charset="0"/>
                <a:cs typeface="Tahoma" pitchFamily="34" charset="0"/>
              </a:rPr>
              <a:t> for 8 weeks  (A-I)</a:t>
            </a:r>
          </a:p>
          <a:p>
            <a:pPr lvl="1"/>
            <a:r>
              <a:rPr lang="en-PH" dirty="0" err="1" smtClean="0">
                <a:latin typeface="Tahoma" pitchFamily="34" charset="0"/>
                <a:ea typeface="Tahoma" pitchFamily="34" charset="0"/>
                <a:cs typeface="Tahoma" pitchFamily="34" charset="0"/>
              </a:rPr>
              <a:t>Maintenace</a:t>
            </a:r>
            <a:r>
              <a:rPr lang="en-PH" dirty="0" smtClean="0">
                <a:latin typeface="Tahoma" pitchFamily="34" charset="0"/>
                <a:ea typeface="Tahoma" pitchFamily="34" charset="0"/>
                <a:cs typeface="Tahoma" pitchFamily="34" charset="0"/>
              </a:rPr>
              <a:t> therapy: </a:t>
            </a:r>
            <a:r>
              <a:rPr lang="en-PH" dirty="0" err="1" smtClean="0">
                <a:latin typeface="Tahoma" pitchFamily="34" charset="0"/>
                <a:ea typeface="Tahoma" pitchFamily="34" charset="0"/>
                <a:cs typeface="Tahoma" pitchFamily="34" charset="0"/>
              </a:rPr>
              <a:t>Fluconazole</a:t>
            </a:r>
            <a:r>
              <a:rPr lang="en-PH" dirty="0" smtClean="0">
                <a:latin typeface="Tahoma" pitchFamily="34" charset="0"/>
                <a:ea typeface="Tahoma" pitchFamily="34" charset="0"/>
                <a:cs typeface="Tahoma" pitchFamily="34" charset="0"/>
              </a:rPr>
              <a:t> (200-400 mg per day until immune reconstitution (A-I)</a:t>
            </a:r>
            <a:endParaRPr lang="en-PH"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dirty="0" err="1" smtClean="0"/>
              <a:t>Cryptococcosis</a:t>
            </a:r>
            <a:r>
              <a:rPr lang="en-PH" dirty="0" smtClean="0"/>
              <a:t> in a resource-limited health care environment</a:t>
            </a:r>
            <a:endParaRPr lang="en-PH" dirty="0"/>
          </a:p>
        </p:txBody>
      </p:sp>
      <p:sp>
        <p:nvSpPr>
          <p:cNvPr id="3" name="Content Placeholder 2"/>
          <p:cNvSpPr>
            <a:spLocks noGrp="1"/>
          </p:cNvSpPr>
          <p:nvPr>
            <p:ph idx="1"/>
          </p:nvPr>
        </p:nvSpPr>
        <p:spPr/>
        <p:txBody>
          <a:bodyPr/>
          <a:lstStyle/>
          <a:p>
            <a:r>
              <a:rPr lang="en-PH" dirty="0" smtClean="0">
                <a:latin typeface="Tahoma" pitchFamily="34" charset="0"/>
                <a:ea typeface="Tahoma" pitchFamily="34" charset="0"/>
                <a:cs typeface="Tahoma" pitchFamily="34" charset="0"/>
              </a:rPr>
              <a:t>When </a:t>
            </a:r>
            <a:r>
              <a:rPr lang="en-PH" dirty="0" err="1" smtClean="0">
                <a:latin typeface="Tahoma" pitchFamily="34" charset="0"/>
                <a:ea typeface="Tahoma" pitchFamily="34" charset="0"/>
                <a:cs typeface="Tahoma" pitchFamily="34" charset="0"/>
              </a:rPr>
              <a:t>polyene</a:t>
            </a:r>
            <a:r>
              <a:rPr lang="en-PH" dirty="0" smtClean="0">
                <a:latin typeface="Tahoma" pitchFamily="34" charset="0"/>
                <a:ea typeface="Tahoma" pitchFamily="34" charset="0"/>
                <a:cs typeface="Tahoma" pitchFamily="34" charset="0"/>
              </a:rPr>
              <a:t> is not available</a:t>
            </a:r>
          </a:p>
          <a:p>
            <a:pPr lvl="1"/>
            <a:r>
              <a:rPr lang="en-PH" dirty="0" smtClean="0">
                <a:latin typeface="Tahoma" pitchFamily="34" charset="0"/>
                <a:ea typeface="Tahoma" pitchFamily="34" charset="0"/>
                <a:cs typeface="Tahoma" pitchFamily="34" charset="0"/>
              </a:rPr>
              <a:t>Induction therapy: </a:t>
            </a:r>
            <a:r>
              <a:rPr lang="en-PH" b="1" dirty="0" err="1" smtClean="0">
                <a:latin typeface="Tahoma" pitchFamily="34" charset="0"/>
                <a:ea typeface="Tahoma" pitchFamily="34" charset="0"/>
                <a:cs typeface="Tahoma" pitchFamily="34" charset="0"/>
              </a:rPr>
              <a:t>Fluconazole</a:t>
            </a:r>
            <a:r>
              <a:rPr lang="en-PH" dirty="0" smtClean="0">
                <a:latin typeface="Tahoma" pitchFamily="34" charset="0"/>
                <a:ea typeface="Tahoma" pitchFamily="34" charset="0"/>
                <a:cs typeface="Tahoma" pitchFamily="34" charset="0"/>
              </a:rPr>
              <a:t> (≥800mg/day; 1200mg is favoured) for at least 10 weeks or until CSF culture is negative</a:t>
            </a:r>
          </a:p>
          <a:p>
            <a:pPr lvl="1"/>
            <a:r>
              <a:rPr lang="en-PH" dirty="0" smtClean="0">
                <a:latin typeface="Tahoma" pitchFamily="34" charset="0"/>
                <a:ea typeface="Tahoma" pitchFamily="34" charset="0"/>
                <a:cs typeface="Tahoma" pitchFamily="34" charset="0"/>
              </a:rPr>
              <a:t>Maintenance therapy: </a:t>
            </a:r>
            <a:r>
              <a:rPr lang="en-PH" dirty="0" err="1" smtClean="0">
                <a:latin typeface="Tahoma" pitchFamily="34" charset="0"/>
                <a:ea typeface="Tahoma" pitchFamily="34" charset="0"/>
                <a:cs typeface="Tahoma" pitchFamily="34" charset="0"/>
              </a:rPr>
              <a:t>fluconazole</a:t>
            </a:r>
            <a:r>
              <a:rPr lang="en-PH" dirty="0" smtClean="0">
                <a:latin typeface="Tahoma" pitchFamily="34" charset="0"/>
                <a:ea typeface="Tahoma" pitchFamily="34" charset="0"/>
                <a:cs typeface="Tahoma" pitchFamily="34" charset="0"/>
              </a:rPr>
              <a:t> (200-400mg/day) B-II</a:t>
            </a:r>
            <a:endParaRPr lang="en-PH"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dirty="0" err="1" smtClean="0"/>
              <a:t>Cryptococcosis</a:t>
            </a:r>
            <a:r>
              <a:rPr lang="en-PH" dirty="0" smtClean="0"/>
              <a:t> in a resource-limited health care environment</a:t>
            </a:r>
            <a:endParaRPr lang="en-PH" dirty="0"/>
          </a:p>
        </p:txBody>
      </p:sp>
      <p:sp>
        <p:nvSpPr>
          <p:cNvPr id="3" name="Content Placeholder 2"/>
          <p:cNvSpPr>
            <a:spLocks noGrp="1"/>
          </p:cNvSpPr>
          <p:nvPr>
            <p:ph idx="1"/>
          </p:nvPr>
        </p:nvSpPr>
        <p:spPr/>
        <p:txBody>
          <a:bodyPr/>
          <a:lstStyle/>
          <a:p>
            <a:r>
              <a:rPr lang="en-PH" dirty="0" smtClean="0">
                <a:latin typeface="Tahoma" pitchFamily="34" charset="0"/>
                <a:ea typeface="Tahoma" pitchFamily="34" charset="0"/>
                <a:cs typeface="Tahoma" pitchFamily="34" charset="0"/>
              </a:rPr>
              <a:t>When </a:t>
            </a:r>
            <a:r>
              <a:rPr lang="en-PH" dirty="0" err="1" smtClean="0">
                <a:latin typeface="Tahoma" pitchFamily="34" charset="0"/>
                <a:ea typeface="Tahoma" pitchFamily="34" charset="0"/>
                <a:cs typeface="Tahoma" pitchFamily="34" charset="0"/>
              </a:rPr>
              <a:t>polyene</a:t>
            </a:r>
            <a:r>
              <a:rPr lang="en-PH" dirty="0" smtClean="0">
                <a:latin typeface="Tahoma" pitchFamily="34" charset="0"/>
                <a:ea typeface="Tahoma" pitchFamily="34" charset="0"/>
                <a:cs typeface="Tahoma" pitchFamily="34" charset="0"/>
              </a:rPr>
              <a:t> is not available but </a:t>
            </a:r>
            <a:r>
              <a:rPr lang="en-PH" dirty="0" err="1" smtClean="0">
                <a:latin typeface="Tahoma" pitchFamily="34" charset="0"/>
                <a:ea typeface="Tahoma" pitchFamily="34" charset="0"/>
                <a:cs typeface="Tahoma" pitchFamily="34" charset="0"/>
              </a:rPr>
              <a:t>flucytosine</a:t>
            </a:r>
            <a:r>
              <a:rPr lang="en-PH" dirty="0" smtClean="0">
                <a:latin typeface="Tahoma" pitchFamily="34" charset="0"/>
                <a:ea typeface="Tahoma" pitchFamily="34" charset="0"/>
                <a:cs typeface="Tahoma" pitchFamily="34" charset="0"/>
              </a:rPr>
              <a:t> available</a:t>
            </a:r>
          </a:p>
          <a:p>
            <a:pPr lvl="1"/>
            <a:r>
              <a:rPr lang="en-PH" dirty="0" smtClean="0">
                <a:latin typeface="Tahoma" pitchFamily="34" charset="0"/>
                <a:ea typeface="Tahoma" pitchFamily="34" charset="0"/>
                <a:cs typeface="Tahoma" pitchFamily="34" charset="0"/>
              </a:rPr>
              <a:t>Induction therapy: </a:t>
            </a:r>
            <a:r>
              <a:rPr lang="en-PH" dirty="0" err="1" smtClean="0">
                <a:latin typeface="Tahoma" pitchFamily="34" charset="0"/>
                <a:ea typeface="Tahoma" pitchFamily="34" charset="0"/>
                <a:cs typeface="Tahoma" pitchFamily="34" charset="0"/>
              </a:rPr>
              <a:t>Fluconazole</a:t>
            </a:r>
            <a:r>
              <a:rPr lang="en-PH" dirty="0" smtClean="0">
                <a:latin typeface="Tahoma" pitchFamily="34" charset="0"/>
                <a:ea typeface="Tahoma" pitchFamily="34" charset="0"/>
                <a:cs typeface="Tahoma" pitchFamily="34" charset="0"/>
              </a:rPr>
              <a:t> (≥800mg/day; 1200mg is favoured) plus </a:t>
            </a:r>
            <a:r>
              <a:rPr lang="en-PH" dirty="0" err="1" smtClean="0">
                <a:latin typeface="Tahoma" pitchFamily="34" charset="0"/>
                <a:ea typeface="Tahoma" pitchFamily="34" charset="0"/>
                <a:cs typeface="Tahoma" pitchFamily="34" charset="0"/>
              </a:rPr>
              <a:t>flucytisine</a:t>
            </a:r>
            <a:r>
              <a:rPr lang="en-PH" dirty="0" smtClean="0">
                <a:latin typeface="Tahoma" pitchFamily="34" charset="0"/>
                <a:ea typeface="Tahoma" pitchFamily="34" charset="0"/>
                <a:cs typeface="Tahoma" pitchFamily="34" charset="0"/>
              </a:rPr>
              <a:t> (100mg/kg/day orally) for 2-10 weeks </a:t>
            </a:r>
          </a:p>
          <a:p>
            <a:pPr lvl="1"/>
            <a:r>
              <a:rPr lang="en-PH" dirty="0" smtClean="0">
                <a:latin typeface="Tahoma" pitchFamily="34" charset="0"/>
                <a:ea typeface="Tahoma" pitchFamily="34" charset="0"/>
                <a:cs typeface="Tahoma" pitchFamily="34" charset="0"/>
              </a:rPr>
              <a:t>Maintenance therapy: </a:t>
            </a:r>
            <a:r>
              <a:rPr lang="en-PH" dirty="0" err="1" smtClean="0">
                <a:latin typeface="Tahoma" pitchFamily="34" charset="0"/>
                <a:ea typeface="Tahoma" pitchFamily="34" charset="0"/>
                <a:cs typeface="Tahoma" pitchFamily="34" charset="0"/>
              </a:rPr>
              <a:t>fluconazole</a:t>
            </a:r>
            <a:r>
              <a:rPr lang="en-PH" dirty="0" smtClean="0">
                <a:latin typeface="Tahoma" pitchFamily="34" charset="0"/>
                <a:ea typeface="Tahoma" pitchFamily="34" charset="0"/>
                <a:cs typeface="Tahoma" pitchFamily="34" charset="0"/>
              </a:rPr>
              <a:t> (200-400mg/day) B-II</a:t>
            </a:r>
            <a:endParaRPr lang="en-PH"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4099" name="Picture 3"/>
          <p:cNvPicPr>
            <a:picLocks noGrp="1" noChangeAspect="1" noChangeArrowheads="1"/>
          </p:cNvPicPr>
          <p:nvPr>
            <p:ph sz="quarter" idx="1"/>
          </p:nvPr>
        </p:nvPicPr>
        <p:blipFill>
          <a:blip r:embed="rId2" cstate="print"/>
          <a:srcRect/>
          <a:stretch>
            <a:fillRect/>
          </a:stretch>
        </p:blipFill>
        <p:spPr bwMode="auto">
          <a:xfrm>
            <a:off x="304800" y="6149255"/>
            <a:ext cx="7467600" cy="708745"/>
          </a:xfrm>
          <a:prstGeom prst="rect">
            <a:avLst/>
          </a:prstGeom>
          <a:noFill/>
          <a:ln w="9525">
            <a:noFill/>
            <a:miter lim="800000"/>
            <a:headEnd/>
            <a:tailEnd/>
          </a:ln>
        </p:spPr>
      </p:pic>
      <p:pic>
        <p:nvPicPr>
          <p:cNvPr id="4100" name="Picture 4"/>
          <p:cNvPicPr>
            <a:picLocks noChangeAspect="1" noChangeArrowheads="1"/>
          </p:cNvPicPr>
          <p:nvPr/>
        </p:nvPicPr>
        <p:blipFill>
          <a:blip r:embed="rId3" cstate="print"/>
          <a:srcRect/>
          <a:stretch>
            <a:fillRect/>
          </a:stretch>
        </p:blipFill>
        <p:spPr bwMode="auto">
          <a:xfrm>
            <a:off x="1295400" y="381000"/>
            <a:ext cx="6080245" cy="57756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8194" name="Picture 2"/>
          <p:cNvPicPr>
            <a:picLocks noGrp="1" noChangeAspect="1" noChangeArrowheads="1"/>
          </p:cNvPicPr>
          <p:nvPr>
            <p:ph sz="quarter" idx="1"/>
          </p:nvPr>
        </p:nvPicPr>
        <p:blipFill>
          <a:blip r:embed="rId2" cstate="print"/>
          <a:srcRect/>
          <a:stretch>
            <a:fillRect/>
          </a:stretch>
        </p:blipFill>
        <p:spPr bwMode="auto">
          <a:xfrm>
            <a:off x="381000" y="457200"/>
            <a:ext cx="8382335" cy="5343525"/>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304800" y="6149255"/>
            <a:ext cx="7467600" cy="7087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Personal and Social History</a:t>
            </a:r>
            <a:endParaRPr lang="en-PH" dirty="0"/>
          </a:p>
        </p:txBody>
      </p:sp>
      <p:sp>
        <p:nvSpPr>
          <p:cNvPr id="3" name="Content Placeholder 2"/>
          <p:cNvSpPr>
            <a:spLocks noGrp="1"/>
          </p:cNvSpPr>
          <p:nvPr>
            <p:ph sz="quarter" idx="1"/>
          </p:nvPr>
        </p:nvSpPr>
        <p:spPr/>
        <p:txBody>
          <a:bodyPr>
            <a:normAutofit lnSpcReduction="10000"/>
          </a:bodyPr>
          <a:lstStyle/>
          <a:p>
            <a:r>
              <a:rPr lang="en-PH" dirty="0" smtClean="0">
                <a:latin typeface="Tahoma" pitchFamily="34" charset="0"/>
                <a:ea typeface="Tahoma" pitchFamily="34" charset="0"/>
                <a:cs typeface="Tahoma" pitchFamily="34" charset="0"/>
              </a:rPr>
              <a:t>10 pack year smoking history</a:t>
            </a:r>
          </a:p>
          <a:p>
            <a:r>
              <a:rPr lang="en-PH" dirty="0" smtClean="0">
                <a:latin typeface="Tahoma" pitchFamily="34" charset="0"/>
                <a:ea typeface="Tahoma" pitchFamily="34" charset="0"/>
                <a:cs typeface="Tahoma" pitchFamily="34" charset="0"/>
              </a:rPr>
              <a:t>Occasional alcohol drinker </a:t>
            </a:r>
          </a:p>
          <a:p>
            <a:r>
              <a:rPr lang="en-PH" dirty="0" smtClean="0">
                <a:latin typeface="Tahoma" pitchFamily="34" charset="0"/>
                <a:ea typeface="Tahoma" pitchFamily="34" charset="0"/>
                <a:cs typeface="Tahoma" pitchFamily="34" charset="0"/>
              </a:rPr>
              <a:t>Denies any illicit drug use</a:t>
            </a:r>
          </a:p>
          <a:p>
            <a:r>
              <a:rPr lang="en-PH" dirty="0" smtClean="0">
                <a:latin typeface="Tahoma" pitchFamily="34" charset="0"/>
                <a:ea typeface="Tahoma" pitchFamily="34" charset="0"/>
                <a:cs typeface="Tahoma" pitchFamily="34" charset="0"/>
              </a:rPr>
              <a:t>Married for 20 years and denies having extramarital affairs  </a:t>
            </a:r>
          </a:p>
          <a:p>
            <a:r>
              <a:rPr lang="en-PH" dirty="0" smtClean="0">
                <a:latin typeface="Tahoma" pitchFamily="34" charset="0"/>
                <a:ea typeface="Tahoma" pitchFamily="34" charset="0"/>
                <a:cs typeface="Tahoma" pitchFamily="34" charset="0"/>
              </a:rPr>
              <a:t>No history of recent travel</a:t>
            </a:r>
          </a:p>
          <a:p>
            <a:r>
              <a:rPr lang="en-PH" dirty="0" smtClean="0">
                <a:latin typeface="Tahoma" pitchFamily="34" charset="0"/>
                <a:ea typeface="Tahoma" pitchFamily="34" charset="0"/>
                <a:cs typeface="Tahoma" pitchFamily="34" charset="0"/>
              </a:rPr>
              <a:t>Fond of  gardening</a:t>
            </a:r>
          </a:p>
          <a:p>
            <a:r>
              <a:rPr lang="en-PH" dirty="0" smtClean="0">
                <a:latin typeface="Tahoma" pitchFamily="34" charset="0"/>
                <a:ea typeface="Tahoma" pitchFamily="34" charset="0"/>
                <a:cs typeface="Tahoma" pitchFamily="34" charset="0"/>
              </a:rPr>
              <a:t>Cleaned the casing of his air conditioner around 3 weeks prior to admission</a:t>
            </a:r>
          </a:p>
          <a:p>
            <a:r>
              <a:rPr lang="en-PH" dirty="0" smtClean="0">
                <a:latin typeface="Tahoma" pitchFamily="34" charset="0"/>
                <a:ea typeface="Tahoma" pitchFamily="34" charset="0"/>
                <a:cs typeface="Tahoma" pitchFamily="34" charset="0"/>
              </a:rPr>
              <a:t>Exposure to pigeons</a:t>
            </a:r>
          </a:p>
          <a:p>
            <a:endParaRPr lang="en-PH"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7170" name="Picture 2"/>
          <p:cNvPicPr>
            <a:picLocks noGrp="1" noChangeAspect="1" noChangeArrowheads="1"/>
          </p:cNvPicPr>
          <p:nvPr>
            <p:ph sz="quarter" idx="1"/>
          </p:nvPr>
        </p:nvPicPr>
        <p:blipFill>
          <a:blip r:embed="rId2" cstate="print"/>
          <a:srcRect/>
          <a:stretch>
            <a:fillRect/>
          </a:stretch>
        </p:blipFill>
        <p:spPr bwMode="auto">
          <a:xfrm>
            <a:off x="838199" y="762000"/>
            <a:ext cx="7144399" cy="5208587"/>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304800" y="6149255"/>
            <a:ext cx="7467600" cy="7087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9218" name="Picture 2"/>
          <p:cNvPicPr>
            <a:picLocks noGrp="1" noChangeAspect="1" noChangeArrowheads="1"/>
          </p:cNvPicPr>
          <p:nvPr>
            <p:ph sz="quarter" idx="1"/>
          </p:nvPr>
        </p:nvPicPr>
        <p:blipFill>
          <a:blip r:embed="rId2" cstate="print"/>
          <a:srcRect/>
          <a:stretch>
            <a:fillRect/>
          </a:stretch>
        </p:blipFill>
        <p:spPr bwMode="auto">
          <a:xfrm>
            <a:off x="381000" y="304800"/>
            <a:ext cx="8134200" cy="5103812"/>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304800" y="6149255"/>
            <a:ext cx="7467600" cy="7087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6146" name="Picture 2"/>
          <p:cNvPicPr>
            <a:picLocks noGrp="1" noChangeAspect="1" noChangeArrowheads="1"/>
          </p:cNvPicPr>
          <p:nvPr>
            <p:ph sz="quarter" idx="1"/>
          </p:nvPr>
        </p:nvPicPr>
        <p:blipFill>
          <a:blip r:embed="rId2" cstate="print"/>
          <a:srcRect/>
          <a:stretch>
            <a:fillRect/>
          </a:stretch>
        </p:blipFill>
        <p:spPr bwMode="auto">
          <a:xfrm>
            <a:off x="381000" y="5867400"/>
            <a:ext cx="7467600" cy="708745"/>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304800" y="838200"/>
            <a:ext cx="8086820"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5122" name="Picture 2"/>
          <p:cNvPicPr>
            <a:picLocks noGrp="1" noChangeAspect="1" noChangeArrowheads="1"/>
          </p:cNvPicPr>
          <p:nvPr>
            <p:ph sz="quarter" idx="1"/>
          </p:nvPr>
        </p:nvPicPr>
        <p:blipFill>
          <a:blip r:embed="rId2" cstate="print"/>
          <a:stretch>
            <a:fillRect/>
          </a:stretch>
        </p:blipFill>
        <p:spPr bwMode="auto">
          <a:xfrm>
            <a:off x="381000" y="5943600"/>
            <a:ext cx="7772400" cy="737674"/>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304800" y="1371600"/>
            <a:ext cx="8017565"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dirty="0" smtClean="0">
                <a:latin typeface="Tahoma" pitchFamily="34" charset="0"/>
                <a:ea typeface="Tahoma" pitchFamily="34" charset="0"/>
                <a:cs typeface="Tahoma" pitchFamily="34" charset="0"/>
              </a:rPr>
              <a:t>PHYSICAL EXAMINATION</a:t>
            </a:r>
            <a:endParaRPr lang="en-PH" dirty="0">
              <a:latin typeface="Tahoma" pitchFamily="34" charset="0"/>
              <a:ea typeface="Tahoma" pitchFamily="34" charset="0"/>
              <a:cs typeface="Tahoma" pitchFamily="34" charset="0"/>
            </a:endParaRPr>
          </a:p>
        </p:txBody>
      </p:sp>
      <p:sp>
        <p:nvSpPr>
          <p:cNvPr id="3" name="Content Placeholder 2"/>
          <p:cNvSpPr>
            <a:spLocks noGrp="1"/>
          </p:cNvSpPr>
          <p:nvPr>
            <p:ph sz="quarter" idx="1"/>
          </p:nvPr>
        </p:nvSpPr>
        <p:spPr/>
        <p:txBody>
          <a:bodyPr>
            <a:noAutofit/>
          </a:bodyPr>
          <a:lstStyle/>
          <a:p>
            <a:r>
              <a:rPr lang="en-PH" sz="2000" dirty="0" smtClean="0">
                <a:latin typeface="Tahoma" pitchFamily="34" charset="0"/>
                <a:ea typeface="Tahoma" pitchFamily="34" charset="0"/>
                <a:cs typeface="Tahoma" pitchFamily="34" charset="0"/>
              </a:rPr>
              <a:t>Conscious, coherent</a:t>
            </a:r>
          </a:p>
          <a:p>
            <a:r>
              <a:rPr lang="en-PH" sz="2000" dirty="0" smtClean="0">
                <a:latin typeface="Tahoma" pitchFamily="34" charset="0"/>
                <a:ea typeface="Tahoma" pitchFamily="34" charset="0"/>
                <a:cs typeface="Tahoma" pitchFamily="34" charset="0"/>
              </a:rPr>
              <a:t>BP 130/60mmHg  HR 110 </a:t>
            </a:r>
            <a:r>
              <a:rPr lang="en-PH" sz="2000" dirty="0" err="1" smtClean="0">
                <a:latin typeface="Tahoma" pitchFamily="34" charset="0"/>
                <a:ea typeface="Tahoma" pitchFamily="34" charset="0"/>
                <a:cs typeface="Tahoma" pitchFamily="34" charset="0"/>
              </a:rPr>
              <a:t>bpm</a:t>
            </a:r>
            <a:r>
              <a:rPr lang="en-PH" sz="2000" dirty="0" smtClean="0">
                <a:latin typeface="Tahoma" pitchFamily="34" charset="0"/>
                <a:ea typeface="Tahoma" pitchFamily="34" charset="0"/>
                <a:cs typeface="Tahoma" pitchFamily="34" charset="0"/>
              </a:rPr>
              <a:t>  RR 26 </a:t>
            </a:r>
            <a:r>
              <a:rPr lang="en-PH" sz="2000" dirty="0" err="1" smtClean="0">
                <a:latin typeface="Tahoma" pitchFamily="34" charset="0"/>
                <a:ea typeface="Tahoma" pitchFamily="34" charset="0"/>
                <a:cs typeface="Tahoma" pitchFamily="34" charset="0"/>
              </a:rPr>
              <a:t>cpm</a:t>
            </a:r>
            <a:r>
              <a:rPr lang="en-PH" sz="2000" dirty="0" smtClean="0">
                <a:latin typeface="Tahoma" pitchFamily="34" charset="0"/>
                <a:ea typeface="Tahoma" pitchFamily="34" charset="0"/>
                <a:cs typeface="Tahoma" pitchFamily="34" charset="0"/>
              </a:rPr>
              <a:t>  T 38.6</a:t>
            </a:r>
            <a:r>
              <a:rPr lang="en-PH" sz="2000" baseline="30000" dirty="0" smtClean="0">
                <a:latin typeface="Tahoma" pitchFamily="34" charset="0"/>
                <a:ea typeface="Tahoma" pitchFamily="34" charset="0"/>
                <a:cs typeface="Tahoma" pitchFamily="34" charset="0"/>
              </a:rPr>
              <a:t>o</a:t>
            </a:r>
            <a:r>
              <a:rPr lang="en-PH" sz="2000" dirty="0" smtClean="0">
                <a:latin typeface="Tahoma" pitchFamily="34" charset="0"/>
                <a:ea typeface="Tahoma" pitchFamily="34" charset="0"/>
                <a:cs typeface="Tahoma" pitchFamily="34" charset="0"/>
              </a:rPr>
              <a:t>C</a:t>
            </a:r>
          </a:p>
          <a:p>
            <a:r>
              <a:rPr lang="en-PH" sz="2000" dirty="0" smtClean="0">
                <a:latin typeface="Tahoma" pitchFamily="34" charset="0"/>
                <a:ea typeface="Tahoma" pitchFamily="34" charset="0"/>
                <a:cs typeface="Tahoma" pitchFamily="34" charset="0"/>
              </a:rPr>
              <a:t>Anicteric </a:t>
            </a:r>
            <a:r>
              <a:rPr lang="en-PH" sz="2000" dirty="0" err="1" smtClean="0">
                <a:latin typeface="Tahoma" pitchFamily="34" charset="0"/>
                <a:ea typeface="Tahoma" pitchFamily="34" charset="0"/>
                <a:cs typeface="Tahoma" pitchFamily="34" charset="0"/>
              </a:rPr>
              <a:t>sclerae</a:t>
            </a:r>
            <a:r>
              <a:rPr lang="en-PH" sz="2000" dirty="0" smtClean="0">
                <a:latin typeface="Tahoma" pitchFamily="34" charset="0"/>
                <a:ea typeface="Tahoma" pitchFamily="34" charset="0"/>
                <a:cs typeface="Tahoma" pitchFamily="34" charset="0"/>
              </a:rPr>
              <a:t>, pink palpebral conjunctivae, non-</a:t>
            </a:r>
            <a:r>
              <a:rPr lang="en-PH" sz="2000" dirty="0" err="1" smtClean="0">
                <a:latin typeface="Tahoma" pitchFamily="34" charset="0"/>
                <a:ea typeface="Tahoma" pitchFamily="34" charset="0"/>
                <a:cs typeface="Tahoma" pitchFamily="34" charset="0"/>
              </a:rPr>
              <a:t>hyperemic</a:t>
            </a:r>
            <a:r>
              <a:rPr lang="en-PH" sz="2000" dirty="0" smtClean="0">
                <a:latin typeface="Tahoma" pitchFamily="34" charset="0"/>
                <a:ea typeface="Tahoma" pitchFamily="34" charset="0"/>
                <a:cs typeface="Tahoma" pitchFamily="34" charset="0"/>
              </a:rPr>
              <a:t> pharyngeal wall, tonsils not enlarged, no oral thrush, (+) cervical </a:t>
            </a:r>
            <a:r>
              <a:rPr lang="en-PH" sz="2000" dirty="0" err="1" smtClean="0">
                <a:latin typeface="Tahoma" pitchFamily="34" charset="0"/>
                <a:ea typeface="Tahoma" pitchFamily="34" charset="0"/>
                <a:cs typeface="Tahoma" pitchFamily="34" charset="0"/>
              </a:rPr>
              <a:t>lymphadenopathy</a:t>
            </a:r>
            <a:r>
              <a:rPr lang="en-PH" sz="2000" dirty="0" smtClean="0">
                <a:latin typeface="Tahoma" pitchFamily="34" charset="0"/>
                <a:ea typeface="Tahoma" pitchFamily="34" charset="0"/>
                <a:cs typeface="Tahoma" pitchFamily="34" charset="0"/>
              </a:rPr>
              <a:t>, neck veins not distended</a:t>
            </a:r>
          </a:p>
          <a:p>
            <a:r>
              <a:rPr lang="en-PH" sz="2000" dirty="0" smtClean="0">
                <a:latin typeface="Tahoma" pitchFamily="34" charset="0"/>
                <a:ea typeface="Tahoma" pitchFamily="34" charset="0"/>
                <a:cs typeface="Tahoma" pitchFamily="34" charset="0"/>
              </a:rPr>
              <a:t>Symmetrical chest expansion, no retractions, (+) </a:t>
            </a:r>
            <a:r>
              <a:rPr lang="en-PH" sz="2000" dirty="0" err="1" smtClean="0">
                <a:latin typeface="Tahoma" pitchFamily="34" charset="0"/>
                <a:ea typeface="Tahoma" pitchFamily="34" charset="0"/>
                <a:cs typeface="Tahoma" pitchFamily="34" charset="0"/>
              </a:rPr>
              <a:t>rales</a:t>
            </a:r>
            <a:r>
              <a:rPr lang="en-PH" sz="2000" dirty="0" smtClean="0">
                <a:latin typeface="Tahoma" pitchFamily="34" charset="0"/>
                <a:ea typeface="Tahoma" pitchFamily="34" charset="0"/>
                <a:cs typeface="Tahoma" pitchFamily="34" charset="0"/>
              </a:rPr>
              <a:t> both lung fields</a:t>
            </a:r>
          </a:p>
          <a:p>
            <a:r>
              <a:rPr lang="en-PH" sz="2000" dirty="0" smtClean="0">
                <a:latin typeface="Tahoma" pitchFamily="34" charset="0"/>
                <a:ea typeface="Tahoma" pitchFamily="34" charset="0"/>
                <a:cs typeface="Tahoma" pitchFamily="34" charset="0"/>
              </a:rPr>
              <a:t>Quiet precordium, apex beat 5</a:t>
            </a:r>
            <a:r>
              <a:rPr lang="en-PH" sz="2000" baseline="30000" dirty="0" smtClean="0">
                <a:latin typeface="Tahoma" pitchFamily="34" charset="0"/>
                <a:ea typeface="Tahoma" pitchFamily="34" charset="0"/>
                <a:cs typeface="Tahoma" pitchFamily="34" charset="0"/>
              </a:rPr>
              <a:t>th</a:t>
            </a:r>
            <a:r>
              <a:rPr lang="en-PH" sz="2000" dirty="0" smtClean="0">
                <a:latin typeface="Tahoma" pitchFamily="34" charset="0"/>
                <a:ea typeface="Tahoma" pitchFamily="34" charset="0"/>
                <a:cs typeface="Tahoma" pitchFamily="34" charset="0"/>
              </a:rPr>
              <a:t> LICS MCL,  </a:t>
            </a:r>
            <a:r>
              <a:rPr lang="en-PH" sz="2000" dirty="0" err="1" smtClean="0">
                <a:latin typeface="Tahoma" pitchFamily="34" charset="0"/>
                <a:ea typeface="Tahoma" pitchFamily="34" charset="0"/>
                <a:cs typeface="Tahoma" pitchFamily="34" charset="0"/>
              </a:rPr>
              <a:t>tachycardic</a:t>
            </a:r>
            <a:r>
              <a:rPr lang="en-PH" sz="2000" dirty="0" smtClean="0">
                <a:latin typeface="Tahoma" pitchFamily="34" charset="0"/>
                <a:ea typeface="Tahoma" pitchFamily="34" charset="0"/>
                <a:cs typeface="Tahoma" pitchFamily="34" charset="0"/>
              </a:rPr>
              <a:t>,  regular rhythm, no murmur, no S3</a:t>
            </a:r>
          </a:p>
          <a:p>
            <a:r>
              <a:rPr lang="en-PH" sz="2000" dirty="0" smtClean="0">
                <a:latin typeface="Tahoma" pitchFamily="34" charset="0"/>
                <a:ea typeface="Tahoma" pitchFamily="34" charset="0"/>
                <a:cs typeface="Tahoma" pitchFamily="34" charset="0"/>
              </a:rPr>
              <a:t>Abdomen flat, normoactive bowel sounds, soft, non-tender</a:t>
            </a:r>
          </a:p>
          <a:p>
            <a:r>
              <a:rPr lang="en-PH" sz="2000" dirty="0" smtClean="0">
                <a:latin typeface="Tahoma" pitchFamily="34" charset="0"/>
                <a:ea typeface="Tahoma" pitchFamily="34" charset="0"/>
                <a:cs typeface="Tahoma" pitchFamily="34" charset="0"/>
              </a:rPr>
              <a:t>Full and equal pulses, no pedal edema </a:t>
            </a:r>
          </a:p>
          <a:p>
            <a:r>
              <a:rPr lang="en-PH" sz="2000" dirty="0" smtClean="0">
                <a:latin typeface="Tahoma" pitchFamily="34" charset="0"/>
                <a:ea typeface="Tahoma" pitchFamily="34" charset="0"/>
                <a:cs typeface="Tahoma" pitchFamily="34" charset="0"/>
              </a:rPr>
              <a:t>Neurologic exam: normal</a:t>
            </a:r>
          </a:p>
          <a:p>
            <a:endParaRPr lang="en-PH" sz="2000"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1682</TotalTime>
  <Words>1842</Words>
  <Application>Microsoft Office PowerPoint</Application>
  <PresentationFormat>On-screen Show (4:3)</PresentationFormat>
  <Paragraphs>434</Paragraphs>
  <Slides>83</Slides>
  <Notes>2</Notes>
  <HiddenSlides>0</HiddenSlides>
  <MMClips>0</MMClips>
  <ScaleCrop>false</ScaleCrop>
  <HeadingPairs>
    <vt:vector size="4" baseType="variant">
      <vt:variant>
        <vt:lpstr>Theme</vt:lpstr>
      </vt:variant>
      <vt:variant>
        <vt:i4>1</vt:i4>
      </vt:variant>
      <vt:variant>
        <vt:lpstr>Slide Titles</vt:lpstr>
      </vt:variant>
      <vt:variant>
        <vt:i4>83</vt:i4>
      </vt:variant>
    </vt:vector>
  </HeadingPairs>
  <TitlesOfParts>
    <vt:vector size="84" baseType="lpstr">
      <vt:lpstr>Equity</vt:lpstr>
      <vt:lpstr>Medical Grandrounds</vt:lpstr>
      <vt:lpstr>OBJECTIVES</vt:lpstr>
      <vt:lpstr>CASE</vt:lpstr>
      <vt:lpstr>HISTORY OF PRESENT ILLNESS </vt:lpstr>
      <vt:lpstr>Review of systems</vt:lpstr>
      <vt:lpstr>Past Medical History</vt:lpstr>
      <vt:lpstr>Family History</vt:lpstr>
      <vt:lpstr>Personal and Social History</vt:lpstr>
      <vt:lpstr>PHYSICAL EXAMINATION</vt:lpstr>
      <vt:lpstr>Slide 10</vt:lpstr>
      <vt:lpstr>Course in the Wards</vt:lpstr>
      <vt:lpstr>Slide 12</vt:lpstr>
      <vt:lpstr>CT SCAN of Chest</vt:lpstr>
      <vt:lpstr>CT SCAN of Chest</vt:lpstr>
      <vt:lpstr>Slide 15</vt:lpstr>
      <vt:lpstr>2nd hospital day</vt:lpstr>
      <vt:lpstr>6th Hospital Day</vt:lpstr>
      <vt:lpstr>Slide 18</vt:lpstr>
      <vt:lpstr>7th Hospital Day</vt:lpstr>
      <vt:lpstr>9th Hospital Day</vt:lpstr>
      <vt:lpstr>14th Hospital Day</vt:lpstr>
      <vt:lpstr>15th Hospital Day </vt:lpstr>
      <vt:lpstr>16th -26th Hospital Days</vt:lpstr>
      <vt:lpstr>27th Hospital Day</vt:lpstr>
      <vt:lpstr>Slide 25</vt:lpstr>
      <vt:lpstr>Follow up</vt:lpstr>
      <vt:lpstr>CRYPTOCOCCOSIS</vt:lpstr>
      <vt:lpstr>CRYPTOCOCCOSIS</vt:lpstr>
      <vt:lpstr>PATHOGENESIS</vt:lpstr>
      <vt:lpstr>VIRULENCE FACTORS</vt:lpstr>
      <vt:lpstr>DIAGNOSIS</vt:lpstr>
      <vt:lpstr>Slide 32</vt:lpstr>
      <vt:lpstr>Slide 33</vt:lpstr>
      <vt:lpstr>Slide 34</vt:lpstr>
      <vt:lpstr>Slide 35</vt:lpstr>
      <vt:lpstr>For Patients With Non-meningeal Cryptococcosis</vt:lpstr>
      <vt:lpstr>Slide 37</vt:lpstr>
      <vt:lpstr>Primary therapy: induction and consolidation</vt:lpstr>
      <vt:lpstr>Primary therapy: Alternative Regimens for Induction and Consolidation</vt:lpstr>
      <vt:lpstr>Primary therapy: Alternative Regimens for Induction and Consolidation</vt:lpstr>
      <vt:lpstr>Primary therapy: Alternative Regimens for Induction and Consolidation</vt:lpstr>
      <vt:lpstr>Maintenance (suppressive) and Prophylactic Therapy</vt:lpstr>
      <vt:lpstr>Maintenance (suppressive) and Prophylactic Therapy</vt:lpstr>
      <vt:lpstr>Maintenance (suppressive) and Prophylactic Therapy</vt:lpstr>
      <vt:lpstr>Maintenance (suppressive) and Prophylactic Therapy</vt:lpstr>
      <vt:lpstr>Management of Complications in Patients with Cryptococcosis</vt:lpstr>
      <vt:lpstr>Management of Complications in Patients with cryptococcosis</vt:lpstr>
      <vt:lpstr>Management of Complications in Patients with cryptococcosis</vt:lpstr>
      <vt:lpstr>Management of Complications in Patients with cryptococcosis</vt:lpstr>
      <vt:lpstr>Management of Complications in Patients with cryptococcosis</vt:lpstr>
      <vt:lpstr>Management of Complications in Patients with cryptococcosis</vt:lpstr>
      <vt:lpstr>Management of Complications in Patients with cryptococcosis</vt:lpstr>
      <vt:lpstr>Elevated CSF Pressure</vt:lpstr>
      <vt:lpstr>Slide 54</vt:lpstr>
      <vt:lpstr>Slide 55</vt:lpstr>
      <vt:lpstr>Slide 56</vt:lpstr>
      <vt:lpstr>Slide 57</vt:lpstr>
      <vt:lpstr>HIV and Cryptococcosis</vt:lpstr>
      <vt:lpstr>CONCLUSION</vt:lpstr>
      <vt:lpstr>Slide 60</vt:lpstr>
      <vt:lpstr>Course</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Cryptococcosis in a resource-limited health care environment</vt:lpstr>
      <vt:lpstr>Cryptococcosis in a resource-limited health care environment</vt:lpstr>
      <vt:lpstr>Cryptococcosis in a resource-limited health care environment</vt:lpstr>
      <vt:lpstr>Slide 78</vt:lpstr>
      <vt:lpstr>Slide 79</vt:lpstr>
      <vt:lpstr>Slide 80</vt:lpstr>
      <vt:lpstr>Slide 81</vt:lpstr>
      <vt:lpstr>Slide 82</vt:lpstr>
      <vt:lpstr>Slide 83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Grandrounds</dc:title>
  <dc:creator>Ferdie</dc:creator>
  <cp:lastModifiedBy>Ferdie</cp:lastModifiedBy>
  <cp:revision>126</cp:revision>
  <dcterms:created xsi:type="dcterms:W3CDTF">2010-12-06T22:17:00Z</dcterms:created>
  <dcterms:modified xsi:type="dcterms:W3CDTF">2010-12-08T23:33:21Z</dcterms:modified>
</cp:coreProperties>
</file>