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38"/>
  </p:notesMasterIdLst>
  <p:sldIdLst>
    <p:sldId id="256" r:id="rId2"/>
    <p:sldId id="276" r:id="rId3"/>
    <p:sldId id="273" r:id="rId4"/>
    <p:sldId id="289" r:id="rId5"/>
    <p:sldId id="257" r:id="rId6"/>
    <p:sldId id="258" r:id="rId7"/>
    <p:sldId id="259" r:id="rId8"/>
    <p:sldId id="260" r:id="rId9"/>
    <p:sldId id="261" r:id="rId10"/>
    <p:sldId id="262" r:id="rId11"/>
    <p:sldId id="264" r:id="rId12"/>
    <p:sldId id="291" r:id="rId13"/>
    <p:sldId id="265" r:id="rId14"/>
    <p:sldId id="266" r:id="rId15"/>
    <p:sldId id="267" r:id="rId16"/>
    <p:sldId id="268" r:id="rId17"/>
    <p:sldId id="270" r:id="rId18"/>
    <p:sldId id="269" r:id="rId19"/>
    <p:sldId id="271" r:id="rId20"/>
    <p:sldId id="272" r:id="rId21"/>
    <p:sldId id="274" r:id="rId22"/>
    <p:sldId id="278" r:id="rId23"/>
    <p:sldId id="275" r:id="rId24"/>
    <p:sldId id="277" r:id="rId25"/>
    <p:sldId id="279" r:id="rId26"/>
    <p:sldId id="280" r:id="rId27"/>
    <p:sldId id="281" r:id="rId28"/>
    <p:sldId id="282" r:id="rId29"/>
    <p:sldId id="283" r:id="rId30"/>
    <p:sldId id="284" r:id="rId31"/>
    <p:sldId id="285" r:id="rId32"/>
    <p:sldId id="286" r:id="rId33"/>
    <p:sldId id="293" r:id="rId34"/>
    <p:sldId id="287" r:id="rId35"/>
    <p:sldId id="288"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95" autoAdjust="0"/>
    <p:restoredTop sz="86503" autoAdjust="0"/>
  </p:normalViewPr>
  <p:slideViewPr>
    <p:cSldViewPr>
      <p:cViewPr>
        <p:scale>
          <a:sx n="70" d="100"/>
          <a:sy n="70" d="100"/>
        </p:scale>
        <p:origin x="114" y="90"/>
      </p:cViewPr>
      <p:guideLst>
        <p:guide orient="horz" pos="2160"/>
        <p:guide pos="2880"/>
      </p:guideLst>
    </p:cSldViewPr>
  </p:slideViewPr>
  <p:outlineViewPr>
    <p:cViewPr>
      <p:scale>
        <a:sx n="33" d="100"/>
        <a:sy n="33" d="100"/>
      </p:scale>
      <p:origin x="240" y="67404"/>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F512EE-346F-4A0C-AEE5-09F98448866A}" type="datetimeFigureOut">
              <a:rPr lang="en-US" smtClean="0"/>
              <a:pPr/>
              <a:t>12/22/2010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F2F752-D1F9-465F-8AAD-D704D9F5BA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2F752-D1F9-465F-8AAD-D704D9F5BAF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2F752-D1F9-465F-8AAD-D704D9F5BAF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F2F752-D1F9-465F-8AAD-D704D9F5BAF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2F752-D1F9-465F-8AAD-D704D9F5BAF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D91A3F-18F2-4F0C-8693-DA61B5230A16}" type="datetimeFigureOut">
              <a:rPr lang="en-US" smtClean="0"/>
              <a:pPr/>
              <a:t>12/22/2010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1566FA-E1C0-48E1-BFBB-E8B40EC655F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1566FA-E1C0-48E1-BFBB-E8B40EC655F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1566FA-E1C0-48E1-BFBB-E8B40EC655F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1566FA-E1C0-48E1-BFBB-E8B40EC655F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D91A3F-18F2-4F0C-8693-DA61B5230A16}" type="datetimeFigureOut">
              <a:rPr lang="en-US" smtClean="0"/>
              <a:pPr/>
              <a:t>12/22/2010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8D91A3F-18F2-4F0C-8693-DA61B5230A16}" type="datetimeFigureOut">
              <a:rPr lang="en-US" smtClean="0"/>
              <a:pPr/>
              <a:t>12/22/2010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1566FA-E1C0-48E1-BFBB-E8B40EC655F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D91A3F-18F2-4F0C-8693-DA61B5230A16}" type="datetimeFigureOut">
              <a:rPr lang="en-US" smtClean="0"/>
              <a:pPr/>
              <a:t>12/22/2010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1566FA-E1C0-48E1-BFBB-E8B40EC655F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D91A3F-18F2-4F0C-8693-DA61B5230A16}" type="datetimeFigureOut">
              <a:rPr lang="en-US" smtClean="0"/>
              <a:pPr/>
              <a:t>12/22/2010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1566FA-E1C0-48E1-BFBB-E8B40EC655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ransition>
    <p:wipe dir="r"/>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1950720"/>
          </a:xfrm>
        </p:spPr>
        <p:txBody>
          <a:bodyPr>
            <a:normAutofit fontScale="25000" lnSpcReduction="2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endParaRPr lang="en-US" dirty="0"/>
          </a:p>
        </p:txBody>
      </p:sp>
      <p:sp>
        <p:nvSpPr>
          <p:cNvPr id="2" name="Title 1"/>
          <p:cNvSpPr>
            <a:spLocks noGrp="1"/>
          </p:cNvSpPr>
          <p:nvPr>
            <p:ph type="title"/>
          </p:nvPr>
        </p:nvSpPr>
        <p:spPr>
          <a:xfrm>
            <a:off x="457200" y="704088"/>
            <a:ext cx="8229600" cy="2877312"/>
          </a:xfrm>
        </p:spPr>
        <p:txBody>
          <a:bodyPr>
            <a:normAutofit/>
          </a:bodyPr>
          <a:lstStyle/>
          <a:p>
            <a:r>
              <a:rPr lang="en-US" dirty="0" smtClean="0"/>
              <a:t>CONTEMPORARY MANAGEMENT OF CHRONIC CONGESTIVE HEART FAILURE</a:t>
            </a:r>
            <a:endParaRPr lang="en-US" dirty="0"/>
          </a:p>
        </p:txBody>
      </p:sp>
      <p:sp>
        <p:nvSpPr>
          <p:cNvPr id="5" name="TextBox 4"/>
          <p:cNvSpPr txBox="1"/>
          <p:nvPr/>
        </p:nvSpPr>
        <p:spPr>
          <a:xfrm>
            <a:off x="1905000" y="4267200"/>
            <a:ext cx="2783967" cy="369332"/>
          </a:xfrm>
          <a:prstGeom prst="rect">
            <a:avLst/>
          </a:prstGeom>
          <a:noFill/>
        </p:spPr>
        <p:txBody>
          <a:bodyPr wrap="none" rtlCol="0">
            <a:spAutoFit/>
          </a:bodyPr>
          <a:lstStyle/>
          <a:p>
            <a:r>
              <a:rPr lang="en-US" dirty="0" smtClean="0"/>
              <a:t>RODOLFO C. SOTO,M.D.</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Target                      Agent                 Safety  Survival</a:t>
            </a:r>
          </a:p>
          <a:p>
            <a:r>
              <a:rPr lang="en-US" dirty="0" smtClean="0"/>
              <a:t>SNS                       Beta-Blockers        Y               </a:t>
            </a:r>
            <a:r>
              <a:rPr lang="en-US" dirty="0" err="1" smtClean="0"/>
              <a:t>Y</a:t>
            </a:r>
            <a:endParaRPr lang="en-US" dirty="0" smtClean="0"/>
          </a:p>
          <a:p>
            <a:r>
              <a:rPr lang="en-US" dirty="0" smtClean="0"/>
              <a:t>RAAS                      </a:t>
            </a:r>
            <a:r>
              <a:rPr lang="en-US" dirty="0" err="1" smtClean="0"/>
              <a:t>ACEIs,ARBs</a:t>
            </a:r>
            <a:r>
              <a:rPr lang="en-US" dirty="0" smtClean="0"/>
              <a:t>           Y               </a:t>
            </a:r>
            <a:r>
              <a:rPr lang="en-US" dirty="0" err="1" smtClean="0"/>
              <a:t>Y</a:t>
            </a:r>
            <a:endParaRPr lang="en-US" dirty="0" smtClean="0"/>
          </a:p>
          <a:p>
            <a:r>
              <a:rPr lang="en-US" dirty="0" smtClean="0"/>
              <a:t>RAAS/cellular        </a:t>
            </a:r>
            <a:r>
              <a:rPr lang="en-US" dirty="0" err="1" smtClean="0"/>
              <a:t>Aldactone</a:t>
            </a:r>
            <a:r>
              <a:rPr lang="en-US" dirty="0" smtClean="0"/>
              <a:t>              Y               </a:t>
            </a:r>
            <a:r>
              <a:rPr lang="en-US" dirty="0" err="1" smtClean="0"/>
              <a:t>Y</a:t>
            </a:r>
            <a:endParaRPr lang="en-US" dirty="0" smtClean="0"/>
          </a:p>
          <a:p>
            <a:r>
              <a:rPr lang="en-US" dirty="0" smtClean="0"/>
              <a:t> turnover</a:t>
            </a:r>
          </a:p>
          <a:p>
            <a:r>
              <a:rPr lang="en-US" dirty="0" err="1" smtClean="0"/>
              <a:t>Baroreceptor</a:t>
            </a:r>
            <a:r>
              <a:rPr lang="en-US" dirty="0" smtClean="0"/>
              <a:t>           </a:t>
            </a:r>
            <a:r>
              <a:rPr lang="en-US" dirty="0" err="1" smtClean="0"/>
              <a:t>Digoxin</a:t>
            </a:r>
            <a:r>
              <a:rPr lang="en-US" dirty="0" smtClean="0"/>
              <a:t>                 Y               N</a:t>
            </a:r>
          </a:p>
          <a:p>
            <a:r>
              <a:rPr lang="en-US" dirty="0" smtClean="0"/>
              <a:t>  dysfunction</a:t>
            </a:r>
          </a:p>
          <a:p>
            <a:r>
              <a:rPr lang="en-US" dirty="0" smtClean="0"/>
              <a:t>Vasopressin              </a:t>
            </a:r>
            <a:r>
              <a:rPr lang="en-US" dirty="0" err="1" smtClean="0"/>
              <a:t>Tolvaptan</a:t>
            </a:r>
            <a:r>
              <a:rPr lang="en-US" dirty="0" smtClean="0"/>
              <a:t>             Y               N</a:t>
            </a:r>
          </a:p>
          <a:p>
            <a:r>
              <a:rPr lang="en-US" dirty="0" smtClean="0"/>
              <a:t>  antagonism</a:t>
            </a:r>
            <a:endParaRPr lang="en-US" dirty="0"/>
          </a:p>
        </p:txBody>
      </p:sp>
      <p:sp>
        <p:nvSpPr>
          <p:cNvPr id="2" name="Title 1"/>
          <p:cNvSpPr>
            <a:spLocks noGrp="1"/>
          </p:cNvSpPr>
          <p:nvPr>
            <p:ph type="title"/>
          </p:nvPr>
        </p:nvSpPr>
        <p:spPr/>
        <p:txBody>
          <a:bodyPr/>
          <a:lstStyle/>
          <a:p>
            <a:r>
              <a:rPr lang="en-US" dirty="0" smtClean="0"/>
              <a:t>Medical Therapy in CHF</a:t>
            </a:r>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85000" lnSpcReduction="10000"/>
          </a:bodyPr>
          <a:lstStyle/>
          <a:p>
            <a:r>
              <a:rPr lang="en-US" dirty="0" smtClean="0"/>
              <a:t>Target                    Agent                  Safety  Survival     Survival</a:t>
            </a:r>
          </a:p>
          <a:p>
            <a:r>
              <a:rPr lang="en-US" dirty="0" smtClean="0"/>
              <a:t>Altered SVR        </a:t>
            </a:r>
            <a:r>
              <a:rPr lang="en-US" dirty="0" err="1" smtClean="0"/>
              <a:t>Hydralazine</a:t>
            </a:r>
            <a:r>
              <a:rPr lang="en-US" dirty="0" smtClean="0"/>
              <a:t>            Y                </a:t>
            </a:r>
            <a:r>
              <a:rPr lang="en-US" dirty="0" err="1" smtClean="0"/>
              <a:t>Y</a:t>
            </a:r>
            <a:endParaRPr lang="en-US" dirty="0" smtClean="0"/>
          </a:p>
          <a:p>
            <a:r>
              <a:rPr lang="en-US" dirty="0" smtClean="0"/>
              <a:t>                              Nitrates</a:t>
            </a:r>
          </a:p>
          <a:p>
            <a:r>
              <a:rPr lang="en-US" dirty="0" smtClean="0"/>
              <a:t>Altered SVR         </a:t>
            </a:r>
            <a:r>
              <a:rPr lang="en-US" dirty="0" err="1" smtClean="0"/>
              <a:t>Dihydropyridine</a:t>
            </a:r>
            <a:r>
              <a:rPr lang="en-US" dirty="0" smtClean="0"/>
              <a:t>     Y                N</a:t>
            </a:r>
          </a:p>
          <a:p>
            <a:r>
              <a:rPr lang="en-US" dirty="0" smtClean="0"/>
              <a:t>                              </a:t>
            </a:r>
            <a:r>
              <a:rPr lang="en-US" dirty="0" err="1" smtClean="0"/>
              <a:t>CCBlockers</a:t>
            </a:r>
            <a:endParaRPr lang="en-US" dirty="0" smtClean="0"/>
          </a:p>
          <a:p>
            <a:r>
              <a:rPr lang="en-US" dirty="0" smtClean="0"/>
              <a:t>Altered SVR         </a:t>
            </a:r>
            <a:r>
              <a:rPr lang="en-US" dirty="0" err="1" smtClean="0"/>
              <a:t>Nondihydropyri</a:t>
            </a:r>
            <a:r>
              <a:rPr lang="en-US" dirty="0" smtClean="0"/>
              <a:t>-    Y                N</a:t>
            </a:r>
          </a:p>
          <a:p>
            <a:r>
              <a:rPr lang="en-US" dirty="0" smtClean="0"/>
              <a:t>                              dine </a:t>
            </a:r>
            <a:r>
              <a:rPr lang="en-US" dirty="0" err="1" smtClean="0"/>
              <a:t>Ccblockers</a:t>
            </a:r>
            <a:endParaRPr lang="en-US" dirty="0" smtClean="0"/>
          </a:p>
          <a:p>
            <a:r>
              <a:rPr lang="en-US" dirty="0" smtClean="0"/>
              <a:t>Congestions          Diuretics              Y                N</a:t>
            </a:r>
          </a:p>
          <a:p>
            <a:r>
              <a:rPr lang="en-US" dirty="0" smtClean="0"/>
              <a:t>Altered  CR dynamics</a:t>
            </a:r>
          </a:p>
          <a:p>
            <a:r>
              <a:rPr lang="en-US" dirty="0" err="1" smtClean="0"/>
              <a:t>Coagulopathy</a:t>
            </a:r>
            <a:r>
              <a:rPr lang="en-US" dirty="0" smtClean="0"/>
              <a:t>        </a:t>
            </a:r>
            <a:r>
              <a:rPr lang="en-US" dirty="0" err="1" smtClean="0"/>
              <a:t>Warfarin</a:t>
            </a:r>
            <a:r>
              <a:rPr lang="en-US" dirty="0" smtClean="0"/>
              <a:t>               Y                N</a:t>
            </a:r>
          </a:p>
          <a:p>
            <a:r>
              <a:rPr lang="en-US" dirty="0" smtClean="0"/>
              <a:t>Inflammation        </a:t>
            </a:r>
            <a:r>
              <a:rPr lang="en-US" dirty="0" err="1" smtClean="0"/>
              <a:t>Statins</a:t>
            </a:r>
            <a:r>
              <a:rPr lang="en-US" dirty="0" smtClean="0"/>
              <a:t>                   Y                N</a:t>
            </a:r>
          </a:p>
          <a:p>
            <a:endParaRPr lang="en-US" dirty="0"/>
          </a:p>
        </p:txBody>
      </p:sp>
      <p:sp>
        <p:nvSpPr>
          <p:cNvPr id="2" name="Title 1"/>
          <p:cNvSpPr>
            <a:spLocks noGrp="1"/>
          </p:cNvSpPr>
          <p:nvPr>
            <p:ph type="title"/>
          </p:nvPr>
        </p:nvSpPr>
        <p:spPr>
          <a:xfrm>
            <a:off x="457200" y="304800"/>
            <a:ext cx="8229600" cy="1066800"/>
          </a:xfrm>
        </p:spPr>
        <p:txBody>
          <a:bodyPr/>
          <a:lstStyle/>
          <a:p>
            <a:r>
              <a:rPr lang="en-US" dirty="0" smtClean="0"/>
              <a:t>Medical Therapy in CHF</a:t>
            </a:r>
            <a:endParaRPr 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3200" dirty="0" smtClean="0">
                <a:solidFill>
                  <a:srgbClr val="FF0000"/>
                </a:solidFill>
              </a:rPr>
              <a:t>LOOP DIURETICS FIRST LINE TREATMENT.</a:t>
            </a:r>
          </a:p>
          <a:p>
            <a:pPr>
              <a:buNone/>
            </a:pPr>
            <a:r>
              <a:rPr lang="en-US" sz="3200" dirty="0" smtClean="0">
                <a:solidFill>
                  <a:srgbClr val="FF0000"/>
                </a:solidFill>
              </a:rPr>
              <a:t>MOST CASES ARE DUE TO VASOPRESSIN HORMONE RELEASE.</a:t>
            </a:r>
          </a:p>
          <a:p>
            <a:pPr>
              <a:buNone/>
            </a:pPr>
            <a:r>
              <a:rPr lang="en-US" sz="3200" dirty="0" smtClean="0">
                <a:solidFill>
                  <a:srgbClr val="FF0000"/>
                </a:solidFill>
              </a:rPr>
              <a:t>LOOP DIURETICS NEEDS CLOSE MONITORING.</a:t>
            </a:r>
          </a:p>
          <a:p>
            <a:pPr>
              <a:buNone/>
            </a:pPr>
            <a:r>
              <a:rPr lang="en-US" sz="3200" dirty="0" smtClean="0">
                <a:solidFill>
                  <a:srgbClr val="FF0000"/>
                </a:solidFill>
              </a:rPr>
              <a:t>TOLVAPTAN A VASOPRESSIN RECEPTOR ANTAGONIST IS AN EMERGING TX.FOR LOOP DIURECTIC FAILURE.</a:t>
            </a:r>
          </a:p>
          <a:p>
            <a:pPr>
              <a:buNone/>
            </a:pPr>
            <a:r>
              <a:rPr lang="en-US" sz="2800" dirty="0" err="1" smtClean="0">
                <a:solidFill>
                  <a:srgbClr val="FF0000"/>
                </a:solidFill>
              </a:rPr>
              <a:t>Caveat:Thiazide</a:t>
            </a:r>
            <a:r>
              <a:rPr lang="en-US" sz="2800" dirty="0" smtClean="0">
                <a:solidFill>
                  <a:srgbClr val="FF0000"/>
                </a:solidFill>
              </a:rPr>
              <a:t> diuretics might worsen </a:t>
            </a:r>
            <a:r>
              <a:rPr lang="en-US" sz="2800" dirty="0" err="1" smtClean="0">
                <a:solidFill>
                  <a:srgbClr val="FF0000"/>
                </a:solidFill>
              </a:rPr>
              <a:t>hyponatremia</a:t>
            </a:r>
            <a:r>
              <a:rPr lang="en-US" sz="2800" dirty="0" smtClean="0">
                <a:solidFill>
                  <a:srgbClr val="FF0000"/>
                </a:solidFill>
              </a:rPr>
              <a:t> and is contraindicated.</a:t>
            </a:r>
            <a:endParaRPr lang="en-US" sz="2800" dirty="0">
              <a:solidFill>
                <a:srgbClr val="FF0000"/>
              </a:solidFill>
            </a:endParaRPr>
          </a:p>
        </p:txBody>
      </p:sp>
      <p:sp>
        <p:nvSpPr>
          <p:cNvPr id="3" name="Title 2"/>
          <p:cNvSpPr>
            <a:spLocks noGrp="1"/>
          </p:cNvSpPr>
          <p:nvPr>
            <p:ph type="title"/>
          </p:nvPr>
        </p:nvSpPr>
        <p:spPr/>
        <p:txBody>
          <a:bodyPr/>
          <a:lstStyle/>
          <a:p>
            <a:r>
              <a:rPr lang="en-US" dirty="0" smtClean="0"/>
              <a:t>HYPONATREMIA IN CHF</a:t>
            </a:r>
            <a:endParaRPr lang="en-US"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txBody>
          <a:bodyPr/>
          <a:lstStyle/>
          <a:p>
            <a:r>
              <a:rPr lang="en-US" dirty="0" smtClean="0"/>
              <a:t>CONSENSUS (</a:t>
            </a:r>
            <a:r>
              <a:rPr lang="en-US" dirty="0" err="1" smtClean="0"/>
              <a:t>enalapril</a:t>
            </a:r>
            <a:r>
              <a:rPr lang="en-US" dirty="0" smtClean="0"/>
              <a:t>)         31%</a:t>
            </a:r>
          </a:p>
          <a:p>
            <a:endParaRPr lang="en-US" dirty="0" smtClean="0"/>
          </a:p>
          <a:p>
            <a:r>
              <a:rPr lang="en-US" dirty="0" smtClean="0"/>
              <a:t>SAVE  (</a:t>
            </a:r>
            <a:r>
              <a:rPr lang="en-US" dirty="0" err="1" smtClean="0"/>
              <a:t>captopril</a:t>
            </a:r>
            <a:r>
              <a:rPr lang="en-US" dirty="0" smtClean="0"/>
              <a:t>)                   19%</a:t>
            </a:r>
          </a:p>
          <a:p>
            <a:endParaRPr lang="en-US" dirty="0" smtClean="0"/>
          </a:p>
          <a:p>
            <a:r>
              <a:rPr lang="en-US" dirty="0" smtClean="0"/>
              <a:t>SOLVD(</a:t>
            </a:r>
            <a:r>
              <a:rPr lang="en-US" dirty="0" err="1" smtClean="0"/>
              <a:t>Enalapril</a:t>
            </a:r>
            <a:r>
              <a:rPr lang="en-US" dirty="0" smtClean="0"/>
              <a:t>)                    16%</a:t>
            </a:r>
          </a:p>
          <a:p>
            <a:endParaRPr lang="en-US" dirty="0" smtClean="0">
              <a:solidFill>
                <a:srgbClr val="FF0000"/>
              </a:solidFill>
            </a:endParaRPr>
          </a:p>
          <a:p>
            <a:r>
              <a:rPr lang="en-US" dirty="0" smtClean="0"/>
              <a:t>AIRE(</a:t>
            </a:r>
            <a:r>
              <a:rPr lang="en-US" dirty="0" err="1" smtClean="0"/>
              <a:t>ramipril</a:t>
            </a:r>
            <a:r>
              <a:rPr lang="en-US" dirty="0" smtClean="0"/>
              <a:t>)                          27%</a:t>
            </a:r>
            <a:endParaRPr lang="en-US" dirty="0"/>
          </a:p>
        </p:txBody>
      </p:sp>
      <p:sp>
        <p:nvSpPr>
          <p:cNvPr id="2" name="Title 1"/>
          <p:cNvSpPr>
            <a:spLocks noGrp="1"/>
          </p:cNvSpPr>
          <p:nvPr>
            <p:ph type="title"/>
          </p:nvPr>
        </p:nvSpPr>
        <p:spPr/>
        <p:txBody>
          <a:bodyPr>
            <a:normAutofit fontScale="90000"/>
          </a:bodyPr>
          <a:lstStyle/>
          <a:p>
            <a:r>
              <a:rPr lang="en-US" dirty="0" smtClean="0"/>
              <a:t>RELATIVE RISK REDUCTIONS</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CIBIS-II  (BISOPROLOL)           34%</a:t>
            </a:r>
          </a:p>
          <a:p>
            <a:endParaRPr lang="en-US" dirty="0" smtClean="0"/>
          </a:p>
          <a:p>
            <a:r>
              <a:rPr lang="en-US" dirty="0" smtClean="0"/>
              <a:t>MERIT-HF( METOPROLOL)     34%</a:t>
            </a:r>
          </a:p>
          <a:p>
            <a:endParaRPr lang="en-US" dirty="0" smtClean="0"/>
          </a:p>
          <a:p>
            <a:r>
              <a:rPr lang="en-US" dirty="0" smtClean="0"/>
              <a:t>COPERNICUS(CARVEDILOL)    35%</a:t>
            </a:r>
            <a:endParaRPr lang="en-US" dirty="0"/>
          </a:p>
        </p:txBody>
      </p:sp>
      <p:sp>
        <p:nvSpPr>
          <p:cNvPr id="2" name="Title 1"/>
          <p:cNvSpPr>
            <a:spLocks noGrp="1"/>
          </p:cNvSpPr>
          <p:nvPr>
            <p:ph type="title"/>
          </p:nvPr>
        </p:nvSpPr>
        <p:spPr/>
        <p:txBody>
          <a:bodyPr/>
          <a:lstStyle/>
          <a:p>
            <a:r>
              <a:rPr lang="en-US" dirty="0" smtClean="0"/>
              <a:t>RELATIVE  RISK REDUCTIONS</a:t>
            </a:r>
            <a:endParaRPr lang="en-US"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962400"/>
          </a:xfrm>
        </p:spPr>
        <p:txBody>
          <a:bodyPr>
            <a:normAutofit fontScale="85000" lnSpcReduction="10000"/>
          </a:bodyPr>
          <a:lstStyle/>
          <a:p>
            <a:r>
              <a:rPr lang="en-US" dirty="0" err="1" smtClean="0"/>
              <a:t>Endothelin</a:t>
            </a:r>
            <a:r>
              <a:rPr lang="en-US" dirty="0" smtClean="0"/>
              <a:t> receptor antagonist          </a:t>
            </a:r>
            <a:r>
              <a:rPr lang="en-US" dirty="0" err="1" smtClean="0"/>
              <a:t>Darusentan</a:t>
            </a:r>
            <a:endParaRPr lang="en-US" dirty="0" smtClean="0"/>
          </a:p>
          <a:p>
            <a:r>
              <a:rPr lang="en-US" dirty="0" err="1" smtClean="0"/>
              <a:t>Vasopeptidase</a:t>
            </a:r>
            <a:r>
              <a:rPr lang="en-US" dirty="0" smtClean="0"/>
              <a:t> inhibition                     </a:t>
            </a:r>
            <a:r>
              <a:rPr lang="en-US" dirty="0" err="1" smtClean="0"/>
              <a:t>Omapatrilat</a:t>
            </a:r>
            <a:endParaRPr lang="en-US" dirty="0" smtClean="0"/>
          </a:p>
          <a:p>
            <a:r>
              <a:rPr lang="en-US" dirty="0" err="1" smtClean="0"/>
              <a:t>Prostacyclin</a:t>
            </a:r>
            <a:r>
              <a:rPr lang="en-US" dirty="0" smtClean="0"/>
              <a:t> analogue                           </a:t>
            </a:r>
            <a:r>
              <a:rPr lang="en-US" dirty="0" err="1" smtClean="0"/>
              <a:t>Epoprostenol</a:t>
            </a:r>
            <a:endParaRPr lang="en-US" dirty="0" smtClean="0"/>
          </a:p>
          <a:p>
            <a:r>
              <a:rPr lang="en-US" dirty="0" smtClean="0"/>
              <a:t>Tumor necrosis factor                            </a:t>
            </a:r>
            <a:r>
              <a:rPr lang="en-US" dirty="0" err="1" smtClean="0"/>
              <a:t>Infliximab</a:t>
            </a:r>
            <a:r>
              <a:rPr lang="en-US" dirty="0" smtClean="0"/>
              <a:t>,</a:t>
            </a:r>
          </a:p>
          <a:p>
            <a:r>
              <a:rPr lang="en-US" dirty="0" smtClean="0"/>
              <a:t>    alpha antagonism                               </a:t>
            </a:r>
            <a:r>
              <a:rPr lang="en-US" dirty="0" err="1" smtClean="0"/>
              <a:t>etanercept</a:t>
            </a:r>
            <a:endParaRPr lang="en-US" dirty="0" smtClean="0"/>
          </a:p>
          <a:p>
            <a:r>
              <a:rPr lang="en-US" dirty="0" smtClean="0"/>
              <a:t>Central sympathetic                               </a:t>
            </a:r>
            <a:r>
              <a:rPr lang="en-US" dirty="0" err="1" smtClean="0"/>
              <a:t>Moxinidine</a:t>
            </a:r>
            <a:endParaRPr lang="en-US" dirty="0" smtClean="0"/>
          </a:p>
          <a:p>
            <a:r>
              <a:rPr lang="en-US" dirty="0" smtClean="0"/>
              <a:t>     inhibition</a:t>
            </a:r>
            <a:endParaRPr lang="en-US" dirty="0"/>
          </a:p>
        </p:txBody>
      </p:sp>
      <p:sp>
        <p:nvSpPr>
          <p:cNvPr id="2" name="Title 1"/>
          <p:cNvSpPr>
            <a:spLocks noGrp="1"/>
          </p:cNvSpPr>
          <p:nvPr>
            <p:ph type="title"/>
          </p:nvPr>
        </p:nvSpPr>
        <p:spPr/>
        <p:txBody>
          <a:bodyPr>
            <a:normAutofit fontScale="90000"/>
          </a:bodyPr>
          <a:lstStyle/>
          <a:p>
            <a:r>
              <a:rPr lang="en-US" sz="4400" dirty="0" smtClean="0"/>
              <a:t>UNCSUCCESSFUL THERAPY FOR HF</a:t>
            </a:r>
            <a:endParaRPr lang="en-US" sz="4400"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INDICATED:</a:t>
            </a:r>
          </a:p>
          <a:p>
            <a:r>
              <a:rPr lang="en-US" sz="2800" dirty="0" smtClean="0"/>
              <a:t>   LVEF &lt; 35% </a:t>
            </a:r>
          </a:p>
          <a:p>
            <a:r>
              <a:rPr lang="en-US" sz="2800" dirty="0" smtClean="0"/>
              <a:t>   QRS duration &gt; 120 </a:t>
            </a:r>
            <a:r>
              <a:rPr lang="en-US" sz="2800" dirty="0" err="1" smtClean="0"/>
              <a:t>ms.</a:t>
            </a:r>
            <a:endParaRPr lang="en-US" sz="2800" dirty="0" smtClean="0"/>
          </a:p>
          <a:p>
            <a:r>
              <a:rPr lang="en-US" sz="2800" dirty="0" smtClean="0"/>
              <a:t>   NYHA II-IV symptoms with optimal medical treatment.</a:t>
            </a:r>
          </a:p>
          <a:p>
            <a:r>
              <a:rPr lang="en-US" sz="2800" dirty="0" smtClean="0"/>
              <a:t>                         </a:t>
            </a:r>
          </a:p>
          <a:p>
            <a:r>
              <a:rPr lang="en-US" sz="2800" dirty="0" smtClean="0"/>
              <a:t>CONSIDER CARDIAC  RT</a:t>
            </a:r>
          </a:p>
          <a:p>
            <a:r>
              <a:rPr lang="en-US" sz="2800" dirty="0" smtClean="0"/>
              <a:t>     LVEF &lt; 35%</a:t>
            </a:r>
          </a:p>
          <a:p>
            <a:r>
              <a:rPr lang="en-US" sz="2800" dirty="0" smtClean="0"/>
              <a:t>     NYHA II-IV symptoms w/ frequent RV pacing</a:t>
            </a:r>
            <a:endParaRPr lang="en-US" sz="2800" dirty="0"/>
          </a:p>
        </p:txBody>
      </p:sp>
      <p:sp>
        <p:nvSpPr>
          <p:cNvPr id="2" name="Title 1"/>
          <p:cNvSpPr>
            <a:spLocks noGrp="1"/>
          </p:cNvSpPr>
          <p:nvPr>
            <p:ph type="title"/>
          </p:nvPr>
        </p:nvSpPr>
        <p:spPr/>
        <p:txBody>
          <a:bodyPr/>
          <a:lstStyle/>
          <a:p>
            <a:r>
              <a:rPr lang="en-US" dirty="0" smtClean="0"/>
              <a:t>INDICATION FOR CARDIAC RT</a:t>
            </a:r>
            <a:endParaRPr lang="en-US"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INDICATED:</a:t>
            </a:r>
          </a:p>
          <a:p>
            <a:r>
              <a:rPr lang="en-US" dirty="0" smtClean="0"/>
              <a:t> Prior MI,LVEF &lt; 35%,inducible VT on EP study performed 4 wks after MI.</a:t>
            </a:r>
          </a:p>
          <a:p>
            <a:r>
              <a:rPr lang="en-US" dirty="0" smtClean="0"/>
              <a:t> Prior MI and LVEF &lt;30%</a:t>
            </a:r>
          </a:p>
          <a:p>
            <a:r>
              <a:rPr lang="en-US" dirty="0" smtClean="0"/>
              <a:t>LVEF &lt; 35% w/ NYHA II or III CHF (CMS will not reimbursed for ICD placement newly </a:t>
            </a:r>
            <a:r>
              <a:rPr lang="en-US" dirty="0" err="1" smtClean="0"/>
              <a:t>dx.NICM</a:t>
            </a:r>
            <a:r>
              <a:rPr lang="en-US" dirty="0" smtClean="0"/>
              <a:t> until duration of 3-9 months).</a:t>
            </a:r>
          </a:p>
          <a:p>
            <a:r>
              <a:rPr lang="en-US" dirty="0" smtClean="0"/>
              <a:t>EXCLUDED:</a:t>
            </a:r>
          </a:p>
          <a:p>
            <a:r>
              <a:rPr lang="en-US" dirty="0" smtClean="0"/>
              <a:t>MI within past 40 days.</a:t>
            </a:r>
          </a:p>
          <a:p>
            <a:r>
              <a:rPr lang="en-US" dirty="0" smtClean="0"/>
              <a:t>CABG/PCI within past 3 months.</a:t>
            </a:r>
          </a:p>
          <a:p>
            <a:r>
              <a:rPr lang="en-US" dirty="0" err="1" smtClean="0"/>
              <a:t>Noncardiac</a:t>
            </a:r>
            <a:r>
              <a:rPr lang="en-US" dirty="0" smtClean="0"/>
              <a:t> disease associated w/ survival &lt; 1 year.</a:t>
            </a:r>
            <a:endParaRPr lang="en-US" dirty="0"/>
          </a:p>
        </p:txBody>
      </p:sp>
      <p:sp>
        <p:nvSpPr>
          <p:cNvPr id="2" name="Title 1"/>
          <p:cNvSpPr>
            <a:spLocks noGrp="1"/>
          </p:cNvSpPr>
          <p:nvPr>
            <p:ph type="title"/>
          </p:nvPr>
        </p:nvSpPr>
        <p:spPr/>
        <p:txBody>
          <a:bodyPr/>
          <a:lstStyle/>
          <a:p>
            <a:r>
              <a:rPr lang="en-US" dirty="0" smtClean="0"/>
              <a:t>ICD PLACEMENT GUIDELINES</a:t>
            </a:r>
            <a:endParaRPr lang="en-US"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914400"/>
            <a:ext cx="4019883" cy="369332"/>
          </a:xfrm>
          <a:prstGeom prst="rect">
            <a:avLst/>
          </a:prstGeom>
          <a:noFill/>
        </p:spPr>
        <p:txBody>
          <a:bodyPr wrap="none" rtlCol="0">
            <a:spAutoFit/>
          </a:bodyPr>
          <a:lstStyle/>
          <a:p>
            <a:r>
              <a:rPr lang="en-US" dirty="0" smtClean="0"/>
              <a:t>LEFT VENTRICULAR DYSFUNCTION</a:t>
            </a:r>
            <a:endParaRPr lang="en-US" dirty="0"/>
          </a:p>
        </p:txBody>
      </p:sp>
      <p:sp>
        <p:nvSpPr>
          <p:cNvPr id="5" name="Down Arrow 4"/>
          <p:cNvSpPr/>
          <p:nvPr/>
        </p:nvSpPr>
        <p:spPr>
          <a:xfrm>
            <a:off x="4495800" y="13716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0" y="1905000"/>
            <a:ext cx="3395866" cy="369332"/>
          </a:xfrm>
          <a:prstGeom prst="rect">
            <a:avLst/>
          </a:prstGeom>
          <a:noFill/>
        </p:spPr>
        <p:txBody>
          <a:bodyPr wrap="square" rtlCol="0">
            <a:spAutoFit/>
          </a:bodyPr>
          <a:lstStyle/>
          <a:p>
            <a:r>
              <a:rPr lang="en-US" dirty="0" smtClean="0"/>
              <a:t>CORONARY ARTERY DISEASE?</a:t>
            </a:r>
            <a:endParaRPr lang="en-US" dirty="0"/>
          </a:p>
        </p:txBody>
      </p:sp>
      <p:sp>
        <p:nvSpPr>
          <p:cNvPr id="9" name="Down Arrow 8"/>
          <p:cNvSpPr/>
          <p:nvPr/>
        </p:nvSpPr>
        <p:spPr>
          <a:xfrm>
            <a:off x="4572000" y="1981200"/>
            <a:ext cx="304800" cy="978408"/>
          </a:xfrm>
          <a:prstGeom prst="down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rot="10800000" flipV="1">
            <a:off x="3581400" y="3048000"/>
            <a:ext cx="7620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876800" y="3048000"/>
            <a:ext cx="68580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200400" y="3657600"/>
            <a:ext cx="572593" cy="369332"/>
          </a:xfrm>
          <a:prstGeom prst="rect">
            <a:avLst/>
          </a:prstGeom>
          <a:noFill/>
        </p:spPr>
        <p:txBody>
          <a:bodyPr wrap="none" rtlCol="0">
            <a:spAutoFit/>
          </a:bodyPr>
          <a:lstStyle/>
          <a:p>
            <a:r>
              <a:rPr lang="en-US" dirty="0" smtClean="0"/>
              <a:t>YES</a:t>
            </a:r>
            <a:endParaRPr lang="en-US" dirty="0"/>
          </a:p>
        </p:txBody>
      </p:sp>
      <p:sp>
        <p:nvSpPr>
          <p:cNvPr id="28" name="TextBox 27"/>
          <p:cNvSpPr txBox="1"/>
          <p:nvPr/>
        </p:nvSpPr>
        <p:spPr>
          <a:xfrm>
            <a:off x="5562600" y="3657600"/>
            <a:ext cx="609600" cy="381000"/>
          </a:xfrm>
          <a:prstGeom prst="rect">
            <a:avLst/>
          </a:prstGeom>
          <a:noFill/>
        </p:spPr>
        <p:txBody>
          <a:bodyPr wrap="square" rtlCol="0">
            <a:spAutoFit/>
          </a:bodyPr>
          <a:lstStyle/>
          <a:p>
            <a:r>
              <a:rPr lang="en-US" dirty="0" smtClean="0"/>
              <a:t>NO</a:t>
            </a:r>
            <a:endParaRPr lang="en-US" dirty="0"/>
          </a:p>
        </p:txBody>
      </p:sp>
      <p:cxnSp>
        <p:nvCxnSpPr>
          <p:cNvPr id="30" name="Straight Arrow Connector 29"/>
          <p:cNvCxnSpPr/>
          <p:nvPr/>
        </p:nvCxnSpPr>
        <p:spPr>
          <a:xfrm rot="10800000" flipV="1">
            <a:off x="2667000" y="39624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943600" y="39624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066800" y="4191000"/>
            <a:ext cx="2133600" cy="923330"/>
          </a:xfrm>
          <a:prstGeom prst="rect">
            <a:avLst/>
          </a:prstGeom>
          <a:noFill/>
        </p:spPr>
        <p:txBody>
          <a:bodyPr wrap="square" rtlCol="0">
            <a:spAutoFit/>
          </a:bodyPr>
          <a:lstStyle/>
          <a:p>
            <a:r>
              <a:rPr lang="en-US" dirty="0" smtClean="0"/>
              <a:t>Anatomy able  for</a:t>
            </a:r>
          </a:p>
          <a:p>
            <a:r>
              <a:rPr lang="en-US" dirty="0" smtClean="0"/>
              <a:t>revascularization</a:t>
            </a:r>
            <a:endParaRPr lang="en-US" dirty="0"/>
          </a:p>
        </p:txBody>
      </p:sp>
      <p:sp>
        <p:nvSpPr>
          <p:cNvPr id="48" name="TextBox 47"/>
          <p:cNvSpPr txBox="1"/>
          <p:nvPr/>
        </p:nvSpPr>
        <p:spPr>
          <a:xfrm>
            <a:off x="5791200" y="4495800"/>
            <a:ext cx="1371600" cy="369332"/>
          </a:xfrm>
          <a:prstGeom prst="rect">
            <a:avLst/>
          </a:prstGeom>
          <a:noFill/>
        </p:spPr>
        <p:txBody>
          <a:bodyPr wrap="square" rtlCol="0">
            <a:spAutoFit/>
          </a:bodyPr>
          <a:lstStyle/>
          <a:p>
            <a:r>
              <a:rPr lang="en-US" dirty="0" smtClean="0"/>
              <a:t>Severe MR</a:t>
            </a:r>
            <a:endParaRPr lang="en-US" dirty="0"/>
          </a:p>
        </p:txBody>
      </p:sp>
      <p:cxnSp>
        <p:nvCxnSpPr>
          <p:cNvPr id="50" name="Straight Connector 49"/>
          <p:cNvCxnSpPr/>
          <p:nvPr/>
        </p:nvCxnSpPr>
        <p:spPr>
          <a:xfrm>
            <a:off x="3048000" y="4648200"/>
            <a:ext cx="2667000"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343400" y="4419600"/>
            <a:ext cx="543739" cy="369332"/>
          </a:xfrm>
          <a:prstGeom prst="rect">
            <a:avLst/>
          </a:prstGeom>
          <a:noFill/>
        </p:spPr>
        <p:txBody>
          <a:bodyPr wrap="none" rtlCol="0">
            <a:spAutoFit/>
          </a:bodyPr>
          <a:lstStyle/>
          <a:p>
            <a:r>
              <a:rPr lang="en-US" dirty="0" smtClean="0"/>
              <a:t>NO</a:t>
            </a:r>
            <a:endParaRPr lang="en-US" dirty="0"/>
          </a:p>
        </p:txBody>
      </p:sp>
      <p:cxnSp>
        <p:nvCxnSpPr>
          <p:cNvPr id="54" name="Straight Arrow Connector 53"/>
          <p:cNvCxnSpPr>
            <a:stCxn id="46" idx="2"/>
          </p:cNvCxnSpPr>
          <p:nvPr/>
        </p:nvCxnSpPr>
        <p:spPr>
          <a:xfrm rot="5400000">
            <a:off x="1909474" y="5186068"/>
            <a:ext cx="295865" cy="152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295400" y="5029200"/>
            <a:ext cx="685800" cy="369332"/>
          </a:xfrm>
          <a:prstGeom prst="rect">
            <a:avLst/>
          </a:prstGeom>
          <a:noFill/>
        </p:spPr>
        <p:txBody>
          <a:bodyPr wrap="square" rtlCol="0">
            <a:spAutoFit/>
          </a:bodyPr>
          <a:lstStyle/>
          <a:p>
            <a:r>
              <a:rPr lang="en-US" dirty="0" smtClean="0"/>
              <a:t>yes</a:t>
            </a:r>
            <a:endParaRPr lang="en-US" dirty="0"/>
          </a:p>
        </p:txBody>
      </p:sp>
      <p:sp>
        <p:nvSpPr>
          <p:cNvPr id="58" name="TextBox 57"/>
          <p:cNvSpPr txBox="1"/>
          <p:nvPr/>
        </p:nvSpPr>
        <p:spPr>
          <a:xfrm>
            <a:off x="838200" y="5410200"/>
            <a:ext cx="2662060" cy="646331"/>
          </a:xfrm>
          <a:prstGeom prst="rect">
            <a:avLst/>
          </a:prstGeom>
          <a:noFill/>
        </p:spPr>
        <p:txBody>
          <a:bodyPr wrap="square" rtlCol="0">
            <a:spAutoFit/>
          </a:bodyPr>
          <a:lstStyle/>
          <a:p>
            <a:r>
              <a:rPr lang="en-US" dirty="0" smtClean="0"/>
              <a:t>Active ischemia</a:t>
            </a:r>
          </a:p>
          <a:p>
            <a:r>
              <a:rPr lang="en-US" dirty="0" smtClean="0"/>
              <a:t>Viable myocardium</a:t>
            </a:r>
            <a:endParaRPr lang="en-US" dirty="0"/>
          </a:p>
        </p:txBody>
      </p:sp>
      <p:cxnSp>
        <p:nvCxnSpPr>
          <p:cNvPr id="60" name="Straight Connector 59"/>
          <p:cNvCxnSpPr/>
          <p:nvPr/>
        </p:nvCxnSpPr>
        <p:spPr>
          <a:xfrm flipV="1">
            <a:off x="3048000" y="4724400"/>
            <a:ext cx="26670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495800" y="4876800"/>
            <a:ext cx="543739" cy="369332"/>
          </a:xfrm>
          <a:prstGeom prst="rect">
            <a:avLst/>
          </a:prstGeom>
          <a:noFill/>
        </p:spPr>
        <p:txBody>
          <a:bodyPr wrap="square" rtlCol="0">
            <a:spAutoFit/>
          </a:bodyPr>
          <a:lstStyle/>
          <a:p>
            <a:r>
              <a:rPr lang="en-US" dirty="0" smtClean="0"/>
              <a:t>NO</a:t>
            </a:r>
            <a:endParaRPr lang="en-US" dirty="0"/>
          </a:p>
        </p:txBody>
      </p:sp>
      <p:cxnSp>
        <p:nvCxnSpPr>
          <p:cNvPr id="64" name="Straight Arrow Connector 63"/>
          <p:cNvCxnSpPr/>
          <p:nvPr/>
        </p:nvCxnSpPr>
        <p:spPr>
          <a:xfrm rot="5400000">
            <a:off x="5677694" y="5218906"/>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867400" y="5105400"/>
            <a:ext cx="506485" cy="369332"/>
          </a:xfrm>
          <a:prstGeom prst="rect">
            <a:avLst/>
          </a:prstGeom>
          <a:noFill/>
        </p:spPr>
        <p:txBody>
          <a:bodyPr wrap="none" rtlCol="0">
            <a:spAutoFit/>
          </a:bodyPr>
          <a:lstStyle/>
          <a:p>
            <a:r>
              <a:rPr lang="en-US" smtClean="0"/>
              <a:t>Yes</a:t>
            </a:r>
            <a:endParaRPr lang="en-US"/>
          </a:p>
        </p:txBody>
      </p:sp>
      <p:cxnSp>
        <p:nvCxnSpPr>
          <p:cNvPr id="71" name="Straight Arrow Connector 70"/>
          <p:cNvCxnSpPr/>
          <p:nvPr/>
        </p:nvCxnSpPr>
        <p:spPr>
          <a:xfrm rot="5400000">
            <a:off x="6973094" y="5218906"/>
            <a:ext cx="5326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305300" y="5105400"/>
            <a:ext cx="533400" cy="381000"/>
          </a:xfrm>
          <a:prstGeom prst="rect">
            <a:avLst/>
          </a:prstGeom>
          <a:noFill/>
        </p:spPr>
        <p:txBody>
          <a:bodyPr wrap="square" rtlCol="0">
            <a:spAutoFit/>
          </a:bodyPr>
          <a:lstStyle/>
          <a:p>
            <a:r>
              <a:rPr lang="en-US" dirty="0" smtClean="0"/>
              <a:t>  </a:t>
            </a:r>
            <a:endParaRPr lang="en-US" dirty="0"/>
          </a:p>
        </p:txBody>
      </p:sp>
      <p:sp>
        <p:nvSpPr>
          <p:cNvPr id="86" name="TextBox 85"/>
          <p:cNvSpPr txBox="1"/>
          <p:nvPr/>
        </p:nvSpPr>
        <p:spPr>
          <a:xfrm>
            <a:off x="5105400" y="5638800"/>
            <a:ext cx="1849300" cy="923330"/>
          </a:xfrm>
          <a:prstGeom prst="rect">
            <a:avLst/>
          </a:prstGeom>
          <a:noFill/>
        </p:spPr>
        <p:txBody>
          <a:bodyPr wrap="square" rtlCol="0">
            <a:spAutoFit/>
          </a:bodyPr>
          <a:lstStyle/>
          <a:p>
            <a:r>
              <a:rPr lang="en-US" dirty="0" smtClean="0"/>
              <a:t>MVR,+-Maze</a:t>
            </a:r>
          </a:p>
          <a:p>
            <a:r>
              <a:rPr lang="en-US" dirty="0" err="1" smtClean="0"/>
              <a:t>Med.Tx,LVAD</a:t>
            </a:r>
            <a:r>
              <a:rPr lang="en-US" dirty="0" smtClean="0"/>
              <a:t>,</a:t>
            </a:r>
          </a:p>
          <a:p>
            <a:r>
              <a:rPr lang="en-US" dirty="0" err="1" smtClean="0"/>
              <a:t>Tx</a:t>
            </a:r>
            <a:r>
              <a:rPr lang="en-US" dirty="0" smtClean="0"/>
              <a:t> Evaluation</a:t>
            </a:r>
            <a:endParaRPr lang="en-US" dirty="0"/>
          </a:p>
        </p:txBody>
      </p:sp>
      <p:sp>
        <p:nvSpPr>
          <p:cNvPr id="87" name="TextBox 86"/>
          <p:cNvSpPr txBox="1"/>
          <p:nvPr/>
        </p:nvSpPr>
        <p:spPr>
          <a:xfrm>
            <a:off x="7010400" y="5715000"/>
            <a:ext cx="1620700" cy="923330"/>
          </a:xfrm>
          <a:prstGeom prst="rect">
            <a:avLst/>
          </a:prstGeom>
          <a:noFill/>
        </p:spPr>
        <p:txBody>
          <a:bodyPr wrap="square" rtlCol="0">
            <a:spAutoFit/>
          </a:bodyPr>
          <a:lstStyle/>
          <a:p>
            <a:r>
              <a:rPr lang="en-US" dirty="0" err="1" smtClean="0"/>
              <a:t>Med.Tx,LVA</a:t>
            </a:r>
            <a:endParaRPr lang="en-US" dirty="0" smtClean="0"/>
          </a:p>
          <a:p>
            <a:r>
              <a:rPr lang="en-US" dirty="0" err="1" smtClean="0"/>
              <a:t>Tx</a:t>
            </a:r>
            <a:r>
              <a:rPr lang="en-US" dirty="0" smtClean="0"/>
              <a:t> Evaluation</a:t>
            </a:r>
            <a:endParaRPr lang="en-US" dirty="0"/>
          </a:p>
        </p:txBody>
      </p:sp>
      <p:cxnSp>
        <p:nvCxnSpPr>
          <p:cNvPr id="89" name="Straight Arrow Connector 88"/>
          <p:cNvCxnSpPr/>
          <p:nvPr/>
        </p:nvCxnSpPr>
        <p:spPr>
          <a:xfrm rot="5400000">
            <a:off x="1828800" y="6248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47800" y="6019800"/>
            <a:ext cx="685800" cy="369332"/>
          </a:xfrm>
          <a:prstGeom prst="rect">
            <a:avLst/>
          </a:prstGeom>
          <a:noFill/>
        </p:spPr>
        <p:txBody>
          <a:bodyPr wrap="square" rtlCol="0">
            <a:spAutoFit/>
          </a:bodyPr>
          <a:lstStyle/>
          <a:p>
            <a:r>
              <a:rPr lang="en-US" dirty="0" smtClean="0"/>
              <a:t>Yes</a:t>
            </a:r>
            <a:endParaRPr lang="en-US" dirty="0"/>
          </a:p>
        </p:txBody>
      </p:sp>
      <p:sp>
        <p:nvSpPr>
          <p:cNvPr id="92" name="TextBox 91"/>
          <p:cNvSpPr txBox="1"/>
          <p:nvPr/>
        </p:nvSpPr>
        <p:spPr>
          <a:xfrm>
            <a:off x="1295400" y="6324600"/>
            <a:ext cx="1981200" cy="369332"/>
          </a:xfrm>
          <a:prstGeom prst="rect">
            <a:avLst/>
          </a:prstGeom>
          <a:noFill/>
        </p:spPr>
        <p:txBody>
          <a:bodyPr wrap="square" rtlCol="0">
            <a:spAutoFit/>
          </a:bodyPr>
          <a:lstStyle/>
          <a:p>
            <a:r>
              <a:rPr lang="en-US" dirty="0" smtClean="0"/>
              <a:t>Severe MR</a:t>
            </a:r>
            <a:endParaRPr lang="en-US" dirty="0"/>
          </a:p>
        </p:txBody>
      </p:sp>
      <p:cxnSp>
        <p:nvCxnSpPr>
          <p:cNvPr id="96" name="Straight Arrow Connector 95"/>
          <p:cNvCxnSpPr/>
          <p:nvPr/>
        </p:nvCxnSpPr>
        <p:spPr>
          <a:xfrm flipV="1">
            <a:off x="2514600" y="6324600"/>
            <a:ext cx="609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3200400" y="6172200"/>
            <a:ext cx="506485" cy="369332"/>
          </a:xfrm>
          <a:prstGeom prst="rect">
            <a:avLst/>
          </a:prstGeom>
          <a:noFill/>
        </p:spPr>
        <p:txBody>
          <a:bodyPr wrap="none" rtlCol="0">
            <a:spAutoFit/>
          </a:bodyPr>
          <a:lstStyle/>
          <a:p>
            <a:r>
              <a:rPr lang="en-US" dirty="0" smtClean="0"/>
              <a:t>Yes</a:t>
            </a:r>
            <a:endParaRPr lang="en-US" dirty="0"/>
          </a:p>
        </p:txBody>
      </p:sp>
      <p:cxnSp>
        <p:nvCxnSpPr>
          <p:cNvPr id="104" name="Straight Arrow Connector 103"/>
          <p:cNvCxnSpPr/>
          <p:nvPr/>
        </p:nvCxnSpPr>
        <p:spPr>
          <a:xfrm rot="16200000" flipV="1">
            <a:off x="4610100" y="7200900"/>
            <a:ext cx="685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3657600" y="5867400"/>
            <a:ext cx="1219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4038600" y="5943600"/>
            <a:ext cx="790601" cy="369332"/>
          </a:xfrm>
          <a:prstGeom prst="rect">
            <a:avLst/>
          </a:prstGeom>
          <a:noFill/>
        </p:spPr>
        <p:txBody>
          <a:bodyPr wrap="none" rtlCol="0">
            <a:spAutoFit/>
          </a:bodyPr>
          <a:lstStyle/>
          <a:p>
            <a:r>
              <a:rPr lang="en-US" dirty="0" smtClean="0"/>
              <a:t>CABG</a:t>
            </a:r>
            <a:endParaRPr lang="en-US" dirty="0"/>
          </a:p>
        </p:txBody>
      </p:sp>
      <p:cxnSp>
        <p:nvCxnSpPr>
          <p:cNvPr id="124" name="Straight Arrow Connector 123"/>
          <p:cNvCxnSpPr/>
          <p:nvPr/>
        </p:nvCxnSpPr>
        <p:spPr>
          <a:xfrm>
            <a:off x="2514600" y="6629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3276600" y="6400800"/>
            <a:ext cx="609600" cy="369332"/>
          </a:xfrm>
          <a:prstGeom prst="rect">
            <a:avLst/>
          </a:prstGeom>
          <a:noFill/>
        </p:spPr>
        <p:txBody>
          <a:bodyPr wrap="square" rtlCol="0">
            <a:spAutoFit/>
          </a:bodyPr>
          <a:lstStyle/>
          <a:p>
            <a:r>
              <a:rPr lang="en-US" dirty="0" smtClean="0"/>
              <a:t>No</a:t>
            </a:r>
            <a:endParaRPr lang="en-US" dirty="0"/>
          </a:p>
        </p:txBody>
      </p:sp>
      <p:sp>
        <p:nvSpPr>
          <p:cNvPr id="128" name="TextBox 127"/>
          <p:cNvSpPr txBox="1"/>
          <p:nvPr/>
        </p:nvSpPr>
        <p:spPr>
          <a:xfrm>
            <a:off x="3962400" y="6477000"/>
            <a:ext cx="1247457" cy="369332"/>
          </a:xfrm>
          <a:prstGeom prst="rect">
            <a:avLst/>
          </a:prstGeom>
          <a:noFill/>
        </p:spPr>
        <p:txBody>
          <a:bodyPr wrap="none" rtlCol="0">
            <a:spAutoFit/>
          </a:bodyPr>
          <a:lstStyle/>
          <a:p>
            <a:r>
              <a:rPr lang="en-US" dirty="0" smtClean="0"/>
              <a:t>PCI/CABG</a:t>
            </a:r>
            <a:endParaRPr lang="en-US" dirty="0"/>
          </a:p>
        </p:txBody>
      </p:sp>
      <p:cxnSp>
        <p:nvCxnSpPr>
          <p:cNvPr id="130" name="Straight Arrow Connector 129"/>
          <p:cNvCxnSpPr>
            <a:stCxn id="126" idx="3"/>
            <a:endCxn id="128" idx="1"/>
          </p:cNvCxnSpPr>
          <p:nvPr/>
        </p:nvCxnSpPr>
        <p:spPr>
          <a:xfrm>
            <a:off x="3886200" y="6585466"/>
            <a:ext cx="76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543800" y="5105400"/>
            <a:ext cx="533400" cy="381000"/>
          </a:xfrm>
          <a:prstGeom prst="rect">
            <a:avLst/>
          </a:prstGeom>
          <a:noFill/>
        </p:spPr>
        <p:txBody>
          <a:bodyPr wrap="square" rtlCol="0">
            <a:spAutoFit/>
          </a:bodyPr>
          <a:lstStyle/>
          <a:p>
            <a:r>
              <a:rPr lang="en-US" dirty="0" smtClean="0"/>
              <a:t>No</a:t>
            </a:r>
          </a:p>
        </p:txBody>
      </p:sp>
      <p:sp>
        <p:nvSpPr>
          <p:cNvPr id="45" name="TextBox 44"/>
          <p:cNvSpPr txBox="1"/>
          <p:nvPr/>
        </p:nvSpPr>
        <p:spPr>
          <a:xfrm>
            <a:off x="8382000" y="5715000"/>
            <a:ext cx="381000" cy="369332"/>
          </a:xfrm>
          <a:prstGeom prst="rect">
            <a:avLst/>
          </a:prstGeom>
          <a:noFill/>
        </p:spPr>
        <p:txBody>
          <a:bodyPr wrap="square" rtlCol="0">
            <a:spAutoFit/>
          </a:bodyPr>
          <a:lstStyle/>
          <a:p>
            <a:r>
              <a:rPr lang="en-US" dirty="0" smtClean="0"/>
              <a:t>D</a:t>
            </a:r>
            <a:endParaRPr lang="en-US"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0"/>
            <a:ext cx="9067800" cy="6477000"/>
          </a:xfrm>
          <a:prstGeom prst="rect">
            <a:avLst/>
          </a:prstGeom>
          <a:noFill/>
        </p:spPr>
        <p:txBody>
          <a:bodyPr wrap="square" rtlCol="0">
            <a:spAutoFit/>
          </a:bodyPr>
          <a:lstStyle/>
          <a:p>
            <a:endParaRPr lang="en-US" dirty="0" smtClean="0"/>
          </a:p>
          <a:p>
            <a:endParaRPr lang="en-US" dirty="0" smtClean="0"/>
          </a:p>
          <a:p>
            <a:r>
              <a:rPr lang="en-US" dirty="0" smtClean="0"/>
              <a:t>ACC/AHA                         NYHA                         Management Strategy   </a:t>
            </a:r>
          </a:p>
          <a:p>
            <a:r>
              <a:rPr lang="en-US" dirty="0" smtClean="0"/>
              <a:t>   Class                                  </a:t>
            </a:r>
            <a:r>
              <a:rPr lang="en-US" dirty="0" err="1" smtClean="0"/>
              <a:t>Class</a:t>
            </a:r>
            <a:r>
              <a:rPr lang="en-US" dirty="0" smtClean="0"/>
              <a:t>                                                              </a:t>
            </a:r>
          </a:p>
          <a:p>
            <a:r>
              <a:rPr lang="en-US" dirty="0" smtClean="0"/>
              <a:t>       A                                                                 Risk factor reduction      </a:t>
            </a:r>
          </a:p>
          <a:p>
            <a:r>
              <a:rPr lang="en-US" dirty="0" smtClean="0"/>
              <a:t>                                                                          Lifestyle modification </a:t>
            </a:r>
          </a:p>
          <a:p>
            <a:r>
              <a:rPr lang="en-US" dirty="0" smtClean="0"/>
              <a:t>                                                                                  ? Screening</a:t>
            </a:r>
          </a:p>
          <a:p>
            <a:r>
              <a:rPr lang="en-US" dirty="0" smtClean="0"/>
              <a:t>                                                                                                                        </a:t>
            </a:r>
          </a:p>
          <a:p>
            <a:r>
              <a:rPr lang="en-US" dirty="0" smtClean="0"/>
              <a:t>        B                                         I                              ACE  /ARB,B-Blockers</a:t>
            </a:r>
          </a:p>
          <a:p>
            <a:r>
              <a:rPr lang="en-US" dirty="0" smtClean="0"/>
              <a:t>                                                       I                            Diuretics, ICD</a:t>
            </a:r>
          </a:p>
          <a:p>
            <a:r>
              <a:rPr lang="en-US" dirty="0" smtClean="0"/>
              <a:t>   </a:t>
            </a:r>
          </a:p>
          <a:p>
            <a:r>
              <a:rPr lang="en-US" dirty="0" smtClean="0"/>
              <a:t>        C                                                              </a:t>
            </a:r>
            <a:r>
              <a:rPr lang="en-US" dirty="0" err="1" smtClean="0"/>
              <a:t>Hydralazine</a:t>
            </a:r>
            <a:r>
              <a:rPr lang="en-US" dirty="0" smtClean="0"/>
              <a:t>/Nitrates       </a:t>
            </a:r>
          </a:p>
          <a:p>
            <a:r>
              <a:rPr lang="en-US" dirty="0" smtClean="0"/>
              <a:t>                                                  II/III                              ICD/CRT</a:t>
            </a:r>
          </a:p>
          <a:p>
            <a:r>
              <a:rPr lang="en-US" dirty="0" smtClean="0"/>
              <a:t>                                                                                 </a:t>
            </a:r>
            <a:r>
              <a:rPr lang="en-US" dirty="0" err="1" smtClean="0"/>
              <a:t>Aldosterone,Digoxin</a:t>
            </a:r>
            <a:endParaRPr lang="en-US" dirty="0" smtClean="0"/>
          </a:p>
          <a:p>
            <a:endParaRPr lang="en-US" dirty="0" smtClean="0"/>
          </a:p>
          <a:p>
            <a:r>
              <a:rPr lang="en-US" dirty="0" smtClean="0"/>
              <a:t>                                                                                </a:t>
            </a:r>
          </a:p>
          <a:p>
            <a:r>
              <a:rPr lang="en-US" dirty="0" smtClean="0"/>
              <a:t>        D</a:t>
            </a:r>
          </a:p>
          <a:p>
            <a:r>
              <a:rPr lang="en-US" dirty="0" smtClean="0"/>
              <a:t>                                                  IV                         Transplant, LVAD</a:t>
            </a:r>
          </a:p>
          <a:p>
            <a:r>
              <a:rPr lang="en-US" dirty="0" smtClean="0"/>
              <a:t>                                                                                    Palliation</a:t>
            </a:r>
          </a:p>
          <a:p>
            <a:endParaRPr lang="en-US" dirty="0" smtClean="0"/>
          </a:p>
          <a:p>
            <a:endParaRPr lang="en-US" dirty="0" smtClean="0"/>
          </a:p>
          <a:p>
            <a:endParaRPr lang="en-US" dirty="0" smtClean="0"/>
          </a:p>
          <a:p>
            <a:endParaRPr lang="en-US" dirty="0" smtClean="0"/>
          </a:p>
        </p:txBody>
      </p:sp>
      <p:sp>
        <p:nvSpPr>
          <p:cNvPr id="5" name="Down Arrow 4"/>
          <p:cNvSpPr/>
          <p:nvPr/>
        </p:nvSpPr>
        <p:spPr>
          <a:xfrm>
            <a:off x="2057400" y="1676400"/>
            <a:ext cx="762000" cy="3962400"/>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733800" y="2209800"/>
            <a:ext cx="1371600" cy="228600"/>
          </a:xfrm>
          <a:prstGeom prst="rightArrow">
            <a:avLst>
              <a:gd name="adj1" fmla="val 8198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flipV="1">
            <a:off x="3810000" y="2743200"/>
            <a:ext cx="1295400" cy="4572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905000" y="152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810000" y="4267200"/>
            <a:ext cx="1295400" cy="408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SOURCES OF THE PRESENTATION:</a:t>
            </a:r>
          </a:p>
          <a:p>
            <a:r>
              <a:rPr lang="en-US" dirty="0" smtClean="0"/>
              <a:t>ACC/AHA  GUIDELINES</a:t>
            </a:r>
          </a:p>
          <a:p>
            <a:r>
              <a:rPr lang="en-US" dirty="0" smtClean="0"/>
              <a:t>JACC,CIRCULATION, AMJC</a:t>
            </a:r>
          </a:p>
          <a:p>
            <a:r>
              <a:rPr lang="en-US" dirty="0" smtClean="0"/>
              <a:t>NEJM, BHJ</a:t>
            </a:r>
          </a:p>
          <a:p>
            <a:r>
              <a:rPr lang="en-US" dirty="0" smtClean="0"/>
              <a:t>DRUG TRIALS</a:t>
            </a:r>
          </a:p>
          <a:p>
            <a:r>
              <a:rPr lang="en-US" dirty="0" smtClean="0"/>
              <a:t>Mayo Clinic Proceedings</a:t>
            </a:r>
          </a:p>
          <a:p>
            <a:r>
              <a:rPr lang="en-US" dirty="0" smtClean="0"/>
              <a:t>Texas Heart Institute Journal</a:t>
            </a:r>
          </a:p>
          <a:p>
            <a:r>
              <a:rPr lang="en-US" dirty="0" smtClean="0"/>
              <a:t>Lancet, Cleveland  Clinic Journal of Medicine</a:t>
            </a:r>
          </a:p>
          <a:p>
            <a:r>
              <a:rPr lang="en-US" dirty="0" smtClean="0"/>
              <a:t>American Journal of Medicine</a:t>
            </a:r>
          </a:p>
          <a:p>
            <a:r>
              <a:rPr lang="en-US" dirty="0" smtClean="0"/>
              <a:t>Annals of Thoracic Surgery</a:t>
            </a:r>
          </a:p>
          <a:p>
            <a:r>
              <a:rPr lang="en-US" dirty="0" smtClean="0"/>
              <a:t>Clinical Cardiology</a:t>
            </a:r>
          </a:p>
        </p:txBody>
      </p:sp>
      <p:sp>
        <p:nvSpPr>
          <p:cNvPr id="2" name="Title 1"/>
          <p:cNvSpPr>
            <a:spLocks noGrp="1"/>
          </p:cNvSpPr>
          <p:nvPr>
            <p:ph type="title"/>
          </p:nvPr>
        </p:nvSpPr>
        <p:spPr/>
        <p:txBody>
          <a:bodyPr>
            <a:normAutofit/>
          </a:bodyPr>
          <a:lstStyle/>
          <a:p>
            <a:r>
              <a:rPr lang="en-US" sz="4400" dirty="0" smtClean="0"/>
              <a:t>DISCLOSURES</a:t>
            </a:r>
            <a:endParaRPr lang="en-US" sz="4400"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Ischemia</a:t>
            </a:r>
          </a:p>
          <a:p>
            <a:r>
              <a:rPr lang="en-US" dirty="0" smtClean="0"/>
              <a:t>Hypertensive urgency</a:t>
            </a:r>
          </a:p>
          <a:p>
            <a:r>
              <a:rPr lang="en-US" dirty="0" smtClean="0"/>
              <a:t>Rapid </a:t>
            </a:r>
            <a:r>
              <a:rPr lang="en-US" dirty="0" err="1" smtClean="0"/>
              <a:t>Atrial</a:t>
            </a:r>
            <a:r>
              <a:rPr lang="en-US" dirty="0" smtClean="0"/>
              <a:t> Fibrillation</a:t>
            </a:r>
          </a:p>
          <a:p>
            <a:r>
              <a:rPr lang="en-US" dirty="0" smtClean="0"/>
              <a:t>Medication initiation (NSAID, TZD)</a:t>
            </a:r>
          </a:p>
          <a:p>
            <a:r>
              <a:rPr lang="en-US" dirty="0" smtClean="0"/>
              <a:t>Alcohol Abuse</a:t>
            </a:r>
          </a:p>
          <a:p>
            <a:r>
              <a:rPr lang="en-US" dirty="0" smtClean="0"/>
              <a:t>Dietary or medication  </a:t>
            </a:r>
            <a:r>
              <a:rPr lang="en-US" dirty="0" err="1" smtClean="0"/>
              <a:t>nonadherence</a:t>
            </a:r>
            <a:endParaRPr lang="en-US" dirty="0" smtClean="0"/>
          </a:p>
          <a:p>
            <a:r>
              <a:rPr lang="en-US" dirty="0" smtClean="0"/>
              <a:t>Active Infection</a:t>
            </a:r>
          </a:p>
          <a:p>
            <a:r>
              <a:rPr lang="en-US" dirty="0" smtClean="0"/>
              <a:t>Pulmonary Embolism</a:t>
            </a:r>
          </a:p>
          <a:p>
            <a:r>
              <a:rPr lang="en-US" dirty="0" smtClean="0"/>
              <a:t>Anemia</a:t>
            </a:r>
          </a:p>
          <a:p>
            <a:r>
              <a:rPr lang="en-US" dirty="0" smtClean="0"/>
              <a:t> ___________________________________________________</a:t>
            </a:r>
            <a:r>
              <a:rPr lang="en-US" sz="2000" dirty="0" smtClean="0"/>
              <a:t>NSAID=</a:t>
            </a:r>
            <a:r>
              <a:rPr lang="en-US" sz="2000" dirty="0" err="1" smtClean="0"/>
              <a:t>nonsteroidal</a:t>
            </a:r>
            <a:r>
              <a:rPr lang="en-US" sz="2000" dirty="0" smtClean="0"/>
              <a:t> anti-inflammatory drug, TZD-</a:t>
            </a:r>
            <a:r>
              <a:rPr lang="en-US" sz="2000" dirty="0" err="1" smtClean="0"/>
              <a:t>thiazolidinedione</a:t>
            </a:r>
            <a:r>
              <a:rPr lang="en-US" dirty="0" smtClean="0"/>
              <a:t>       </a:t>
            </a:r>
          </a:p>
          <a:p>
            <a:pPr>
              <a:buNone/>
            </a:pPr>
            <a:endParaRPr lang="en-US" dirty="0"/>
          </a:p>
        </p:txBody>
      </p:sp>
      <p:sp>
        <p:nvSpPr>
          <p:cNvPr id="2" name="Title 1"/>
          <p:cNvSpPr>
            <a:spLocks noGrp="1"/>
          </p:cNvSpPr>
          <p:nvPr>
            <p:ph type="title"/>
          </p:nvPr>
        </p:nvSpPr>
        <p:spPr/>
        <p:txBody>
          <a:bodyPr>
            <a:normAutofit/>
          </a:bodyPr>
          <a:lstStyle/>
          <a:p>
            <a:r>
              <a:rPr lang="en-US" sz="4400" dirty="0" smtClean="0"/>
              <a:t>PRECIPITANTS OF ACUTE CHF</a:t>
            </a:r>
            <a:endParaRPr lang="en-US" sz="440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BRIDGE TO TRANSPLANT</a:t>
            </a:r>
          </a:p>
          <a:p>
            <a:r>
              <a:rPr lang="en-US" dirty="0" smtClean="0"/>
              <a:t>DESTINATION LVAD</a:t>
            </a:r>
          </a:p>
          <a:p>
            <a:endParaRPr lang="en-US" dirty="0" smtClean="0"/>
          </a:p>
          <a:p>
            <a:r>
              <a:rPr lang="en-US" dirty="0" smtClean="0"/>
              <a:t>TWO MODELS:</a:t>
            </a:r>
          </a:p>
          <a:p>
            <a:r>
              <a:rPr lang="en-US" dirty="0" smtClean="0"/>
              <a:t>1.HEART MATE XVE AND HEART MATE II, HM II APPROVED BY THE FDA JAN.2010 FOR DESTINATION THERAPY.</a:t>
            </a:r>
          </a:p>
          <a:p>
            <a:r>
              <a:rPr lang="en-US" dirty="0" smtClean="0"/>
              <a:t>2.HEARTWARE LVAD.</a:t>
            </a:r>
          </a:p>
          <a:p>
            <a:r>
              <a:rPr lang="en-US" dirty="0" smtClean="0"/>
              <a:t>   *</a:t>
            </a:r>
            <a:r>
              <a:rPr lang="en-US" sz="2000" dirty="0" smtClean="0"/>
              <a:t>2 YEAR SURVIVAL FOR LVAD DEST.TX APPROACHES 50 % COMPARE TO  25% MEDICAL TX.ALONE.(REMACTH TRIAL)</a:t>
            </a:r>
            <a:endParaRPr lang="en-US" dirty="0"/>
          </a:p>
        </p:txBody>
      </p:sp>
      <p:sp>
        <p:nvSpPr>
          <p:cNvPr id="2" name="Title 1"/>
          <p:cNvSpPr>
            <a:spLocks noGrp="1"/>
          </p:cNvSpPr>
          <p:nvPr>
            <p:ph type="title"/>
          </p:nvPr>
        </p:nvSpPr>
        <p:spPr/>
        <p:txBody>
          <a:bodyPr>
            <a:normAutofit fontScale="90000"/>
          </a:bodyPr>
          <a:lstStyle/>
          <a:p>
            <a:r>
              <a:rPr lang="en-US" sz="4000" dirty="0" smtClean="0"/>
              <a:t>LEFT VENTRICULAR ASSIST DEVICES</a:t>
            </a:r>
            <a:br>
              <a:rPr lang="en-US" sz="4000" dirty="0" smtClean="0"/>
            </a:br>
            <a:endParaRPr lang="en-US" sz="400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VAD 001.jpg"/>
          <p:cNvPicPr>
            <a:picLocks noGrp="1" noChangeAspect="1"/>
          </p:cNvPicPr>
          <p:nvPr>
            <p:ph idx="1"/>
          </p:nvPr>
        </p:nvPicPr>
        <p:blipFill>
          <a:blip r:embed="rId3" cstate="print"/>
          <a:stretch>
            <a:fillRect/>
          </a:stretch>
        </p:blipFill>
        <p:spPr>
          <a:xfrm>
            <a:off x="685800" y="1905000"/>
            <a:ext cx="4160820" cy="4389437"/>
          </a:xfrm>
        </p:spPr>
      </p:pic>
      <p:sp>
        <p:nvSpPr>
          <p:cNvPr id="2" name="Title 1"/>
          <p:cNvSpPr>
            <a:spLocks noGrp="1"/>
          </p:cNvSpPr>
          <p:nvPr>
            <p:ph type="title"/>
          </p:nvPr>
        </p:nvSpPr>
        <p:spPr>
          <a:xfrm>
            <a:off x="457200" y="457200"/>
            <a:ext cx="8229600" cy="1143000"/>
          </a:xfrm>
        </p:spPr>
        <p:txBody>
          <a:bodyPr>
            <a:normAutofit fontScale="90000"/>
          </a:bodyPr>
          <a:lstStyle/>
          <a:p>
            <a:r>
              <a:rPr lang="en-US" dirty="0" smtClean="0"/>
              <a:t>LVADs HEARTMATE , HEART WARE</a:t>
            </a:r>
            <a:endParaRPr lang="en-US" dirty="0"/>
          </a:p>
        </p:txBody>
      </p:sp>
      <p:pic>
        <p:nvPicPr>
          <p:cNvPr id="5" name="Picture 4" descr="LVAD002.jpg"/>
          <p:cNvPicPr>
            <a:picLocks noChangeAspect="1"/>
          </p:cNvPicPr>
          <p:nvPr/>
        </p:nvPicPr>
        <p:blipFill>
          <a:blip r:embed="rId4" cstate="print"/>
          <a:srcRect t="2500" r="4000"/>
          <a:stretch>
            <a:fillRect/>
          </a:stretch>
        </p:blipFill>
        <p:spPr>
          <a:xfrm rot="60000">
            <a:off x="5300408" y="1546677"/>
            <a:ext cx="2641568" cy="4905771"/>
          </a:xfrm>
          <a:prstGeom prst="rect">
            <a:avLst/>
          </a:prstGeom>
        </p:spPr>
      </p:pic>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MYDICAR –GENE TARGETED FOR SR CA2-ACTIPASE .Phase I showed improvement in several critical </a:t>
            </a:r>
            <a:r>
              <a:rPr lang="en-US" dirty="0" err="1" smtClean="0"/>
              <a:t>parameters:symptoms,function</a:t>
            </a:r>
            <a:r>
              <a:rPr lang="en-US" dirty="0" smtClean="0"/>
              <a:t> and key biomarkers.</a:t>
            </a:r>
          </a:p>
          <a:p>
            <a:r>
              <a:rPr lang="en-US" dirty="0" smtClean="0"/>
              <a:t>CUPID Trials( Calcium Up-regulation by </a:t>
            </a:r>
            <a:r>
              <a:rPr lang="en-US" dirty="0" err="1" smtClean="0"/>
              <a:t>Percutaneous</a:t>
            </a:r>
            <a:r>
              <a:rPr lang="en-US" dirty="0" smtClean="0"/>
              <a:t> Administration of Gene Therapy In Cardiac Disease).</a:t>
            </a:r>
          </a:p>
          <a:p>
            <a:r>
              <a:rPr lang="en-US" dirty="0" smtClean="0"/>
              <a:t>Under investigation in </a:t>
            </a:r>
            <a:r>
              <a:rPr lang="en-US" dirty="0" err="1" smtClean="0"/>
              <a:t>overexpression</a:t>
            </a:r>
            <a:r>
              <a:rPr lang="en-US" dirty="0" smtClean="0"/>
              <a:t> of SERCA2.Phase II  in 12 Medical Institution.</a:t>
            </a:r>
          </a:p>
          <a:p>
            <a:r>
              <a:rPr lang="en-US" dirty="0" smtClean="0"/>
              <a:t>Intracoronary BM cell transplant has shown</a:t>
            </a:r>
          </a:p>
          <a:p>
            <a:r>
              <a:rPr lang="en-US" dirty="0" smtClean="0"/>
              <a:t>Improvement in LV function in 12 </a:t>
            </a:r>
            <a:r>
              <a:rPr lang="en-US" dirty="0" err="1" smtClean="0"/>
              <a:t>mons.F</a:t>
            </a:r>
            <a:r>
              <a:rPr lang="en-US" dirty="0" smtClean="0"/>
              <a:t>/U.</a:t>
            </a:r>
            <a:endParaRPr lang="en-US" dirty="0"/>
          </a:p>
        </p:txBody>
      </p:sp>
      <p:sp>
        <p:nvSpPr>
          <p:cNvPr id="2" name="Title 1"/>
          <p:cNvSpPr>
            <a:spLocks noGrp="1"/>
          </p:cNvSpPr>
          <p:nvPr>
            <p:ph type="title"/>
          </p:nvPr>
        </p:nvSpPr>
        <p:spPr>
          <a:xfrm>
            <a:off x="457200" y="704088"/>
            <a:ext cx="8229600" cy="896112"/>
          </a:xfrm>
        </p:spPr>
        <p:txBody>
          <a:bodyPr>
            <a:normAutofit fontScale="90000"/>
          </a:bodyPr>
          <a:lstStyle/>
          <a:p>
            <a:r>
              <a:rPr lang="en-US" sz="2800" dirty="0" smtClean="0"/>
              <a:t>GENE THERAPY FOR CONGESTIVE HEART FAILURE</a:t>
            </a:r>
            <a:endParaRPr lang="en-US" sz="2800"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534400" cy="3703320"/>
          </a:xfrm>
        </p:spPr>
        <p:txBody>
          <a:bodyPr>
            <a:normAutofit fontScale="92500" lnSpcReduction="20000"/>
          </a:bodyPr>
          <a:lstStyle/>
          <a:p>
            <a:r>
              <a:rPr lang="en-US" dirty="0" smtClean="0"/>
              <a:t>Behavioral and Lifestyle Modifications are essential.</a:t>
            </a:r>
          </a:p>
          <a:p>
            <a:r>
              <a:rPr lang="en-US" dirty="0" smtClean="0"/>
              <a:t>ACE Inhibitors / Beta-Blockers are cornerstone of </a:t>
            </a:r>
            <a:r>
              <a:rPr lang="en-US" dirty="0" err="1" smtClean="0"/>
              <a:t>Tx</a:t>
            </a:r>
            <a:r>
              <a:rPr lang="en-US" dirty="0" smtClean="0"/>
              <a:t>.</a:t>
            </a:r>
          </a:p>
          <a:p>
            <a:r>
              <a:rPr lang="en-US" dirty="0" smtClean="0"/>
              <a:t>ACEIs are class specific but Beta-Blockers are limited to specific drugs.</a:t>
            </a:r>
          </a:p>
          <a:p>
            <a:r>
              <a:rPr lang="en-US" dirty="0" smtClean="0"/>
              <a:t>Newly diagnose HF, it is safe to use </a:t>
            </a:r>
            <a:r>
              <a:rPr lang="en-US" smtClean="0"/>
              <a:t>either ACEIs </a:t>
            </a:r>
            <a:r>
              <a:rPr lang="en-US" dirty="0" smtClean="0"/>
              <a:t>or Beta-Blockers.</a:t>
            </a:r>
          </a:p>
          <a:p>
            <a:r>
              <a:rPr lang="en-US" dirty="0" smtClean="0"/>
              <a:t>Rapid outpatient titration is feasible to attain optimum dose.</a:t>
            </a:r>
          </a:p>
          <a:p>
            <a:r>
              <a:rPr lang="en-US" dirty="0" err="1" smtClean="0"/>
              <a:t>Aldosterone</a:t>
            </a:r>
            <a:r>
              <a:rPr lang="en-US" dirty="0" smtClean="0"/>
              <a:t> Antagonism Beneficial in patient with Class NYHA III-IV, HF.</a:t>
            </a:r>
            <a:endParaRPr lang="en-US" dirty="0"/>
          </a:p>
        </p:txBody>
      </p:sp>
      <p:sp>
        <p:nvSpPr>
          <p:cNvPr id="2" name="Title 1"/>
          <p:cNvSpPr>
            <a:spLocks noGrp="1"/>
          </p:cNvSpPr>
          <p:nvPr>
            <p:ph type="title"/>
          </p:nvPr>
        </p:nvSpPr>
        <p:spPr>
          <a:xfrm>
            <a:off x="457200" y="704088"/>
            <a:ext cx="8229600" cy="896112"/>
          </a:xfrm>
        </p:spPr>
        <p:txBody>
          <a:bodyPr>
            <a:normAutofit fontScale="90000"/>
          </a:bodyPr>
          <a:lstStyle/>
          <a:p>
            <a:r>
              <a:rPr lang="en-US" sz="4000" dirty="0" smtClean="0"/>
              <a:t>CLINICAL PEARLS IN HF THERAPY</a:t>
            </a:r>
            <a:endParaRPr lang="en-US" sz="4000"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ARBs should be use in patient intolerant to ACEIs, but triple  </a:t>
            </a:r>
            <a:r>
              <a:rPr lang="en-US" dirty="0" err="1" smtClean="0"/>
              <a:t>neurohormonal</a:t>
            </a:r>
            <a:r>
              <a:rPr lang="en-US" dirty="0" smtClean="0"/>
              <a:t> therapy (ACEI,ARB and Beta-Blockers )should be avoided.</a:t>
            </a:r>
          </a:p>
          <a:p>
            <a:r>
              <a:rPr lang="en-US" dirty="0" err="1" smtClean="0"/>
              <a:t>Hydralazine</a:t>
            </a:r>
            <a:r>
              <a:rPr lang="en-US" dirty="0" smtClean="0"/>
              <a:t> and Nitrates combination should be limited to special </a:t>
            </a:r>
            <a:r>
              <a:rPr lang="en-US" dirty="0" err="1" smtClean="0"/>
              <a:t>population:Those</a:t>
            </a:r>
            <a:r>
              <a:rPr lang="en-US" dirty="0" smtClean="0"/>
              <a:t> patient who remain hypertensive and those with renal insufficiency prohibiting use of ACEIs and ARBs.</a:t>
            </a:r>
          </a:p>
          <a:p>
            <a:r>
              <a:rPr lang="en-US" dirty="0" err="1" smtClean="0"/>
              <a:t>Digoxin</a:t>
            </a:r>
            <a:r>
              <a:rPr lang="en-US" dirty="0" smtClean="0"/>
              <a:t> should be consider in patients with residual symptoms </a:t>
            </a:r>
            <a:r>
              <a:rPr lang="en-US" dirty="0" err="1" smtClean="0"/>
              <a:t>inspite</a:t>
            </a:r>
            <a:r>
              <a:rPr lang="en-US" dirty="0" smtClean="0"/>
              <a:t> of optimal therapy.</a:t>
            </a:r>
          </a:p>
          <a:p>
            <a:endParaRPr lang="en-US" dirty="0"/>
          </a:p>
        </p:txBody>
      </p:sp>
      <p:sp>
        <p:nvSpPr>
          <p:cNvPr id="2" name="Title 1"/>
          <p:cNvSpPr>
            <a:spLocks noGrp="1"/>
          </p:cNvSpPr>
          <p:nvPr>
            <p:ph type="title"/>
          </p:nvPr>
        </p:nvSpPr>
        <p:spPr/>
        <p:txBody>
          <a:bodyPr>
            <a:normAutofit fontScale="90000"/>
          </a:bodyPr>
          <a:lstStyle/>
          <a:p>
            <a:r>
              <a:rPr lang="en-US" sz="4400" dirty="0" smtClean="0"/>
              <a:t>CLINICAL PEARLS IN HF THERAPY</a:t>
            </a:r>
            <a:endParaRPr lang="en-US" sz="4400"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Adequate Dosing of  Diuretic agents is critical in the management of patients symptoms and functional status.</a:t>
            </a:r>
          </a:p>
          <a:p>
            <a:r>
              <a:rPr lang="en-US" dirty="0" smtClean="0"/>
              <a:t>Routine anticoagulation has no role in the patient with heart failure.(without history of AF or </a:t>
            </a:r>
            <a:r>
              <a:rPr lang="en-US" dirty="0" err="1" smtClean="0"/>
              <a:t>hypercoagulable</a:t>
            </a:r>
            <a:r>
              <a:rPr lang="en-US" dirty="0" smtClean="0"/>
              <a:t> state).</a:t>
            </a:r>
          </a:p>
          <a:p>
            <a:r>
              <a:rPr lang="en-US" dirty="0" smtClean="0"/>
              <a:t>The second generation Calcium-Channel Blocking agents(</a:t>
            </a:r>
            <a:r>
              <a:rPr lang="en-US" dirty="0" err="1" smtClean="0"/>
              <a:t>Amlodipine</a:t>
            </a:r>
            <a:r>
              <a:rPr lang="en-US" dirty="0" smtClean="0"/>
              <a:t> and </a:t>
            </a:r>
            <a:r>
              <a:rPr lang="en-US" dirty="0" err="1" smtClean="0"/>
              <a:t>Felodipine</a:t>
            </a:r>
            <a:r>
              <a:rPr lang="en-US" dirty="0" smtClean="0"/>
              <a:t>) are effective, but has not shown decrease in mortality ,morbidity and quality of life.</a:t>
            </a:r>
            <a:endParaRPr lang="en-US" dirty="0"/>
          </a:p>
        </p:txBody>
      </p:sp>
      <p:sp>
        <p:nvSpPr>
          <p:cNvPr id="2" name="Title 1"/>
          <p:cNvSpPr>
            <a:spLocks noGrp="1"/>
          </p:cNvSpPr>
          <p:nvPr>
            <p:ph type="title"/>
          </p:nvPr>
        </p:nvSpPr>
        <p:spPr/>
        <p:txBody>
          <a:bodyPr>
            <a:normAutofit fontScale="90000"/>
          </a:bodyPr>
          <a:lstStyle/>
          <a:p>
            <a:r>
              <a:rPr lang="en-US" sz="4400" dirty="0" smtClean="0"/>
              <a:t>CLINICAL PEARLS IN HF THERAPY</a:t>
            </a:r>
            <a:endParaRPr lang="en-US" sz="4400"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SLEEP –DISORDERED BREATHING: </a:t>
            </a:r>
          </a:p>
          <a:p>
            <a:r>
              <a:rPr lang="en-US" dirty="0" smtClean="0"/>
              <a:t> CPAP improved oxygenation, BP, ejection fraction and 6-minute mile walk distance but not firm support that it improved survival.</a:t>
            </a:r>
          </a:p>
          <a:p>
            <a:r>
              <a:rPr lang="en-US" dirty="0" err="1" smtClean="0"/>
              <a:t>Atrial</a:t>
            </a:r>
            <a:r>
              <a:rPr lang="en-US" dirty="0" smtClean="0"/>
              <a:t> Fibrillation in CHF:</a:t>
            </a:r>
          </a:p>
          <a:p>
            <a:r>
              <a:rPr lang="en-US" dirty="0" smtClean="0"/>
              <a:t> No superiority in rhythm versus rate control.</a:t>
            </a:r>
          </a:p>
          <a:p>
            <a:r>
              <a:rPr lang="en-US" dirty="0" smtClean="0"/>
              <a:t> Long term and short term </a:t>
            </a:r>
            <a:r>
              <a:rPr lang="en-US" dirty="0" err="1" smtClean="0"/>
              <a:t>inotrope</a:t>
            </a:r>
            <a:r>
              <a:rPr lang="en-US" dirty="0" smtClean="0"/>
              <a:t> used associated with increased mortality and arrhythmias.</a:t>
            </a:r>
          </a:p>
          <a:p>
            <a:r>
              <a:rPr lang="en-US" dirty="0" smtClean="0"/>
              <a:t>Adenosine A1 receptor antagonist enhance the effect of diuretics.</a:t>
            </a:r>
            <a:endParaRPr lang="en-US" dirty="0"/>
          </a:p>
        </p:txBody>
      </p:sp>
      <p:sp>
        <p:nvSpPr>
          <p:cNvPr id="2" name="Title 1"/>
          <p:cNvSpPr>
            <a:spLocks noGrp="1"/>
          </p:cNvSpPr>
          <p:nvPr>
            <p:ph type="title"/>
          </p:nvPr>
        </p:nvSpPr>
        <p:spPr/>
        <p:txBody>
          <a:bodyPr>
            <a:normAutofit/>
          </a:bodyPr>
          <a:lstStyle/>
          <a:p>
            <a:r>
              <a:rPr lang="en-US" sz="4400" dirty="0" smtClean="0"/>
              <a:t>NOVEL TREATMENT TARGETS</a:t>
            </a:r>
            <a:endParaRPr lang="en-US" sz="4400" dirty="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ANEMIA: Associated with poorer </a:t>
            </a:r>
            <a:r>
              <a:rPr lang="en-US" dirty="0" err="1" smtClean="0"/>
              <a:t>pronosis.Small</a:t>
            </a:r>
            <a:r>
              <a:rPr lang="en-US" dirty="0" smtClean="0"/>
              <a:t> studies suggest potential benefit but larger  randomized trials are needed.</a:t>
            </a:r>
          </a:p>
          <a:p>
            <a:r>
              <a:rPr lang="en-US" dirty="0" smtClean="0"/>
              <a:t>FISH OIL THERAPY:GISSI-HF Trials show small but statistically significant reduction in mortality.</a:t>
            </a:r>
          </a:p>
          <a:p>
            <a:r>
              <a:rPr lang="en-US" dirty="0" smtClean="0"/>
              <a:t>ULTRAFILTRATION </a:t>
            </a:r>
            <a:r>
              <a:rPr lang="en-US" dirty="0" err="1" smtClean="0"/>
              <a:t>Therapy:Fluid</a:t>
            </a:r>
            <a:r>
              <a:rPr lang="en-US" dirty="0" smtClean="0"/>
              <a:t> removal is improved and re-hospitalization </a:t>
            </a:r>
            <a:r>
              <a:rPr lang="en-US" dirty="0" err="1" smtClean="0"/>
              <a:t>decreased,but</a:t>
            </a:r>
            <a:r>
              <a:rPr lang="en-US" dirty="0" smtClean="0"/>
              <a:t> no improvement in renal function or </a:t>
            </a:r>
            <a:r>
              <a:rPr lang="en-US" dirty="0" err="1" smtClean="0"/>
              <a:t>dyspnea</a:t>
            </a:r>
            <a:r>
              <a:rPr lang="en-US" dirty="0" smtClean="0"/>
              <a:t> score.</a:t>
            </a:r>
          </a:p>
          <a:p>
            <a:r>
              <a:rPr lang="en-US" dirty="0" smtClean="0"/>
              <a:t>NESIRITIDE TX restricted to patient  who are </a:t>
            </a:r>
            <a:r>
              <a:rPr lang="en-US" dirty="0" err="1" smtClean="0"/>
              <a:t>normotensive</a:t>
            </a:r>
            <a:r>
              <a:rPr lang="en-US" dirty="0" smtClean="0"/>
              <a:t> and volume overload </a:t>
            </a:r>
            <a:r>
              <a:rPr lang="en-US" dirty="0" err="1" smtClean="0"/>
              <a:t>inspite</a:t>
            </a:r>
            <a:r>
              <a:rPr lang="en-US" dirty="0" smtClean="0"/>
              <a:t> of adequate diuretics.</a:t>
            </a:r>
          </a:p>
          <a:p>
            <a:endParaRPr lang="en-US" dirty="0"/>
          </a:p>
        </p:txBody>
      </p:sp>
      <p:sp>
        <p:nvSpPr>
          <p:cNvPr id="2" name="Title 1"/>
          <p:cNvSpPr>
            <a:spLocks noGrp="1"/>
          </p:cNvSpPr>
          <p:nvPr>
            <p:ph type="title"/>
          </p:nvPr>
        </p:nvSpPr>
        <p:spPr/>
        <p:txBody>
          <a:bodyPr>
            <a:normAutofit/>
          </a:bodyPr>
          <a:lstStyle/>
          <a:p>
            <a:r>
              <a:rPr lang="en-US" sz="4400" dirty="0" smtClean="0"/>
              <a:t>NOVEL TREATMENT TARGETS</a:t>
            </a:r>
            <a:endParaRPr lang="en-US" sz="4400" dirty="0"/>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2005 ACC/AHA Guidelines:</a:t>
            </a:r>
          </a:p>
          <a:p>
            <a:r>
              <a:rPr lang="en-US" dirty="0" smtClean="0"/>
              <a:t>Control of hypertension.</a:t>
            </a:r>
          </a:p>
          <a:p>
            <a:r>
              <a:rPr lang="en-US" dirty="0" smtClean="0"/>
              <a:t>Rate/Rhythm control in patient with AF.</a:t>
            </a:r>
          </a:p>
          <a:p>
            <a:r>
              <a:rPr lang="en-US" dirty="0" smtClean="0"/>
              <a:t>Revascularization for correction of underlying ischemia.</a:t>
            </a:r>
          </a:p>
          <a:p>
            <a:r>
              <a:rPr lang="en-US" dirty="0" smtClean="0"/>
              <a:t>Control of pulmonary congestion with diuretics.</a:t>
            </a:r>
          </a:p>
          <a:p>
            <a:r>
              <a:rPr lang="en-US" dirty="0" smtClean="0"/>
              <a:t>Sleep-disorder treatment should be consider.</a:t>
            </a:r>
          </a:p>
          <a:p>
            <a:r>
              <a:rPr lang="en-US" dirty="0" err="1" smtClean="0"/>
              <a:t>Venodilators</a:t>
            </a:r>
            <a:r>
              <a:rPr lang="en-US" dirty="0" smtClean="0"/>
              <a:t> should be use with caution as it may lead to hypotension and syncope.</a:t>
            </a:r>
            <a:endParaRPr lang="en-US" dirty="0"/>
          </a:p>
        </p:txBody>
      </p:sp>
      <p:sp>
        <p:nvSpPr>
          <p:cNvPr id="2" name="Title 1"/>
          <p:cNvSpPr>
            <a:spLocks noGrp="1"/>
          </p:cNvSpPr>
          <p:nvPr>
            <p:ph type="title"/>
          </p:nvPr>
        </p:nvSpPr>
        <p:spPr/>
        <p:txBody>
          <a:bodyPr>
            <a:normAutofit/>
          </a:bodyPr>
          <a:lstStyle/>
          <a:p>
            <a:r>
              <a:rPr lang="en-US" sz="4400" dirty="0" smtClean="0"/>
              <a:t>DIASTOLIC HEART FAILURE</a:t>
            </a:r>
            <a:endParaRPr lang="en-US" sz="44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1600200"/>
            <a:ext cx="8044382" cy="3354765"/>
          </a:xfrm>
          <a:prstGeom prst="rect">
            <a:avLst/>
          </a:prstGeom>
          <a:noFill/>
        </p:spPr>
        <p:txBody>
          <a:bodyPr wrap="none" rtlCol="0">
            <a:spAutoFit/>
          </a:bodyPr>
          <a:lstStyle/>
          <a:p>
            <a:r>
              <a:rPr lang="en-US" sz="2400" dirty="0" smtClean="0"/>
              <a:t>HEART DISEASES IS STILL THE NUMBER ONE CAUSE </a:t>
            </a:r>
          </a:p>
          <a:p>
            <a:endParaRPr lang="en-US" sz="2400" dirty="0" smtClean="0"/>
          </a:p>
          <a:p>
            <a:r>
              <a:rPr lang="en-US" sz="2400" dirty="0" smtClean="0"/>
              <a:t>OF DEATH IN THE U.S.</a:t>
            </a:r>
          </a:p>
          <a:p>
            <a:endParaRPr lang="en-US" sz="2400" dirty="0" smtClean="0"/>
          </a:p>
          <a:p>
            <a:endParaRPr lang="en-US" sz="2400" dirty="0" smtClean="0"/>
          </a:p>
          <a:p>
            <a:r>
              <a:rPr lang="en-US" sz="2400" dirty="0" smtClean="0"/>
              <a:t>ACUTE AND CHRONIC HEART FAILURE</a:t>
            </a:r>
          </a:p>
          <a:p>
            <a:endParaRPr lang="en-US" sz="2400" dirty="0" smtClean="0"/>
          </a:p>
          <a:p>
            <a:r>
              <a:rPr lang="en-US" sz="2400" dirty="0" smtClean="0"/>
              <a:t>ACCOUNTS FOR 25% of ADMISSIONS IN THE HOSPITAL</a:t>
            </a:r>
            <a:endParaRPr lang="en-US" sz="2000" dirty="0" smtClean="0"/>
          </a:p>
          <a:p>
            <a:endParaRPr lang="en-US" sz="200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dirty="0" smtClean="0"/>
              <a:t>30% of patient with HF has renal </a:t>
            </a:r>
            <a:r>
              <a:rPr lang="en-US" dirty="0" err="1" smtClean="0"/>
              <a:t>insufficiency.This</a:t>
            </a:r>
            <a:r>
              <a:rPr lang="en-US" dirty="0" smtClean="0"/>
              <a:t> is due to the interplay between </a:t>
            </a:r>
            <a:r>
              <a:rPr lang="en-US" dirty="0" err="1" smtClean="0"/>
              <a:t>abnormalties</a:t>
            </a:r>
            <a:r>
              <a:rPr lang="en-US" dirty="0" smtClean="0"/>
              <a:t> of heart and kidney </a:t>
            </a:r>
            <a:r>
              <a:rPr lang="en-US" dirty="0" err="1" smtClean="0"/>
              <a:t>function,with</a:t>
            </a:r>
            <a:r>
              <a:rPr lang="en-US" dirty="0" smtClean="0"/>
              <a:t> deterioration of one organ while therapy is being done to preserved the other.</a:t>
            </a:r>
          </a:p>
          <a:p>
            <a:r>
              <a:rPr lang="en-US" dirty="0" smtClean="0"/>
              <a:t>In fact most patient with cardio-renal syndrome has normal cardiac output.</a:t>
            </a:r>
          </a:p>
          <a:p>
            <a:r>
              <a:rPr lang="en-US" dirty="0" smtClean="0"/>
              <a:t>This is due to the interplay of </a:t>
            </a:r>
            <a:r>
              <a:rPr lang="en-US" dirty="0" err="1" smtClean="0"/>
              <a:t>neuro</a:t>
            </a:r>
            <a:r>
              <a:rPr lang="en-US" dirty="0" smtClean="0"/>
              <a:t>-hormonal </a:t>
            </a:r>
            <a:r>
              <a:rPr lang="en-US" dirty="0" err="1" smtClean="0"/>
              <a:t>factors,the</a:t>
            </a:r>
            <a:r>
              <a:rPr lang="en-US" dirty="0" smtClean="0"/>
              <a:t> so called “backward failure” resulting from an increased in abdominal pressure and impairment in  return of renal venous </a:t>
            </a:r>
            <a:r>
              <a:rPr lang="en-US" dirty="0" err="1" smtClean="0"/>
              <a:t>flow.Continued</a:t>
            </a:r>
            <a:r>
              <a:rPr lang="en-US" dirty="0" smtClean="0"/>
              <a:t> diuretic used is associated with decreased GFR and worsening of Cardio-Renal syndrome.</a:t>
            </a:r>
            <a:endParaRPr lang="en-US" dirty="0"/>
          </a:p>
        </p:txBody>
      </p:sp>
      <p:sp>
        <p:nvSpPr>
          <p:cNvPr id="2" name="Title 1"/>
          <p:cNvSpPr>
            <a:spLocks noGrp="1"/>
          </p:cNvSpPr>
          <p:nvPr>
            <p:ph type="title"/>
          </p:nvPr>
        </p:nvSpPr>
        <p:spPr>
          <a:xfrm>
            <a:off x="457200" y="704088"/>
            <a:ext cx="8229600" cy="819912"/>
          </a:xfrm>
        </p:spPr>
        <p:txBody>
          <a:bodyPr>
            <a:normAutofit fontScale="90000"/>
          </a:bodyPr>
          <a:lstStyle/>
          <a:p>
            <a:r>
              <a:rPr lang="en-US" sz="4400" dirty="0" smtClean="0"/>
              <a:t>CARDIO-RENAL SYNDROME.</a:t>
            </a:r>
            <a:br>
              <a:rPr lang="en-US" sz="4400" dirty="0" smtClean="0"/>
            </a:br>
            <a:endParaRPr lang="en-US" sz="4400" dirty="0"/>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Increasing numbers of hospitalization correlates with mortality.</a:t>
            </a:r>
          </a:p>
          <a:p>
            <a:r>
              <a:rPr lang="en-US" dirty="0" smtClean="0"/>
              <a:t>Exercise </a:t>
            </a:r>
            <a:r>
              <a:rPr lang="en-US" dirty="0" err="1" smtClean="0"/>
              <a:t>testing:Maximum</a:t>
            </a:r>
            <a:r>
              <a:rPr lang="en-US" dirty="0" smtClean="0"/>
              <a:t> oxygen consumption of less than 14 </a:t>
            </a:r>
            <a:r>
              <a:rPr lang="en-US" dirty="0" err="1" smtClean="0"/>
              <a:t>mL</a:t>
            </a:r>
            <a:r>
              <a:rPr lang="en-US" dirty="0" smtClean="0"/>
              <a:t>/kg.min has poor </a:t>
            </a:r>
            <a:r>
              <a:rPr lang="en-US" dirty="0" err="1" smtClean="0"/>
              <a:t>pronosis</a:t>
            </a:r>
            <a:r>
              <a:rPr lang="en-US" dirty="0" smtClean="0"/>
              <a:t>.</a:t>
            </a:r>
          </a:p>
          <a:p>
            <a:r>
              <a:rPr lang="en-US" dirty="0" smtClean="0"/>
              <a:t>Patient who continue to decline despite optimal medical and device therapy has poor prognosis.</a:t>
            </a:r>
          </a:p>
          <a:p>
            <a:r>
              <a:rPr lang="en-US" dirty="0" smtClean="0"/>
              <a:t>Decreasing renal function and anemia has poor prognosis;</a:t>
            </a:r>
            <a:endParaRPr lang="en-US" dirty="0"/>
          </a:p>
        </p:txBody>
      </p:sp>
      <p:sp>
        <p:nvSpPr>
          <p:cNvPr id="2" name="Title 1"/>
          <p:cNvSpPr>
            <a:spLocks noGrp="1"/>
          </p:cNvSpPr>
          <p:nvPr>
            <p:ph type="title"/>
          </p:nvPr>
        </p:nvSpPr>
        <p:spPr/>
        <p:txBody>
          <a:bodyPr>
            <a:normAutofit/>
          </a:bodyPr>
          <a:lstStyle/>
          <a:p>
            <a:r>
              <a:rPr lang="en-US" sz="4000" dirty="0" smtClean="0"/>
              <a:t>         PREDICTING PROGNOSIS</a:t>
            </a:r>
            <a:endParaRPr lang="en-US" sz="4000" dirty="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DEFINITIVE TREATMENT FOR REFRACTORY HEART FAILURE.</a:t>
            </a:r>
          </a:p>
          <a:p>
            <a:r>
              <a:rPr lang="en-US" sz="2800" dirty="0" smtClean="0"/>
              <a:t>1-YEAR SURVIVAL OF 90%</a:t>
            </a:r>
          </a:p>
          <a:p>
            <a:r>
              <a:rPr lang="en-US" sz="2800" dirty="0" smtClean="0"/>
              <a:t>10 –YEAR SURVIVAL OF  50%</a:t>
            </a:r>
          </a:p>
          <a:p>
            <a:r>
              <a:rPr lang="en-US" sz="2800" dirty="0" smtClean="0"/>
              <a:t>*Carefully selected patient older than 65 years has the same prognosis as younger patient.</a:t>
            </a:r>
          </a:p>
          <a:p>
            <a:r>
              <a:rPr lang="en-US" sz="2800" dirty="0" smtClean="0"/>
              <a:t> (Annals of Thoracic Surgery 2003:76)</a:t>
            </a:r>
            <a:endParaRPr lang="en-US" sz="2800" dirty="0"/>
          </a:p>
        </p:txBody>
      </p:sp>
      <p:sp>
        <p:nvSpPr>
          <p:cNvPr id="2" name="Title 1"/>
          <p:cNvSpPr>
            <a:spLocks noGrp="1"/>
          </p:cNvSpPr>
          <p:nvPr>
            <p:ph type="title"/>
          </p:nvPr>
        </p:nvSpPr>
        <p:spPr/>
        <p:txBody>
          <a:bodyPr/>
          <a:lstStyle/>
          <a:p>
            <a:r>
              <a:rPr lang="en-US" dirty="0" smtClean="0"/>
              <a:t>        CARDIAC TRANSPLANT</a:t>
            </a:r>
            <a:endParaRPr lang="en-US"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457200" y="609600"/>
            <a:ext cx="8229600" cy="5562600"/>
          </a:xfrm>
        </p:spPr>
        <p:txBody>
          <a:bodyPr>
            <a:normAutofit fontScale="90000"/>
          </a:bodyPr>
          <a:lstStyle/>
          <a:p>
            <a:r>
              <a:rPr lang="en-US" dirty="0" smtClean="0"/>
              <a:t>VARIABILITY IS THE LAW OF LIFE,SO NO TWO FACES ARE THE SAME ,SO NO TWO BODIES ARE ALIKE AND NO TWO INDIVIDUALS</a:t>
            </a:r>
            <a:br>
              <a:rPr lang="en-US" dirty="0" smtClean="0"/>
            </a:br>
            <a:r>
              <a:rPr lang="en-US" dirty="0" smtClean="0"/>
              <a:t>REACT ALIKE  UNDER THE ABNORMAL CONDITIONS WHICH WE KNOW AS DISEASE.</a:t>
            </a:r>
            <a:br>
              <a:rPr lang="en-US" dirty="0" smtClean="0"/>
            </a:br>
            <a:r>
              <a:rPr lang="en-US" sz="2800" dirty="0" smtClean="0"/>
              <a:t>                          SIR WILLIAM OSLER</a:t>
            </a:r>
            <a:r>
              <a:rPr lang="en-US" dirty="0" smtClean="0"/>
              <a:t/>
            </a:r>
            <a:br>
              <a:rPr lang="en-US" dirty="0" smtClean="0"/>
            </a:b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371600"/>
            <a:ext cx="7772399" cy="3046988"/>
          </a:xfrm>
          <a:prstGeom prst="rect">
            <a:avLst/>
          </a:prstGeom>
          <a:noFill/>
        </p:spPr>
        <p:txBody>
          <a:bodyPr wrap="square" rtlCol="0">
            <a:spAutoFit/>
          </a:bodyPr>
          <a:lstStyle/>
          <a:p>
            <a:r>
              <a:rPr lang="en-US" sz="4800" dirty="0" smtClean="0"/>
              <a:t>THE HEART IS THE MOST </a:t>
            </a:r>
          </a:p>
          <a:p>
            <a:r>
              <a:rPr lang="en-US" sz="4800" dirty="0" smtClean="0"/>
              <a:t>NOBLE OF ALL ORGANS.</a:t>
            </a:r>
          </a:p>
          <a:p>
            <a:r>
              <a:rPr lang="en-US" sz="4800" dirty="0" smtClean="0"/>
              <a:t>THE FIRST TO BE BORN</a:t>
            </a:r>
          </a:p>
          <a:p>
            <a:r>
              <a:rPr lang="en-US" sz="4800" dirty="0" smtClean="0"/>
              <a:t>AND THE LAST TO DIE.</a:t>
            </a: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hch.jpg"/>
          <p:cNvPicPr>
            <a:picLocks noChangeAspect="1"/>
          </p:cNvPicPr>
          <p:nvPr/>
        </p:nvPicPr>
        <p:blipFill>
          <a:blip r:embed="rId3" cstate="print"/>
          <a:srcRect r="2500" b="2222"/>
          <a:stretch>
            <a:fillRect/>
          </a:stretch>
        </p:blipFill>
        <p:spPr>
          <a:xfrm>
            <a:off x="0" y="0"/>
            <a:ext cx="9144000" cy="6858000"/>
          </a:xfrm>
          <a:prstGeom prst="rect">
            <a:avLst/>
          </a:prstGeom>
        </p:spPr>
      </p:pic>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90600"/>
            <a:ext cx="10508005" cy="4154984"/>
          </a:xfrm>
          <a:prstGeom prst="rect">
            <a:avLst/>
          </a:prstGeom>
          <a:noFill/>
        </p:spPr>
        <p:txBody>
          <a:bodyPr wrap="none" rtlCol="0">
            <a:spAutoFit/>
          </a:bodyPr>
          <a:lstStyle/>
          <a:p>
            <a:r>
              <a:rPr lang="en-US" sz="2400" dirty="0" smtClean="0"/>
              <a:t>ACUTE DECOMPENSATED HEART FAILURE</a:t>
            </a:r>
          </a:p>
          <a:p>
            <a:endParaRPr lang="en-US" sz="2400" dirty="0" smtClean="0"/>
          </a:p>
          <a:p>
            <a:r>
              <a:rPr lang="en-US" sz="2400" dirty="0" smtClean="0"/>
              <a:t>IN-HOSPITAL MORTALITY 5%-8%</a:t>
            </a:r>
          </a:p>
          <a:p>
            <a:endParaRPr lang="en-US" sz="2400" dirty="0" smtClean="0"/>
          </a:p>
          <a:p>
            <a:r>
              <a:rPr lang="en-US" sz="2400" dirty="0" smtClean="0"/>
              <a:t>1 YEAR MORTALITY  40%- 60% </a:t>
            </a:r>
          </a:p>
          <a:p>
            <a:r>
              <a:rPr lang="en-US" sz="2400" dirty="0" smtClean="0"/>
              <a:t> </a:t>
            </a:r>
          </a:p>
          <a:p>
            <a:r>
              <a:rPr lang="en-US" sz="2400" dirty="0" smtClean="0"/>
              <a:t> 50% 0f patients readmitted within 6 months with</a:t>
            </a:r>
          </a:p>
          <a:p>
            <a:r>
              <a:rPr lang="en-US" sz="2400" dirty="0" smtClean="0"/>
              <a:t> mortality of 12% within 30 days.</a:t>
            </a:r>
          </a:p>
          <a:p>
            <a:endParaRPr lang="en-US" sz="2400" dirty="0" smtClean="0"/>
          </a:p>
          <a:p>
            <a:r>
              <a:rPr lang="en-US" sz="2400" dirty="0" smtClean="0"/>
              <a:t>*ADHERE (Analysis of the Acute </a:t>
            </a:r>
            <a:r>
              <a:rPr lang="en-US" sz="2400" dirty="0" err="1" smtClean="0"/>
              <a:t>Decompensated</a:t>
            </a:r>
            <a:r>
              <a:rPr lang="en-US" sz="2400" dirty="0" smtClean="0"/>
              <a:t> Heart</a:t>
            </a:r>
          </a:p>
          <a:p>
            <a:r>
              <a:rPr lang="en-US" sz="2400" dirty="0" smtClean="0"/>
              <a:t>Failure) American Heart Journal 2005:149                                          </a:t>
            </a:r>
            <a:endParaRPr lang="en-US" sz="24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SYSTOLIC:</a:t>
            </a:r>
          </a:p>
          <a:p>
            <a:r>
              <a:rPr lang="en-US" sz="2800" dirty="0" smtClean="0"/>
              <a:t> CORONARY HEART DISEASE</a:t>
            </a:r>
          </a:p>
          <a:p>
            <a:r>
              <a:rPr lang="en-US" sz="2800" dirty="0" smtClean="0"/>
              <a:t>MYOPATHIES</a:t>
            </a:r>
          </a:p>
          <a:p>
            <a:r>
              <a:rPr lang="en-US" sz="2800" dirty="0" smtClean="0"/>
              <a:t>VALVULAR  </a:t>
            </a:r>
          </a:p>
          <a:p>
            <a:endParaRPr lang="en-US" sz="2800" dirty="0" smtClean="0"/>
          </a:p>
          <a:p>
            <a:r>
              <a:rPr lang="en-US" sz="2800" dirty="0" smtClean="0"/>
              <a:t>DIASTOLIC</a:t>
            </a:r>
          </a:p>
          <a:p>
            <a:r>
              <a:rPr lang="en-US" sz="2800" dirty="0" smtClean="0"/>
              <a:t>HYPERTROPHY</a:t>
            </a:r>
          </a:p>
          <a:p>
            <a:r>
              <a:rPr lang="en-US" sz="2800" dirty="0" smtClean="0"/>
              <a:t>INFILTRATIVE</a:t>
            </a:r>
          </a:p>
          <a:p>
            <a:r>
              <a:rPr lang="en-US" sz="2800" dirty="0" smtClean="0"/>
              <a:t>AGING</a:t>
            </a:r>
            <a:endParaRPr lang="en-US" sz="2800" dirty="0"/>
          </a:p>
        </p:txBody>
      </p:sp>
      <p:sp>
        <p:nvSpPr>
          <p:cNvPr id="2" name="Title 1"/>
          <p:cNvSpPr>
            <a:spLocks noGrp="1"/>
          </p:cNvSpPr>
          <p:nvPr>
            <p:ph type="title"/>
          </p:nvPr>
        </p:nvSpPr>
        <p:spPr/>
        <p:txBody>
          <a:bodyPr/>
          <a:lstStyle/>
          <a:p>
            <a:r>
              <a:rPr lang="en-US" dirty="0" smtClean="0">
                <a:solidFill>
                  <a:srgbClr val="FF0000"/>
                </a:solidFill>
              </a:rPr>
              <a:t>ETIOLOGY OF CHF</a:t>
            </a:r>
            <a:endParaRPr lang="en-US"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SYNPTOMS : </a:t>
            </a:r>
          </a:p>
          <a:p>
            <a:r>
              <a:rPr lang="en-US" dirty="0" smtClean="0"/>
              <a:t> DYSPNEA, FATIGUE, CHEST DISCOMFORT.</a:t>
            </a:r>
          </a:p>
          <a:p>
            <a:endParaRPr lang="en-US" dirty="0" smtClean="0"/>
          </a:p>
          <a:p>
            <a:r>
              <a:rPr lang="en-US" dirty="0" smtClean="0"/>
              <a:t>PHYSICAL EXAMINATION:</a:t>
            </a:r>
          </a:p>
          <a:p>
            <a:r>
              <a:rPr lang="en-US" dirty="0" smtClean="0"/>
              <a:t>RALES ,WHEEZING  OR CHRONIC COUGH.</a:t>
            </a:r>
          </a:p>
          <a:p>
            <a:r>
              <a:rPr lang="en-US" dirty="0" smtClean="0"/>
              <a:t>S 3 GALLOP, HEPATOJUGULAR REFLUX, JVD.</a:t>
            </a:r>
          </a:p>
          <a:p>
            <a:r>
              <a:rPr lang="en-US" dirty="0" smtClean="0"/>
              <a:t>PEDAL EDEMA.</a:t>
            </a:r>
            <a:endParaRPr lang="en-US" dirty="0"/>
          </a:p>
        </p:txBody>
      </p:sp>
      <p:sp>
        <p:nvSpPr>
          <p:cNvPr id="2" name="Title 1"/>
          <p:cNvSpPr>
            <a:spLocks noGrp="1"/>
          </p:cNvSpPr>
          <p:nvPr>
            <p:ph type="title"/>
          </p:nvPr>
        </p:nvSpPr>
        <p:spPr/>
        <p:txBody>
          <a:bodyPr/>
          <a:lstStyle/>
          <a:p>
            <a:r>
              <a:rPr lang="en-US" dirty="0" smtClean="0"/>
              <a:t>DIAGNOSIS OF CHF</a:t>
            </a: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BRAIN NATURETIC PEPTIDES.</a:t>
            </a:r>
          </a:p>
          <a:p>
            <a:endParaRPr lang="en-US" dirty="0" smtClean="0"/>
          </a:p>
          <a:p>
            <a:r>
              <a:rPr lang="en-US" dirty="0" smtClean="0"/>
              <a:t>N-TERMINAL   pro-B-type </a:t>
            </a:r>
            <a:r>
              <a:rPr lang="en-US" dirty="0" err="1" smtClean="0"/>
              <a:t>naturetic</a:t>
            </a:r>
            <a:r>
              <a:rPr lang="en-US" dirty="0" smtClean="0"/>
              <a:t> peptide(NT-pro-BNP. </a:t>
            </a:r>
          </a:p>
          <a:p>
            <a:endParaRPr lang="en-US" dirty="0" smtClean="0"/>
          </a:p>
          <a:p>
            <a:r>
              <a:rPr lang="en-US" dirty="0" smtClean="0"/>
              <a:t>* BNP’s  ABLE  TO DISCRIMINATE CAUSE OF DYSPNEA.</a:t>
            </a:r>
          </a:p>
          <a:p>
            <a:r>
              <a:rPr lang="en-US" dirty="0" smtClean="0"/>
              <a:t>* CAVEAT: RENAL INSUFFICIENCY  CAN CAUSE ELEVATION AND OBESITY LOWERS IT.</a:t>
            </a:r>
            <a:endParaRPr lang="en-US" dirty="0"/>
          </a:p>
        </p:txBody>
      </p:sp>
      <p:sp>
        <p:nvSpPr>
          <p:cNvPr id="2" name="Title 1"/>
          <p:cNvSpPr>
            <a:spLocks noGrp="1"/>
          </p:cNvSpPr>
          <p:nvPr>
            <p:ph type="title"/>
          </p:nvPr>
        </p:nvSpPr>
        <p:spPr/>
        <p:txBody>
          <a:bodyPr>
            <a:normAutofit/>
          </a:bodyPr>
          <a:lstStyle/>
          <a:p>
            <a:r>
              <a:rPr lang="en-US" dirty="0" smtClean="0"/>
              <a:t>BIOMARKERS OF CHF</a:t>
            </a:r>
            <a:endParaRPr 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514600"/>
            <a:ext cx="8229600" cy="3810000"/>
          </a:xfrm>
        </p:spPr>
        <p:txBody>
          <a:bodyPr>
            <a:normAutofit fontScale="55000" lnSpcReduction="20000"/>
          </a:bodyPr>
          <a:lstStyle/>
          <a:p>
            <a:r>
              <a:rPr lang="en-US" sz="3800" dirty="0" smtClean="0"/>
              <a:t>A  Risk factors for HF    </a:t>
            </a:r>
            <a:r>
              <a:rPr lang="en-US" sz="3800" dirty="0" err="1" smtClean="0"/>
              <a:t>HTN,CAD,DM,FH,Toxic</a:t>
            </a:r>
            <a:r>
              <a:rPr lang="en-US" sz="3800" dirty="0" smtClean="0"/>
              <a:t> Meds.</a:t>
            </a:r>
          </a:p>
          <a:p>
            <a:r>
              <a:rPr lang="en-US" sz="3800" dirty="0" smtClean="0"/>
              <a:t>B   Asymptomatic  LV    </a:t>
            </a:r>
            <a:r>
              <a:rPr lang="en-US" sz="3800" dirty="0" err="1" smtClean="0"/>
              <a:t>LVH,LVE,Valvular</a:t>
            </a:r>
            <a:r>
              <a:rPr lang="en-US" sz="3800" dirty="0" smtClean="0"/>
              <a:t> </a:t>
            </a:r>
            <a:r>
              <a:rPr lang="en-US" sz="3800" dirty="0" err="1" smtClean="0"/>
              <a:t>Disseases</a:t>
            </a:r>
            <a:r>
              <a:rPr lang="en-US" sz="3800" dirty="0" smtClean="0"/>
              <a:t>.</a:t>
            </a:r>
          </a:p>
          <a:p>
            <a:r>
              <a:rPr lang="en-US" sz="3800" dirty="0" smtClean="0"/>
              <a:t>      Dysfunction</a:t>
            </a:r>
          </a:p>
          <a:p>
            <a:r>
              <a:rPr lang="en-US" sz="3800" dirty="0" smtClean="0"/>
              <a:t>C   Symptomatic HF          </a:t>
            </a:r>
            <a:r>
              <a:rPr lang="en-US" sz="3800" dirty="0" err="1" smtClean="0"/>
              <a:t>Dyspnea</a:t>
            </a:r>
            <a:r>
              <a:rPr lang="en-US" sz="3800" dirty="0" smtClean="0"/>
              <a:t> at rest or </a:t>
            </a:r>
            <a:r>
              <a:rPr lang="en-US" sz="3800" dirty="0" err="1" smtClean="0"/>
              <a:t>exertion.fluid</a:t>
            </a:r>
            <a:r>
              <a:rPr lang="en-US" sz="3800" dirty="0" smtClean="0"/>
              <a:t> </a:t>
            </a:r>
          </a:p>
          <a:p>
            <a:r>
              <a:rPr lang="en-US" sz="3800" dirty="0" smtClean="0"/>
              <a:t>                                           retention.</a:t>
            </a:r>
          </a:p>
          <a:p>
            <a:r>
              <a:rPr lang="en-US" sz="3800" dirty="0" smtClean="0"/>
              <a:t>D.  Advanced HF              </a:t>
            </a:r>
            <a:r>
              <a:rPr lang="en-US" sz="3800" dirty="0" err="1" smtClean="0"/>
              <a:t>Inotropes</a:t>
            </a:r>
            <a:r>
              <a:rPr lang="en-US" sz="3800" dirty="0" smtClean="0"/>
              <a:t> </a:t>
            </a:r>
            <a:r>
              <a:rPr lang="en-US" sz="3800" dirty="0" err="1" smtClean="0"/>
              <a:t>Tx,Consider</a:t>
            </a:r>
            <a:r>
              <a:rPr lang="en-US" sz="3800" dirty="0" smtClean="0"/>
              <a:t> </a:t>
            </a:r>
            <a:r>
              <a:rPr lang="en-US" sz="3800" dirty="0" err="1" smtClean="0"/>
              <a:t>VAD,or</a:t>
            </a:r>
            <a:endParaRPr lang="en-US" sz="3800" dirty="0" smtClean="0"/>
          </a:p>
          <a:p>
            <a:r>
              <a:rPr lang="en-US" sz="3800" dirty="0" smtClean="0"/>
              <a:t>                                           Transplant</a:t>
            </a:r>
          </a:p>
          <a:p>
            <a:endParaRPr lang="en-US" dirty="0" smtClean="0"/>
          </a:p>
          <a:p>
            <a:endParaRPr lang="en-US" dirty="0" smtClean="0"/>
          </a:p>
          <a:p>
            <a:pPr>
              <a:buNone/>
            </a:pPr>
            <a:r>
              <a:rPr lang="en-US" dirty="0" smtClean="0"/>
              <a:t>	  </a:t>
            </a:r>
          </a:p>
          <a:p>
            <a:r>
              <a:rPr lang="en-US" dirty="0" smtClean="0"/>
              <a:t>  </a:t>
            </a:r>
          </a:p>
          <a:p>
            <a:r>
              <a:rPr lang="en-US" dirty="0" smtClean="0"/>
              <a:t>                                     </a:t>
            </a:r>
          </a:p>
          <a:p>
            <a:endParaRPr lang="en-US" dirty="0" smtClean="0"/>
          </a:p>
          <a:p>
            <a:endParaRPr lang="en-US" dirty="0" smtClean="0"/>
          </a:p>
          <a:p>
            <a:endParaRPr lang="en-US" dirty="0"/>
          </a:p>
        </p:txBody>
      </p:sp>
      <p:sp>
        <p:nvSpPr>
          <p:cNvPr id="4" name="Title 3"/>
          <p:cNvSpPr>
            <a:spLocks noGrp="1"/>
          </p:cNvSpPr>
          <p:nvPr>
            <p:ph type="title"/>
          </p:nvPr>
        </p:nvSpPr>
        <p:spPr>
          <a:xfrm>
            <a:off x="381000" y="381000"/>
            <a:ext cx="8229600" cy="1143000"/>
          </a:xfrm>
        </p:spPr>
        <p:txBody>
          <a:bodyPr>
            <a:normAutofit fontScale="90000"/>
          </a:bodyPr>
          <a:lstStyle/>
          <a:p>
            <a:r>
              <a:rPr lang="en-US" dirty="0" smtClean="0"/>
              <a:t>ACC/AHA CLASSIFICATION OF HF</a:t>
            </a:r>
            <a:endParaRPr lang="en-US" dirty="0"/>
          </a:p>
        </p:txBody>
      </p:sp>
      <p:sp>
        <p:nvSpPr>
          <p:cNvPr id="7" name="TextBox 6"/>
          <p:cNvSpPr txBox="1"/>
          <p:nvPr/>
        </p:nvSpPr>
        <p:spPr>
          <a:xfrm>
            <a:off x="304800" y="1752600"/>
            <a:ext cx="906017" cy="369332"/>
          </a:xfrm>
          <a:prstGeom prst="rect">
            <a:avLst/>
          </a:prstGeom>
          <a:noFill/>
        </p:spPr>
        <p:txBody>
          <a:bodyPr wrap="none" rtlCol="0">
            <a:spAutoFit/>
          </a:bodyPr>
          <a:lstStyle/>
          <a:p>
            <a:r>
              <a:rPr lang="en-US" dirty="0" smtClean="0"/>
              <a:t>STAGE</a:t>
            </a:r>
            <a:endParaRPr lang="en-US" dirty="0"/>
          </a:p>
        </p:txBody>
      </p:sp>
      <p:sp>
        <p:nvSpPr>
          <p:cNvPr id="11" name="TextBox 10"/>
          <p:cNvSpPr txBox="1"/>
          <p:nvPr/>
        </p:nvSpPr>
        <p:spPr>
          <a:xfrm>
            <a:off x="1447800" y="1752600"/>
            <a:ext cx="3776996" cy="369332"/>
          </a:xfrm>
          <a:prstGeom prst="rect">
            <a:avLst/>
          </a:prstGeom>
          <a:noFill/>
        </p:spPr>
        <p:txBody>
          <a:bodyPr wrap="none" rtlCol="0">
            <a:spAutoFit/>
          </a:bodyPr>
          <a:lstStyle/>
          <a:p>
            <a:r>
              <a:rPr lang="en-US" dirty="0" smtClean="0"/>
              <a:t>DEFINITION                EXAMPLES</a:t>
            </a:r>
            <a:endParaRPr lang="en-US"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1219200"/>
            <a:ext cx="530915" cy="646331"/>
          </a:xfrm>
          <a:prstGeom prst="rect">
            <a:avLst/>
          </a:prstGeom>
          <a:noFill/>
        </p:spPr>
        <p:txBody>
          <a:bodyPr wrap="none" rtlCol="0">
            <a:spAutoFit/>
          </a:bodyPr>
          <a:lstStyle/>
          <a:p>
            <a:r>
              <a:rPr lang="en-US" dirty="0" smtClean="0"/>
              <a:t>      </a:t>
            </a:r>
          </a:p>
          <a:p>
            <a:endParaRPr lang="en-US" dirty="0"/>
          </a:p>
        </p:txBody>
      </p:sp>
      <p:sp>
        <p:nvSpPr>
          <p:cNvPr id="3" name="TextBox 2"/>
          <p:cNvSpPr txBox="1"/>
          <p:nvPr/>
        </p:nvSpPr>
        <p:spPr>
          <a:xfrm>
            <a:off x="3200400" y="1219200"/>
            <a:ext cx="1787862" cy="369332"/>
          </a:xfrm>
          <a:prstGeom prst="rect">
            <a:avLst/>
          </a:prstGeom>
          <a:noFill/>
        </p:spPr>
        <p:txBody>
          <a:bodyPr wrap="none" rtlCol="0">
            <a:spAutoFit/>
          </a:bodyPr>
          <a:lstStyle/>
          <a:p>
            <a:r>
              <a:rPr lang="en-US" dirty="0" smtClean="0"/>
              <a:t>RISK  FACTORS</a:t>
            </a:r>
            <a:endParaRPr lang="en-US" dirty="0"/>
          </a:p>
        </p:txBody>
      </p:sp>
      <p:sp>
        <p:nvSpPr>
          <p:cNvPr id="4" name="Down Arrow 3"/>
          <p:cNvSpPr/>
          <p:nvPr/>
        </p:nvSpPr>
        <p:spPr>
          <a:xfrm>
            <a:off x="4038600" y="1676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352800" y="2697481"/>
            <a:ext cx="2119426" cy="369332"/>
          </a:xfrm>
          <a:prstGeom prst="rect">
            <a:avLst/>
          </a:prstGeom>
          <a:noFill/>
        </p:spPr>
        <p:txBody>
          <a:bodyPr wrap="square" rtlCol="0">
            <a:spAutoFit/>
          </a:bodyPr>
          <a:lstStyle/>
          <a:p>
            <a:r>
              <a:rPr lang="en-US" dirty="0" smtClean="0"/>
              <a:t>LV DYSFUNCTION</a:t>
            </a:r>
            <a:endParaRPr lang="en-US" dirty="0"/>
          </a:p>
        </p:txBody>
      </p:sp>
      <p:cxnSp>
        <p:nvCxnSpPr>
          <p:cNvPr id="7" name="Straight Arrow Connector 6"/>
          <p:cNvCxnSpPr/>
          <p:nvPr/>
        </p:nvCxnSpPr>
        <p:spPr>
          <a:xfrm flipV="1">
            <a:off x="3352800" y="3200400"/>
            <a:ext cx="7620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19600" y="3429000"/>
            <a:ext cx="914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62000" y="3505200"/>
            <a:ext cx="1638269" cy="369332"/>
          </a:xfrm>
          <a:prstGeom prst="rect">
            <a:avLst/>
          </a:prstGeom>
          <a:noFill/>
        </p:spPr>
        <p:txBody>
          <a:bodyPr wrap="none" rtlCol="0">
            <a:spAutoFit/>
          </a:bodyPr>
          <a:lstStyle/>
          <a:p>
            <a:r>
              <a:rPr lang="en-US" dirty="0" smtClean="0"/>
              <a:t>Worsening HF</a:t>
            </a:r>
            <a:endParaRPr lang="en-US" dirty="0"/>
          </a:p>
        </p:txBody>
      </p:sp>
      <p:sp>
        <p:nvSpPr>
          <p:cNvPr id="16" name="TextBox 15"/>
          <p:cNvSpPr txBox="1"/>
          <p:nvPr/>
        </p:nvSpPr>
        <p:spPr>
          <a:xfrm>
            <a:off x="4800600" y="2057400"/>
            <a:ext cx="4112395" cy="646331"/>
          </a:xfrm>
          <a:prstGeom prst="rect">
            <a:avLst/>
          </a:prstGeom>
          <a:noFill/>
        </p:spPr>
        <p:txBody>
          <a:bodyPr wrap="square" rtlCol="0">
            <a:spAutoFit/>
          </a:bodyPr>
          <a:lstStyle/>
          <a:p>
            <a:r>
              <a:rPr lang="en-US" dirty="0" smtClean="0"/>
              <a:t>Triggering events (</a:t>
            </a:r>
            <a:r>
              <a:rPr lang="en-US" dirty="0" err="1" smtClean="0"/>
              <a:t>eg.MI,arrhythmias</a:t>
            </a:r>
            <a:r>
              <a:rPr lang="en-US" dirty="0" smtClean="0"/>
              <a:t>)</a:t>
            </a:r>
            <a:endParaRPr lang="en-US" dirty="0"/>
          </a:p>
        </p:txBody>
      </p:sp>
      <p:sp>
        <p:nvSpPr>
          <p:cNvPr id="17" name="TextBox 16"/>
          <p:cNvSpPr txBox="1"/>
          <p:nvPr/>
        </p:nvSpPr>
        <p:spPr>
          <a:xfrm>
            <a:off x="5562600" y="3276600"/>
            <a:ext cx="3133935" cy="369332"/>
          </a:xfrm>
          <a:prstGeom prst="rect">
            <a:avLst/>
          </a:prstGeom>
          <a:noFill/>
        </p:spPr>
        <p:txBody>
          <a:bodyPr wrap="none" rtlCol="0">
            <a:spAutoFit/>
          </a:bodyPr>
          <a:lstStyle/>
          <a:p>
            <a:r>
              <a:rPr lang="en-US" dirty="0" smtClean="0"/>
              <a:t>Initial </a:t>
            </a:r>
            <a:r>
              <a:rPr lang="en-US" dirty="0" err="1" smtClean="0"/>
              <a:t>hemodynamc</a:t>
            </a:r>
            <a:r>
              <a:rPr lang="en-US" dirty="0" smtClean="0"/>
              <a:t> response</a:t>
            </a:r>
            <a:endParaRPr lang="en-US" dirty="0"/>
          </a:p>
        </p:txBody>
      </p:sp>
      <p:cxnSp>
        <p:nvCxnSpPr>
          <p:cNvPr id="19" name="Straight Arrow Connector 18"/>
          <p:cNvCxnSpPr/>
          <p:nvPr/>
        </p:nvCxnSpPr>
        <p:spPr>
          <a:xfrm rot="5400000">
            <a:off x="4229100" y="3314700"/>
            <a:ext cx="76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105400" y="4038600"/>
            <a:ext cx="3690241" cy="369332"/>
          </a:xfrm>
          <a:prstGeom prst="rect">
            <a:avLst/>
          </a:prstGeom>
          <a:noFill/>
        </p:spPr>
        <p:txBody>
          <a:bodyPr wrap="none" rtlCol="0">
            <a:spAutoFit/>
          </a:bodyPr>
          <a:lstStyle/>
          <a:p>
            <a:r>
              <a:rPr lang="en-US" dirty="0" smtClean="0"/>
              <a:t>Reduce SV, Increase filling pressure</a:t>
            </a:r>
            <a:endParaRPr lang="en-US" dirty="0"/>
          </a:p>
        </p:txBody>
      </p:sp>
      <p:sp>
        <p:nvSpPr>
          <p:cNvPr id="32" name="TextBox 31"/>
          <p:cNvSpPr txBox="1"/>
          <p:nvPr/>
        </p:nvSpPr>
        <p:spPr>
          <a:xfrm>
            <a:off x="914400" y="4114800"/>
            <a:ext cx="3099438" cy="369332"/>
          </a:xfrm>
          <a:prstGeom prst="rect">
            <a:avLst/>
          </a:prstGeom>
          <a:noFill/>
        </p:spPr>
        <p:txBody>
          <a:bodyPr wrap="none" rtlCol="0">
            <a:spAutoFit/>
          </a:bodyPr>
          <a:lstStyle/>
          <a:p>
            <a:r>
              <a:rPr lang="en-US" dirty="0" smtClean="0"/>
              <a:t>Increased  vascular resistance</a:t>
            </a:r>
            <a:endParaRPr lang="en-US" dirty="0"/>
          </a:p>
        </p:txBody>
      </p:sp>
      <p:sp>
        <p:nvSpPr>
          <p:cNvPr id="35" name="TextBox 34"/>
          <p:cNvSpPr txBox="1"/>
          <p:nvPr/>
        </p:nvSpPr>
        <p:spPr>
          <a:xfrm>
            <a:off x="914400" y="4572000"/>
            <a:ext cx="4082977" cy="369332"/>
          </a:xfrm>
          <a:prstGeom prst="rect">
            <a:avLst/>
          </a:prstGeom>
          <a:noFill/>
        </p:spPr>
        <p:txBody>
          <a:bodyPr wrap="none" rtlCol="0">
            <a:spAutoFit/>
          </a:bodyPr>
          <a:lstStyle/>
          <a:p>
            <a:r>
              <a:rPr lang="en-US" dirty="0" smtClean="0"/>
              <a:t> Increased  heart </a:t>
            </a:r>
            <a:r>
              <a:rPr lang="en-US" dirty="0" err="1" smtClean="0"/>
              <a:t>rate,altered</a:t>
            </a:r>
            <a:r>
              <a:rPr lang="en-US" dirty="0" smtClean="0"/>
              <a:t> renal flow</a:t>
            </a:r>
            <a:endParaRPr lang="en-US" dirty="0"/>
          </a:p>
        </p:txBody>
      </p:sp>
      <p:sp>
        <p:nvSpPr>
          <p:cNvPr id="36" name="TextBox 35"/>
          <p:cNvSpPr txBox="1"/>
          <p:nvPr/>
        </p:nvSpPr>
        <p:spPr>
          <a:xfrm>
            <a:off x="990600" y="5105400"/>
            <a:ext cx="2306722" cy="369332"/>
          </a:xfrm>
          <a:prstGeom prst="rect">
            <a:avLst/>
          </a:prstGeom>
          <a:noFill/>
        </p:spPr>
        <p:txBody>
          <a:bodyPr wrap="none" rtlCol="0">
            <a:spAutoFit/>
          </a:bodyPr>
          <a:lstStyle/>
          <a:p>
            <a:r>
              <a:rPr lang="en-US" dirty="0" err="1" smtClean="0"/>
              <a:t>Adversed</a:t>
            </a:r>
            <a:r>
              <a:rPr lang="en-US" dirty="0" smtClean="0"/>
              <a:t> remodeling</a:t>
            </a:r>
            <a:endParaRPr lang="en-US" dirty="0"/>
          </a:p>
        </p:txBody>
      </p:sp>
      <p:cxnSp>
        <p:nvCxnSpPr>
          <p:cNvPr id="38" name="Straight Arrow Connector 37"/>
          <p:cNvCxnSpPr/>
          <p:nvPr/>
        </p:nvCxnSpPr>
        <p:spPr>
          <a:xfrm rot="5400000">
            <a:off x="4419600" y="4648200"/>
            <a:ext cx="1219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6200000" flipV="1">
            <a:off x="2971800" y="4648200"/>
            <a:ext cx="11430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505200" y="5715000"/>
            <a:ext cx="2993384" cy="369332"/>
          </a:xfrm>
          <a:prstGeom prst="rect">
            <a:avLst/>
          </a:prstGeom>
          <a:noFill/>
        </p:spPr>
        <p:txBody>
          <a:bodyPr wrap="none" rtlCol="0">
            <a:spAutoFit/>
          </a:bodyPr>
          <a:lstStyle/>
          <a:p>
            <a:r>
              <a:rPr lang="en-US" dirty="0" smtClean="0"/>
              <a:t>Activation of RAAS and SNS</a:t>
            </a:r>
            <a:endParaRPr lang="en-US" dirty="0"/>
          </a:p>
        </p:txBody>
      </p:sp>
      <p:sp>
        <p:nvSpPr>
          <p:cNvPr id="47" name="TextBox 46"/>
          <p:cNvSpPr txBox="1"/>
          <p:nvPr/>
        </p:nvSpPr>
        <p:spPr>
          <a:xfrm>
            <a:off x="1676400" y="6172200"/>
            <a:ext cx="6620787" cy="369332"/>
          </a:xfrm>
          <a:prstGeom prst="rect">
            <a:avLst/>
          </a:prstGeom>
          <a:noFill/>
        </p:spPr>
        <p:txBody>
          <a:bodyPr wrap="none" rtlCol="0">
            <a:spAutoFit/>
          </a:bodyPr>
          <a:lstStyle/>
          <a:p>
            <a:r>
              <a:rPr lang="en-US" dirty="0" smtClean="0"/>
              <a:t>Activation of </a:t>
            </a:r>
            <a:r>
              <a:rPr lang="en-US" dirty="0" err="1" smtClean="0"/>
              <a:t>proinflammatory</a:t>
            </a:r>
            <a:r>
              <a:rPr lang="en-US" dirty="0" smtClean="0"/>
              <a:t> cytokines, increase in vasopressin</a:t>
            </a:r>
            <a:endParaRPr lang="en-US" dirty="0"/>
          </a:p>
        </p:txBody>
      </p:sp>
      <p:cxnSp>
        <p:nvCxnSpPr>
          <p:cNvPr id="49" name="Straight Arrow Connector 48"/>
          <p:cNvCxnSpPr/>
          <p:nvPr/>
        </p:nvCxnSpPr>
        <p:spPr>
          <a:xfrm rot="5400000" flipH="1" flipV="1">
            <a:off x="3352800" y="4419600"/>
            <a:ext cx="1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267200" y="32004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1169</TotalTime>
  <Words>1543</Words>
  <Application>Microsoft Office PowerPoint</Application>
  <PresentationFormat>On-screen Show (4:3)</PresentationFormat>
  <Paragraphs>332</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CONTEMPORARY MANAGEMENT OF CHRONIC CONGESTIVE HEART FAILURE</vt:lpstr>
      <vt:lpstr>DISCLOSURES</vt:lpstr>
      <vt:lpstr>Slide 3</vt:lpstr>
      <vt:lpstr>Slide 4</vt:lpstr>
      <vt:lpstr>ETIOLOGY OF CHF</vt:lpstr>
      <vt:lpstr>DIAGNOSIS OF CHF</vt:lpstr>
      <vt:lpstr>BIOMARKERS OF CHF</vt:lpstr>
      <vt:lpstr>ACC/AHA CLASSIFICATION OF HF</vt:lpstr>
      <vt:lpstr>Slide 9</vt:lpstr>
      <vt:lpstr>Medical Therapy in CHF</vt:lpstr>
      <vt:lpstr>Medical Therapy in CHF</vt:lpstr>
      <vt:lpstr>HYPONATREMIA IN CHF</vt:lpstr>
      <vt:lpstr>RELATIVE RISK REDUCTIONS </vt:lpstr>
      <vt:lpstr>RELATIVE  RISK REDUCTIONS</vt:lpstr>
      <vt:lpstr>UNCSUCCESSFUL THERAPY FOR HF</vt:lpstr>
      <vt:lpstr>INDICATION FOR CARDIAC RT</vt:lpstr>
      <vt:lpstr>ICD PLACEMENT GUIDELINES</vt:lpstr>
      <vt:lpstr>Slide 18</vt:lpstr>
      <vt:lpstr>Slide 19</vt:lpstr>
      <vt:lpstr>PRECIPITANTS OF ACUTE CHF</vt:lpstr>
      <vt:lpstr>LEFT VENTRICULAR ASSIST DEVICES </vt:lpstr>
      <vt:lpstr>LVADs HEARTMATE , HEART WARE</vt:lpstr>
      <vt:lpstr>GENE THERAPY FOR CONGESTIVE HEART FAILURE</vt:lpstr>
      <vt:lpstr>CLINICAL PEARLS IN HF THERAPY</vt:lpstr>
      <vt:lpstr>CLINICAL PEARLS IN HF THERAPY</vt:lpstr>
      <vt:lpstr>CLINICAL PEARLS IN HF THERAPY</vt:lpstr>
      <vt:lpstr>NOVEL TREATMENT TARGETS</vt:lpstr>
      <vt:lpstr>NOVEL TREATMENT TARGETS</vt:lpstr>
      <vt:lpstr>DIASTOLIC HEART FAILURE</vt:lpstr>
      <vt:lpstr>CARDIO-RENAL SYNDROME. </vt:lpstr>
      <vt:lpstr>         PREDICTING PROGNOSIS</vt:lpstr>
      <vt:lpstr>        CARDIAC TRANSPLANT</vt:lpstr>
      <vt:lpstr>VARIABILITY IS THE LAW OF LIFE,SO NO TWO FACES ARE THE SAME ,SO NO TWO BODIES ARE ALIKE AND NO TWO INDIVIDUALS REACT ALIKE  UNDER THE ABNORMAL CONDITIONS WHICH WE KNOW AS DISEASE.                           SIR WILLIAM OSLER  </vt:lpstr>
      <vt:lpstr>Slide 34</vt:lpstr>
      <vt:lpstr>Slide 35</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rodolfo soto</dc:creator>
  <cp:lastModifiedBy>Fortune</cp:lastModifiedBy>
  <cp:revision>140</cp:revision>
  <dcterms:created xsi:type="dcterms:W3CDTF">2010-06-21T17:38:51Z</dcterms:created>
  <dcterms:modified xsi:type="dcterms:W3CDTF">2010-12-22T21:25:51Z</dcterms:modified>
</cp:coreProperties>
</file>