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61" r:id="rId3"/>
    <p:sldId id="262" r:id="rId4"/>
    <p:sldId id="263" r:id="rId5"/>
    <p:sldId id="258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766B9-83C6-43E2-9A70-444135D5AC7A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6A622-28A4-4739-841A-7C6A1D759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patient presenting with cough for more than a week, accompanied by symptoms</a:t>
            </a:r>
            <a:r>
              <a:rPr lang="en-US" baseline="0" dirty="0" smtClean="0"/>
              <a:t> such as fever, chest discomfort, and </a:t>
            </a:r>
            <a:r>
              <a:rPr lang="en-US" baseline="0" dirty="0" err="1" smtClean="0"/>
              <a:t>dyspnea</a:t>
            </a:r>
            <a:r>
              <a:rPr lang="en-US" baseline="0" dirty="0" smtClean="0"/>
              <a:t>.  A chest </a:t>
            </a:r>
            <a:r>
              <a:rPr lang="en-US" baseline="0" dirty="0" err="1" smtClean="0"/>
              <a:t>Xray</a:t>
            </a:r>
            <a:r>
              <a:rPr lang="en-US" baseline="0" dirty="0" smtClean="0"/>
              <a:t> is warranted.  If there are abnormal findings found on </a:t>
            </a:r>
            <a:r>
              <a:rPr lang="en-US" baseline="0" dirty="0" err="1" smtClean="0"/>
              <a:t>xray</a:t>
            </a:r>
            <a:r>
              <a:rPr lang="en-US" baseline="0" dirty="0" smtClean="0"/>
              <a:t> suggesting certain pathologies such as pneumonia or tuberculosis, the pathway for these diseases would be followed.  If the chest </a:t>
            </a:r>
            <a:r>
              <a:rPr lang="en-US" baseline="0" dirty="0" err="1" smtClean="0"/>
              <a:t>xray</a:t>
            </a:r>
            <a:r>
              <a:rPr lang="en-US" baseline="0" dirty="0" smtClean="0"/>
              <a:t> turns out to be normal, the patient would be labeled as acute bronchitis.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6A622-28A4-4739-841A-7C6A1D7598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6A622-28A4-4739-841A-7C6A1D7598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0028DB-1A0F-494C-9306-84A710BE90CE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EB8FB8-EEE4-483B-BCAF-E79232075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ACUTE </a:t>
            </a:r>
            <a:r>
              <a:rPr lang="en-US" b="1" dirty="0"/>
              <a:t>BRONCHITIS CLINICAL PATHWAY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4068763"/>
          </a:xfrm>
        </p:spPr>
        <p:txBody>
          <a:bodyPr/>
          <a:lstStyle/>
          <a:p>
            <a:r>
              <a:rPr lang="en-US" dirty="0" smtClean="0"/>
              <a:t>Cough for 1 week or more, productive of purulent sputum may suggest acute bronchitis</a:t>
            </a:r>
          </a:p>
          <a:p>
            <a:r>
              <a:rPr lang="en-US" dirty="0"/>
              <a:t> </a:t>
            </a:r>
            <a:r>
              <a:rPr lang="en-US" dirty="0" smtClean="0"/>
              <a:t>Fever, chills, </a:t>
            </a:r>
            <a:r>
              <a:rPr lang="en-US" dirty="0" err="1" smtClean="0"/>
              <a:t>dyspnea</a:t>
            </a:r>
            <a:r>
              <a:rPr lang="en-US" dirty="0" smtClean="0"/>
              <a:t> easy fatigability and  hoarseness may or may not be present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2133600"/>
            <a:ext cx="7391400" cy="3992563"/>
          </a:xfrm>
        </p:spPr>
        <p:txBody>
          <a:bodyPr/>
          <a:lstStyle/>
          <a:p>
            <a:r>
              <a:rPr lang="en-US" dirty="0" smtClean="0"/>
              <a:t>Confinement is not usually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routine laboratory tests are needed for uncomplicated acute bronchitis.</a:t>
            </a:r>
          </a:p>
          <a:p>
            <a:endParaRPr lang="en-US" dirty="0"/>
          </a:p>
          <a:p>
            <a:r>
              <a:rPr lang="en-US" dirty="0" smtClean="0"/>
              <a:t>Chest </a:t>
            </a:r>
            <a:r>
              <a:rPr lang="en-US" dirty="0" err="1" smtClean="0"/>
              <a:t>xray</a:t>
            </a:r>
            <a:r>
              <a:rPr lang="en-US" dirty="0"/>
              <a:t> </a:t>
            </a:r>
            <a:r>
              <a:rPr lang="en-US" dirty="0" smtClean="0"/>
              <a:t>may be done to rule out other causes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57200" y="563563"/>
            <a:ext cx="3771900" cy="585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Cough &gt;1 week with purulent sputum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± fever, chest discomfort,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dyspnea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hoarseness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± crackles/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ronchi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/wheezes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1676400" y="1524000"/>
            <a:ext cx="1485900" cy="242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Chest x-ray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57200" y="2116138"/>
            <a:ext cx="1371600" cy="471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ABNORMAL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Other diagnosis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857500" y="2116138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Treat as Bronchitis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400300" y="3059113"/>
            <a:ext cx="26289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Treatment options for Bronchitis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(Alone or in combination)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14300" y="4002088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ANTITUSSIVES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485900" y="4002088"/>
            <a:ext cx="18288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BRONCHODILATORS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(if bronchospastic)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(e.g. β2 agonist)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429000" y="4002088"/>
            <a:ext cx="18288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ANTI-INFLAMMATORY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(if with persistent cough)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(e.g. oral or inhaled corticosteroids)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372100" y="4002088"/>
            <a:ext cx="1371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MUCOLYTIC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(e.g. Erdostein, Carbocisteine)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858000" y="4002088"/>
            <a:ext cx="1371600" cy="471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ANTIBIOTICS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(e.g. Macrolides)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514600" y="5716588"/>
            <a:ext cx="37719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repeat CXR after 5-7 days of treatment especially if with fever, chest pain and pleurisy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2400300" y="1173163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657600" y="258445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43000" y="1876425"/>
            <a:ext cx="2514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400300" y="176212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43000" y="187642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657600" y="187642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685800" y="3767138"/>
            <a:ext cx="6858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3657600" y="35337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685800" y="37671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400300" y="37671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343400" y="37671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057900" y="37671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543800" y="37671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343400" y="4802188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0" y="5145088"/>
            <a:ext cx="1828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with no improvement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685800" y="5030788"/>
            <a:ext cx="6858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343400" y="54879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057900" y="4687888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7543800" y="4459288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2400300" y="4687888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685800" y="4459288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0"/>
            <a:ext cx="613898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ACUTE BRONCHITIS CLINICAL PATHWAY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-129540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048000" y="533400"/>
            <a:ext cx="37719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Cough &gt;1 week with purulent sputum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± fever, chest discomfort,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dyspnea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hoarseness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± crackles/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rhonchi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/wheezes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114800" y="2057400"/>
            <a:ext cx="1485900" cy="242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Chest x-ray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057400" y="2590800"/>
            <a:ext cx="1371600" cy="471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ABNORMAL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Other diagnosis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791200" y="27432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NORMAL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Treat as Bronchitis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953000" y="1600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124200" y="2362200"/>
            <a:ext cx="3124200" cy="457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7409" name="Line 1"/>
          <p:cNvSpPr>
            <a:spLocks noChangeShapeType="1"/>
          </p:cNvSpPr>
          <p:nvPr/>
        </p:nvSpPr>
        <p:spPr bwMode="auto">
          <a:xfrm>
            <a:off x="6248400" y="2438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457200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009900" y="24765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400300" y="525463"/>
            <a:ext cx="26289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Treatment options for Bronchitis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(Alone or in combination)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14300" y="1468438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ANTITUSSIVES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1485900" y="1468438"/>
            <a:ext cx="18288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BRONCHODILATORS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(if bronchospastic)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(e.g. β2 agonist)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429000" y="1468438"/>
            <a:ext cx="18288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ANTI-INFLAMMATORY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(if with persistent cough)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(e.g. oral or inhaled corticosteroids)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372100" y="1468438"/>
            <a:ext cx="1371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MUCOLYTIC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(e.g. Erdostein, Carbocisteine)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858000" y="1468438"/>
            <a:ext cx="1371600" cy="471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ANTIBIOTICS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(e.g. Macrolides)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514600" y="3182938"/>
            <a:ext cx="37719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repeat CXR after 5-7 days of treatment especially if with fever, chest pain and pleurisy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685800" y="1233488"/>
            <a:ext cx="6858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657600" y="100012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85800" y="12334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400300" y="12334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343400" y="12334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057900" y="12334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543800" y="12334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343400" y="2268538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429000" y="2611438"/>
            <a:ext cx="1828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with no improvement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85800" y="2497138"/>
            <a:ext cx="6858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343400" y="29543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057900" y="2154238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7543800" y="1925638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400300" y="2154238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3" name="Line 1"/>
          <p:cNvSpPr>
            <a:spLocks noChangeShapeType="1"/>
          </p:cNvSpPr>
          <p:nvPr/>
        </p:nvSpPr>
        <p:spPr bwMode="auto">
          <a:xfrm>
            <a:off x="685800" y="1925638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MONITORING RESPONSE TO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Prognosis is good and special monitoring or referral for specialty care is not required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Philhealth</a:t>
            </a:r>
            <a:r>
              <a:rPr lang="en-US" dirty="0" smtClean="0"/>
              <a:t> HTA Committee, Proceedings Workshop on the Critical Appraisal of Clinical Practice Guidelines and Development of Policy Statements. Sept 19-21, 2005</a:t>
            </a:r>
          </a:p>
          <a:p>
            <a:endParaRPr lang="en-US" dirty="0" smtClean="0"/>
          </a:p>
          <a:p>
            <a:r>
              <a:rPr lang="en-US" dirty="0" smtClean="0"/>
              <a:t>Light, </a:t>
            </a:r>
            <a:r>
              <a:rPr lang="en-US" dirty="0" err="1" smtClean="0"/>
              <a:t>Mathay</a:t>
            </a:r>
            <a:r>
              <a:rPr lang="en-US" dirty="0" smtClean="0"/>
              <a:t>, </a:t>
            </a:r>
            <a:r>
              <a:rPr lang="en-US" dirty="0" err="1" smtClean="0"/>
              <a:t>Mathay</a:t>
            </a:r>
            <a:r>
              <a:rPr lang="en-US" dirty="0" smtClean="0"/>
              <a:t>; Chest Medicine, 1995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</TotalTime>
  <Words>396</Words>
  <Application>Microsoft Office PowerPoint</Application>
  <PresentationFormat>On-screen Show (4:3)</PresentationFormat>
  <Paragraphs>66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   ACUTE BRONCHITIS CLINICAL PATHWAY </vt:lpstr>
      <vt:lpstr>CLINICAL DIAGNOSIS</vt:lpstr>
      <vt:lpstr>HOSPITAL ADMISSION</vt:lpstr>
      <vt:lpstr>DIAGNOSTIC EXAMINATION</vt:lpstr>
      <vt:lpstr>Slide 5</vt:lpstr>
      <vt:lpstr>Slide 6</vt:lpstr>
      <vt:lpstr>Slide 7</vt:lpstr>
      <vt:lpstr>MONITORING RESPONSE TO THERAPY</vt:lpstr>
      <vt:lpstr>REFERENCES</vt:lpstr>
    </vt:vector>
  </TitlesOfParts>
  <Company>Makati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Department of Medicine</dc:creator>
  <cp:lastModifiedBy>Department of Medicine</cp:lastModifiedBy>
  <cp:revision>12</cp:revision>
  <dcterms:created xsi:type="dcterms:W3CDTF">2009-09-23T12:16:31Z</dcterms:created>
  <dcterms:modified xsi:type="dcterms:W3CDTF">2009-09-24T04:54:08Z</dcterms:modified>
</cp:coreProperties>
</file>